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817BDA-BCD9-4062-B284-54F4D6287CB2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D73FD3-ECB0-45C5-9157-16E0BC67C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rococosoft.com/products/images/image_1.gi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Wireless Network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Components Of wireless networks</a:t>
            </a:r>
          </a:p>
          <a:p>
            <a:r>
              <a:rPr lang="en-US" dirty="0" smtClean="0"/>
              <a:t>Security issues in wireless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Integration With Existing Networks</a:t>
            </a:r>
          </a:p>
        </p:txBody>
      </p:sp>
      <p:pic>
        <p:nvPicPr>
          <p:cNvPr id="135174" name="Picture 6" descr="wlan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253163" cy="34940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Roaming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n-US" sz="2800" i="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800" i="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i="0" dirty="0" smtClean="0">
                <a:solidFill>
                  <a:srgbClr val="000000"/>
                </a:solidFill>
              </a:rPr>
              <a:t>Users </a:t>
            </a:r>
            <a:r>
              <a:rPr lang="en-US" sz="2800" i="0" dirty="0">
                <a:solidFill>
                  <a:srgbClr val="000000"/>
                </a:solidFill>
              </a:rPr>
              <a:t>maintain a continuous connection as they roam from one physical area to another </a:t>
            </a:r>
          </a:p>
          <a:p>
            <a:pPr>
              <a:lnSpc>
                <a:spcPct val="80000"/>
              </a:lnSpc>
            </a:pPr>
            <a:r>
              <a:rPr lang="en-US" sz="2800" i="0" dirty="0">
                <a:solidFill>
                  <a:srgbClr val="000000"/>
                </a:solidFill>
              </a:rPr>
              <a:t>Mobile nodes automatically register with the new access point.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i="0" dirty="0">
                <a:solidFill>
                  <a:srgbClr val="000000"/>
                </a:solidFill>
              </a:rPr>
              <a:t>Methods: DHCP, Mobile IP</a:t>
            </a:r>
          </a:p>
          <a:p>
            <a:pPr>
              <a:lnSpc>
                <a:spcPct val="80000"/>
              </a:lnSpc>
            </a:pPr>
            <a:r>
              <a:rPr lang="en-US" sz="2800" i="0" dirty="0">
                <a:solidFill>
                  <a:srgbClr val="000000"/>
                </a:solidFill>
              </a:rPr>
              <a:t>IEEE 802.11 standard does not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i="0" dirty="0">
                <a:solidFill>
                  <a:srgbClr val="000000"/>
                </a:solidFill>
              </a:rPr>
              <a:t>   address roaming, you may need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i="0" dirty="0">
                <a:solidFill>
                  <a:srgbClr val="000000"/>
                </a:solidFill>
              </a:rPr>
              <a:t>   to purchase equipment from one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i="0" dirty="0">
                <a:solidFill>
                  <a:srgbClr val="000000"/>
                </a:solidFill>
              </a:rPr>
              <a:t>   vendor if your users need to roam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i="0" dirty="0">
                <a:solidFill>
                  <a:srgbClr val="000000"/>
                </a:solidFill>
              </a:rPr>
              <a:t>   from one access point to another.</a:t>
            </a:r>
            <a:r>
              <a:rPr lang="en-US" sz="2800" dirty="0"/>
              <a:t> </a:t>
            </a:r>
          </a:p>
        </p:txBody>
      </p:sp>
      <p:pic>
        <p:nvPicPr>
          <p:cNvPr id="96261" name="Picture 5" descr="wlan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2514600"/>
            <a:ext cx="2552700" cy="19621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i="0">
                <a:solidFill>
                  <a:srgbClr val="000000"/>
                </a:solidFill>
              </a:rPr>
              <a:t>In theory, spread spectrum radio signals are inherently difficult to decipher without knowing the exact hopping sequences or direct sequence codes used </a:t>
            </a:r>
          </a:p>
          <a:p>
            <a:pPr>
              <a:lnSpc>
                <a:spcPct val="90000"/>
              </a:lnSpc>
            </a:pPr>
            <a:r>
              <a:rPr lang="en-US" i="0">
                <a:solidFill>
                  <a:srgbClr val="000000"/>
                </a:solidFill>
              </a:rPr>
              <a:t>The IEEE 802.11 standard specifies optional security called "</a:t>
            </a:r>
            <a:r>
              <a:rPr lang="en-US" b="1" i="0">
                <a:solidFill>
                  <a:srgbClr val="000000"/>
                </a:solidFill>
              </a:rPr>
              <a:t>W</a:t>
            </a:r>
            <a:r>
              <a:rPr lang="en-US" i="0">
                <a:solidFill>
                  <a:srgbClr val="000000"/>
                </a:solidFill>
              </a:rPr>
              <a:t>ired</a:t>
            </a:r>
            <a:r>
              <a:rPr lang="en-US" b="1" i="0">
                <a:solidFill>
                  <a:srgbClr val="000000"/>
                </a:solidFill>
              </a:rPr>
              <a:t> E</a:t>
            </a:r>
            <a:r>
              <a:rPr lang="en-US" i="0">
                <a:solidFill>
                  <a:srgbClr val="000000"/>
                </a:solidFill>
              </a:rPr>
              <a:t>quivalent</a:t>
            </a:r>
            <a:r>
              <a:rPr lang="en-US" b="1" i="0">
                <a:solidFill>
                  <a:srgbClr val="000000"/>
                </a:solidFill>
              </a:rPr>
              <a:t> P</a:t>
            </a:r>
            <a:r>
              <a:rPr lang="en-US" i="0">
                <a:solidFill>
                  <a:srgbClr val="000000"/>
                </a:solidFill>
              </a:rPr>
              <a:t>rivacy" whose goal is that a wireless LAN offer privacy equivalent to that offered by a wired LAN. The standard also specifies optional authentication measures.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Interoperability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i="0">
                <a:solidFill>
                  <a:srgbClr val="000000"/>
                </a:solidFill>
              </a:rPr>
              <a:t>Before the IEEE 802.11 interoperability was based on cooperation between vendors.</a:t>
            </a:r>
          </a:p>
          <a:p>
            <a:r>
              <a:rPr lang="en-US" sz="2800" i="0">
                <a:solidFill>
                  <a:srgbClr val="000000"/>
                </a:solidFill>
              </a:rPr>
              <a:t>IEEE 802.11 only standardizes the physical and medium access control layers.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  <a:p>
            <a:r>
              <a:rPr lang="en-US" sz="2800" i="0">
                <a:solidFill>
                  <a:srgbClr val="000000"/>
                </a:solidFill>
              </a:rPr>
              <a:t>Vendors must still work with each other to ensure their IEEE 802.11 implementations interoperate </a:t>
            </a:r>
          </a:p>
          <a:p>
            <a:r>
              <a:rPr lang="en-US" altLang="en-US" sz="2800" i="0">
                <a:solidFill>
                  <a:srgbClr val="000000"/>
                </a:solidFill>
              </a:rPr>
              <a:t>Wireless Ethernet Compatibility Alliance (WECA) introduces the Wi-Fi Certification to ensure cross-vendor interoperability of 802.11b solutions</a:t>
            </a:r>
            <a:r>
              <a:rPr lang="en-US" altLang="en-US" sz="2800"/>
              <a:t> </a:t>
            </a:r>
            <a:endParaRPr lang="en-US" altLang="en-US" sz="2800" i="0"/>
          </a:p>
          <a:p>
            <a:endParaRPr lang="en-US" altLang="en-US" sz="2800" i="0"/>
          </a:p>
          <a:p>
            <a:endParaRPr lang="en-US" sz="2800" i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0">
                <a:solidFill>
                  <a:srgbClr val="000000"/>
                </a:solidFill>
              </a:rPr>
              <a:t>PC Card, either with integral antenna or with external antenna/RF module. </a:t>
            </a:r>
          </a:p>
          <a:p>
            <a:r>
              <a:rPr lang="en-US" i="0">
                <a:solidFill>
                  <a:srgbClr val="000000"/>
                </a:solidFill>
              </a:rPr>
              <a:t>ISA Card with external antenna connected by cable. </a:t>
            </a:r>
          </a:p>
          <a:p>
            <a:r>
              <a:rPr lang="en-US" i="0">
                <a:solidFill>
                  <a:srgbClr val="000000"/>
                </a:solidFill>
              </a:rPr>
              <a:t>Handheld terminals </a:t>
            </a:r>
          </a:p>
          <a:p>
            <a:r>
              <a:rPr lang="en-US" i="0">
                <a:solidFill>
                  <a:srgbClr val="000000"/>
                </a:solidFill>
              </a:rPr>
              <a:t>Access points</a:t>
            </a:r>
          </a:p>
          <a:p>
            <a:pPr>
              <a:buFontTx/>
              <a:buNone/>
            </a:pPr>
            <a:endParaRPr lang="en-US" i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</a:t>
            </a:r>
          </a:p>
        </p:txBody>
      </p:sp>
      <p:pic>
        <p:nvPicPr>
          <p:cNvPr id="133125" name="Picture 5" descr="cisco-aironet350-a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609600"/>
            <a:ext cx="1428750" cy="1428750"/>
          </a:xfrm>
          <a:prstGeom prst="rect">
            <a:avLst/>
          </a:prstGeom>
          <a:noFill/>
        </p:spPr>
      </p:pic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914400" y="2057400"/>
            <a:ext cx="2720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CISCO Aironet 350 series</a:t>
            </a: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0" y="157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33142" name="Picture 22" descr="The image “http://laptop.clemson.edu/images/AIR-PCM352.jpg” cannot be displayed, because it contains errors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457200"/>
            <a:ext cx="1714500" cy="1714500"/>
          </a:xfrm>
          <a:prstGeom prst="rect">
            <a:avLst/>
          </a:prstGeom>
          <a:noFill/>
        </p:spPr>
      </p:pic>
      <p:pic>
        <p:nvPicPr>
          <p:cNvPr id="133144" name="Picture 24" descr="The image “http://www.pencomputing.com/images/pocketopopen.jpg” cannot be displayed, because it contains errors.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533400"/>
            <a:ext cx="1828800" cy="1473200"/>
          </a:xfrm>
          <a:prstGeom prst="rect">
            <a:avLst/>
          </a:prstGeom>
          <a:noFill/>
        </p:spPr>
      </p:pic>
      <p:sp>
        <p:nvSpPr>
          <p:cNvPr id="133147" name="Text Box 27"/>
          <p:cNvSpPr txBox="1">
            <a:spLocks noChangeArrowheads="1"/>
          </p:cNvSpPr>
          <p:nvPr/>
        </p:nvSpPr>
        <p:spPr bwMode="auto">
          <a:xfrm>
            <a:off x="5943600" y="2057400"/>
            <a:ext cx="3001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Wireless Handheld Terminal</a:t>
            </a:r>
          </a:p>
        </p:txBody>
      </p:sp>
      <p:sp>
        <p:nvSpPr>
          <p:cNvPr id="133148" name="Text Box 28"/>
          <p:cNvSpPr txBox="1">
            <a:spLocks noChangeArrowheads="1"/>
          </p:cNvSpPr>
          <p:nvPr/>
        </p:nvSpPr>
        <p:spPr bwMode="auto">
          <a:xfrm>
            <a:off x="990600" y="4876800"/>
            <a:ext cx="2563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Semi Parabolic Antenna</a:t>
            </a:r>
          </a:p>
        </p:txBody>
      </p:sp>
      <p:pic>
        <p:nvPicPr>
          <p:cNvPr id="133150" name="Picture 30" descr="The image “http://www.micronet.info/image/Products/Wireless/285/SP920P.jpg” cannot be displayed, because it contains errors.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362200"/>
            <a:ext cx="2714625" cy="2695575"/>
          </a:xfrm>
          <a:prstGeom prst="rect">
            <a:avLst/>
          </a:prstGeom>
          <a:noFill/>
        </p:spPr>
      </p:pic>
      <p:pic>
        <p:nvPicPr>
          <p:cNvPr id="133152" name="Picture 32" descr="The image “http://shopping.yahoo.com/catz/images/8d/01/catz.c.i41817.jpg” cannot be displayed, because it contains errors.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3124200"/>
            <a:ext cx="1666875" cy="1247775"/>
          </a:xfrm>
          <a:prstGeom prst="rect">
            <a:avLst/>
          </a:prstGeom>
          <a:noFill/>
        </p:spPr>
      </p:pic>
      <p:sp>
        <p:nvSpPr>
          <p:cNvPr id="133155" name="Text Box 35"/>
          <p:cNvSpPr txBox="1">
            <a:spLocks noChangeArrowheads="1"/>
          </p:cNvSpPr>
          <p:nvPr/>
        </p:nvSpPr>
        <p:spPr bwMode="auto">
          <a:xfrm>
            <a:off x="6400800" y="4800600"/>
            <a:ext cx="167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BreezeCOM AP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</a:rPr>
              <a:t>802.11a</a:t>
            </a:r>
            <a:r>
              <a:rPr lang="en-US" i="0">
                <a:solidFill>
                  <a:srgbClr val="000000"/>
                </a:solidFill>
              </a:rPr>
              <a:t> offers speeds with a theoretically maximum rate of 54Mbps in the 5 GHz band</a:t>
            </a:r>
          </a:p>
          <a:p>
            <a:r>
              <a:rPr lang="en-US" b="1" i="0">
                <a:solidFill>
                  <a:srgbClr val="000000"/>
                </a:solidFill>
              </a:rPr>
              <a:t>802.11b</a:t>
            </a:r>
            <a:r>
              <a:rPr lang="en-US" i="0">
                <a:solidFill>
                  <a:srgbClr val="000000"/>
                </a:solidFill>
              </a:rPr>
              <a:t> offers speeds with a theoretically maximum rate of 11Mbps at in the 2.4 GHz spectrum band</a:t>
            </a:r>
          </a:p>
          <a:p>
            <a:r>
              <a:rPr lang="en-US" b="1" i="0">
                <a:solidFill>
                  <a:srgbClr val="000000"/>
                </a:solidFill>
              </a:rPr>
              <a:t>802.11g</a:t>
            </a:r>
            <a:r>
              <a:rPr lang="en-US" i="0">
                <a:solidFill>
                  <a:srgbClr val="000000"/>
                </a:solidFill>
              </a:rPr>
              <a:t> is a new standard for data rates of up to a theoretical maximum of 54 Mbps at 2.4 GHz. </a:t>
            </a:r>
            <a:endParaRPr lang="en-US" b="1" i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b="1" i="0">
              <a:solidFill>
                <a:srgbClr val="000000"/>
              </a:solidFill>
            </a:endParaRPr>
          </a:p>
          <a:p>
            <a:endParaRPr lang="en-US" b="1" i="0"/>
          </a:p>
          <a:p>
            <a:endParaRPr lang="en-US" i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802.11?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i="0" dirty="0">
                <a:solidFill>
                  <a:srgbClr val="000000"/>
                </a:solidFill>
              </a:rPr>
              <a:t>A family of wireless LAN (WLAN) specifications developed by a working group at the Institute of Electrical and Electronic Engineers (IEEE)</a:t>
            </a:r>
          </a:p>
          <a:p>
            <a:pPr>
              <a:lnSpc>
                <a:spcPct val="90000"/>
              </a:lnSpc>
            </a:pPr>
            <a:r>
              <a:rPr lang="en-US" sz="2800" i="0" dirty="0">
                <a:solidFill>
                  <a:srgbClr val="000000"/>
                </a:solidFill>
              </a:rPr>
              <a:t>Defines standard for WLANs using the following four technologies</a:t>
            </a:r>
          </a:p>
          <a:p>
            <a:pPr lvl="1">
              <a:lnSpc>
                <a:spcPct val="90000"/>
              </a:lnSpc>
            </a:pPr>
            <a:r>
              <a:rPr lang="en-US" sz="2400" i="0" dirty="0">
                <a:solidFill>
                  <a:srgbClr val="000000"/>
                </a:solidFill>
              </a:rPr>
              <a:t>Frequency Hopping Spread Spectrum (FHSS)</a:t>
            </a:r>
          </a:p>
          <a:p>
            <a:pPr lvl="1">
              <a:lnSpc>
                <a:spcPct val="90000"/>
              </a:lnSpc>
            </a:pPr>
            <a:r>
              <a:rPr lang="en-US" sz="2400" i="0" dirty="0">
                <a:solidFill>
                  <a:srgbClr val="000000"/>
                </a:solidFill>
              </a:rPr>
              <a:t>Direct Sequence Spread Spectrum (DSSS)</a:t>
            </a:r>
          </a:p>
          <a:p>
            <a:pPr lvl="1">
              <a:lnSpc>
                <a:spcPct val="90000"/>
              </a:lnSpc>
            </a:pPr>
            <a:r>
              <a:rPr lang="en-US" sz="2400" i="0" dirty="0">
                <a:solidFill>
                  <a:srgbClr val="000000"/>
                </a:solidFill>
              </a:rPr>
              <a:t>Infrared (IR)</a:t>
            </a:r>
          </a:p>
          <a:p>
            <a:pPr lvl="1">
              <a:lnSpc>
                <a:spcPct val="90000"/>
              </a:lnSpc>
            </a:pPr>
            <a:r>
              <a:rPr lang="en-US" sz="2400" i="0" dirty="0">
                <a:solidFill>
                  <a:srgbClr val="000000"/>
                </a:solidFill>
              </a:rPr>
              <a:t>Orthogonal Frequency Division Multiplexing (OFDM)</a:t>
            </a:r>
          </a:p>
          <a:p>
            <a:pPr>
              <a:lnSpc>
                <a:spcPct val="90000"/>
              </a:lnSpc>
            </a:pPr>
            <a:r>
              <a:rPr lang="en-US" sz="2800" i="0" dirty="0">
                <a:solidFill>
                  <a:srgbClr val="000000"/>
                </a:solidFill>
              </a:rPr>
              <a:t>Versions: 802.11a, 802.11b, 802.11g, 802.11e, 802.11f, 802.11i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802.11 - Transmission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Most wireless LAN products operate in unlicensed radio bands</a:t>
            </a:r>
          </a:p>
          <a:p>
            <a:pPr lvl="1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2.4 GHz is most popular</a:t>
            </a:r>
          </a:p>
          <a:p>
            <a:pPr lvl="1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Available in most parts of the world</a:t>
            </a:r>
          </a:p>
          <a:p>
            <a:pPr lvl="1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No need for user licensing</a:t>
            </a:r>
          </a:p>
          <a:p>
            <a:pPr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Most wireless LANs use spread-spectrum radio</a:t>
            </a:r>
          </a:p>
          <a:p>
            <a:pPr lvl="1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Resistant to interference, secure</a:t>
            </a:r>
          </a:p>
          <a:p>
            <a:pPr lvl="1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Two popular methods </a:t>
            </a:r>
          </a:p>
          <a:p>
            <a:pPr lvl="2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Frequency Hopping (FH)</a:t>
            </a:r>
          </a:p>
          <a:p>
            <a:pPr lvl="2">
              <a:lnSpc>
                <a:spcPct val="90000"/>
              </a:lnSpc>
            </a:pPr>
            <a:r>
              <a:rPr lang="en-US" altLang="en-US" i="0">
                <a:solidFill>
                  <a:srgbClr val="000000"/>
                </a:solidFill>
              </a:rPr>
              <a:t>Direct Sequence (DS)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i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143000"/>
            <a:ext cx="396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Issues</a:t>
            </a:r>
          </a:p>
          <a:p>
            <a:pPr algn="ctr"/>
            <a:r>
              <a:rPr lang="en-US" sz="4800" dirty="0" smtClean="0"/>
              <a:t>In </a:t>
            </a:r>
          </a:p>
          <a:p>
            <a:pPr algn="ctr"/>
            <a:r>
              <a:rPr lang="en-US" sz="4800" dirty="0" smtClean="0"/>
              <a:t>Wireless Security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Outline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0">
                <a:solidFill>
                  <a:srgbClr val="000000"/>
                </a:solidFill>
              </a:rPr>
              <a:t>Wireless Technology overview</a:t>
            </a:r>
          </a:p>
          <a:p>
            <a:r>
              <a:rPr lang="en-US" i="0">
                <a:solidFill>
                  <a:srgbClr val="000000"/>
                </a:solidFill>
              </a:rPr>
              <a:t>The IEEE 802.11 WLAN Standards</a:t>
            </a:r>
          </a:p>
          <a:p>
            <a:r>
              <a:rPr lang="en-US" i="0">
                <a:solidFill>
                  <a:srgbClr val="000000"/>
                </a:solidFill>
              </a:rPr>
              <a:t>Secure Wireless LANs</a:t>
            </a:r>
          </a:p>
          <a:p>
            <a:r>
              <a:rPr lang="en-US" i="0">
                <a:solidFill>
                  <a:srgbClr val="000000"/>
                </a:solidFill>
              </a:rPr>
              <a:t>Migrating to Wireless LANs (Cutting the cord)</a:t>
            </a:r>
          </a:p>
          <a:p>
            <a:pPr>
              <a:buFontTx/>
              <a:buNone/>
            </a:pPr>
            <a:endParaRPr lang="en-US" i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802.11 Security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(as per the 1999 spec)</a:t>
            </a:r>
          </a:p>
          <a:p>
            <a:r>
              <a:rPr lang="en-US"/>
              <a:t>Authentication</a:t>
            </a:r>
          </a:p>
          <a:p>
            <a:pPr lvl="1"/>
            <a:r>
              <a:rPr lang="en-US"/>
              <a:t>Tied to association (session between station and AP)</a:t>
            </a:r>
          </a:p>
          <a:p>
            <a:pPr lvl="1"/>
            <a:r>
              <a:rPr lang="en-US"/>
              <a:t>Open system - all stations may associate</a:t>
            </a:r>
          </a:p>
          <a:p>
            <a:pPr lvl="1"/>
            <a:r>
              <a:rPr lang="en-US"/>
              <a:t>Shared key - stations must know secret</a:t>
            </a:r>
          </a:p>
          <a:p>
            <a:r>
              <a:rPr lang="en-US"/>
              <a:t>Integrity</a:t>
            </a:r>
          </a:p>
          <a:p>
            <a:r>
              <a:rPr lang="en-US"/>
              <a:t>Privacy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802.11 Security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(as per the 1999 spec)</a:t>
            </a:r>
          </a:p>
          <a:p>
            <a:r>
              <a:rPr lang="en-US" sz="2800"/>
              <a:t>Authentication</a:t>
            </a:r>
          </a:p>
          <a:p>
            <a:r>
              <a:rPr lang="en-US" sz="2800"/>
              <a:t>Integrity - Integrity Check (IC) field</a:t>
            </a:r>
          </a:p>
          <a:p>
            <a:pPr lvl="1"/>
            <a:r>
              <a:rPr lang="en-US" sz="2400"/>
              <a:t>32 bit CRC in encrypted payload</a:t>
            </a:r>
          </a:p>
          <a:p>
            <a:pPr lvl="1"/>
            <a:r>
              <a:rPr lang="en-US" sz="2400"/>
              <a:t>Not separately keyed</a:t>
            </a:r>
          </a:p>
          <a:p>
            <a:pPr lvl="1"/>
            <a:r>
              <a:rPr lang="en-US" sz="2400"/>
              <a:t>Vulnerable to bit-flipping attacks</a:t>
            </a:r>
          </a:p>
          <a:p>
            <a:r>
              <a:rPr lang="en-US" sz="2800"/>
              <a:t>Privacy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802.11 Security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(as per the 1999 spec)</a:t>
            </a:r>
          </a:p>
          <a:p>
            <a:r>
              <a:rPr lang="en-US" sz="2800"/>
              <a:t>Authentication</a:t>
            </a:r>
          </a:p>
          <a:p>
            <a:r>
              <a:rPr lang="en-US" sz="2800"/>
              <a:t>Integrity</a:t>
            </a:r>
          </a:p>
          <a:p>
            <a:r>
              <a:rPr lang="en-US" sz="2800"/>
              <a:t>Privacy - Wired Equivalent Privacy (WEP)</a:t>
            </a:r>
          </a:p>
          <a:p>
            <a:pPr lvl="1"/>
            <a:r>
              <a:rPr lang="en-US" sz="2400"/>
              <a:t>RC4 cipher (relies on XOR)</a:t>
            </a:r>
          </a:p>
          <a:p>
            <a:pPr lvl="1"/>
            <a:r>
              <a:rPr lang="en-US" sz="2400"/>
              <a:t>Up to 4 keys per station (40 bit or 104 bit)</a:t>
            </a:r>
          </a:p>
          <a:p>
            <a:pPr lvl="1"/>
            <a:r>
              <a:rPr lang="en-US" sz="2400"/>
              <a:t>Initialization Vector (IV)</a:t>
            </a:r>
          </a:p>
          <a:p>
            <a:pPr lvl="2"/>
            <a:r>
              <a:rPr lang="en-US" sz="2000"/>
              <a:t>24 bit extension to key</a:t>
            </a:r>
          </a:p>
          <a:p>
            <a:pPr lvl="2"/>
            <a:r>
              <a:rPr lang="en-US" sz="2000"/>
              <a:t>Provides some randomization to key</a:t>
            </a:r>
          </a:p>
          <a:p>
            <a:pPr lvl="2"/>
            <a:r>
              <a:rPr lang="en-US" sz="2000"/>
              <a:t>Unfortunately, keyspace is small!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WEP Attack - Weak IV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Say an AP constantly sends 1500 byte frames at 11 Mbps</a:t>
            </a:r>
          </a:p>
          <a:p>
            <a:pPr lvl="1"/>
            <a:r>
              <a:rPr lang="en-US" sz="2400"/>
              <a:t>Keyspace is exhausted in 5 hours</a:t>
            </a:r>
          </a:p>
          <a:p>
            <a:pPr lvl="1"/>
            <a:r>
              <a:rPr lang="en-US" sz="2400"/>
              <a:t>Will be quicker if packets are smaller</a:t>
            </a:r>
          </a:p>
          <a:p>
            <a:r>
              <a:rPr lang="en-US" sz="2800"/>
              <a:t>Original IV algorithms made things much worse</a:t>
            </a:r>
          </a:p>
          <a:p>
            <a:pPr lvl="1"/>
            <a:r>
              <a:rPr lang="en-US" sz="2400"/>
              <a:t>Some cards used same IV for multiple packets Some cards reset IV to 0 after initialization</a:t>
            </a:r>
          </a:p>
          <a:p>
            <a:pPr lvl="1"/>
            <a:r>
              <a:rPr lang="en-US" sz="2400"/>
              <a:t>Some cards increment IV by 1 after each packet</a:t>
            </a:r>
          </a:p>
          <a:p>
            <a:r>
              <a:rPr lang="en-US" sz="2800"/>
              <a:t>WEP+ fixed these “Weak IV” issues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Security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Improve authentication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System wide common login</a:t>
            </a:r>
          </a:p>
          <a:p>
            <a:pPr>
              <a:lnSpc>
                <a:spcPct val="90000"/>
              </a:lnSpc>
            </a:pPr>
            <a:r>
              <a:rPr lang="en-US" sz="2800"/>
              <a:t>Improve integrity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Separate integrity key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Stronger integrity algorithm</a:t>
            </a:r>
          </a:p>
          <a:p>
            <a:pPr>
              <a:lnSpc>
                <a:spcPct val="90000"/>
              </a:lnSpc>
            </a:pPr>
            <a:r>
              <a:rPr lang="en-US" sz="2800"/>
              <a:t>Improve privacy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Increase keyspace size (make cracker analyze more data in order to recover key)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Per -user keys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Key rollover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Stronger privacy algorithm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802.11i and WPA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IEEE 802.11i - IEEE 802.11 task group “MAC enhancement for wireless security”</a:t>
            </a:r>
          </a:p>
          <a:p>
            <a:pPr>
              <a:lnSpc>
                <a:spcPct val="90000"/>
              </a:lnSpc>
            </a:pPr>
            <a:r>
              <a:rPr lang="en-US"/>
              <a:t>Wi-Fi Alliance WPA - subset of 802.11i</a:t>
            </a:r>
          </a:p>
          <a:p>
            <a:pPr lvl="1">
              <a:lnSpc>
                <a:spcPct val="90000"/>
              </a:lnSpc>
            </a:pPr>
            <a:r>
              <a:rPr lang="en-US"/>
              <a:t>Compatible with earlier draft</a:t>
            </a:r>
          </a:p>
          <a:p>
            <a:pPr lvl="1">
              <a:lnSpc>
                <a:spcPct val="90000"/>
              </a:lnSpc>
            </a:pPr>
            <a:r>
              <a:rPr lang="en-US"/>
              <a:t>Defined for BSS only</a:t>
            </a:r>
          </a:p>
          <a:p>
            <a:pPr lvl="1">
              <a:lnSpc>
                <a:spcPct val="90000"/>
              </a:lnSpc>
            </a:pPr>
            <a:r>
              <a:rPr lang="en-US"/>
              <a:t>Defined for current hardware</a:t>
            </a:r>
          </a:p>
          <a:p>
            <a:pPr>
              <a:lnSpc>
                <a:spcPct val="90000"/>
              </a:lnSpc>
            </a:pPr>
            <a:r>
              <a:rPr lang="en-US"/>
              <a:t>WPA has two major components</a:t>
            </a:r>
          </a:p>
          <a:p>
            <a:pPr lvl="1">
              <a:lnSpc>
                <a:spcPct val="90000"/>
              </a:lnSpc>
            </a:pPr>
            <a:r>
              <a:rPr lang="en-US"/>
              <a:t>Authentication</a:t>
            </a:r>
          </a:p>
          <a:p>
            <a:pPr lvl="1">
              <a:lnSpc>
                <a:spcPct val="90000"/>
              </a:lnSpc>
            </a:pPr>
            <a:r>
              <a:rPr lang="en-US"/>
              <a:t>TKIP encryption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WPA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Authentication</a:t>
            </a:r>
          </a:p>
          <a:p>
            <a:pPr lvl="1">
              <a:lnSpc>
                <a:spcPct val="90000"/>
              </a:lnSpc>
            </a:pPr>
            <a:r>
              <a:rPr lang="en-US"/>
              <a:t>802.1x (not 802.11x) - defined for both wired and wireless session establishment</a:t>
            </a:r>
          </a:p>
          <a:p>
            <a:pPr lvl="2">
              <a:lnSpc>
                <a:spcPct val="90000"/>
              </a:lnSpc>
            </a:pPr>
            <a:r>
              <a:rPr lang="en-US"/>
              <a:t>EAP (Extensible Authentication Protocol) - generic wrapper for authentication traffic</a:t>
            </a:r>
          </a:p>
          <a:p>
            <a:pPr lvl="2">
              <a:lnSpc>
                <a:spcPct val="90000"/>
              </a:lnSpc>
            </a:pPr>
            <a:r>
              <a:rPr lang="en-US"/>
              <a:t>EAP impact</a:t>
            </a:r>
          </a:p>
          <a:p>
            <a:pPr lvl="3">
              <a:lnSpc>
                <a:spcPct val="90000"/>
              </a:lnSpc>
            </a:pPr>
            <a:r>
              <a:rPr lang="en-US"/>
              <a:t>Authentication is between laptop and server - AP is pretty clueless</a:t>
            </a:r>
          </a:p>
          <a:p>
            <a:pPr lvl="3">
              <a:lnSpc>
                <a:spcPct val="90000"/>
              </a:lnSpc>
            </a:pPr>
            <a:r>
              <a:rPr lang="en-US"/>
              <a:t>Different auth methods, updating auth methods do not require upgrades on AP</a:t>
            </a:r>
          </a:p>
          <a:p>
            <a:pPr lvl="1">
              <a:lnSpc>
                <a:spcPct val="90000"/>
              </a:lnSpc>
            </a:pPr>
            <a:r>
              <a:rPr lang="en-US"/>
              <a:t>Pre-Shared Key (PSK) - for SOHO networks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WPA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Temporal Key Integrity Protocol (TKIP)</a:t>
            </a:r>
          </a:p>
          <a:p>
            <a:pPr lvl="1"/>
            <a:r>
              <a:rPr lang="en-US" sz="2400"/>
              <a:t>Stronger privacy</a:t>
            </a:r>
          </a:p>
          <a:p>
            <a:pPr lvl="2"/>
            <a:r>
              <a:rPr lang="en-US" sz="2000"/>
              <a:t>Still uses RC-4 encryption</a:t>
            </a:r>
          </a:p>
          <a:p>
            <a:pPr lvl="2"/>
            <a:r>
              <a:rPr lang="en-US" sz="2000"/>
              <a:t>Key rollover (temporal key)</a:t>
            </a:r>
          </a:p>
          <a:p>
            <a:pPr lvl="1"/>
            <a:r>
              <a:rPr lang="en-US" sz="2400"/>
              <a:t>Stronger integrity</a:t>
            </a:r>
          </a:p>
          <a:p>
            <a:pPr lvl="2"/>
            <a:r>
              <a:rPr lang="en-US" sz="2000"/>
              <a:t> Message Integrity Code (MIC) - computed with own integrity algorithm (MICHAEL)</a:t>
            </a:r>
          </a:p>
          <a:p>
            <a:pPr lvl="2"/>
            <a:r>
              <a:rPr lang="en-US" sz="2000"/>
              <a:t>Separate integrity key</a:t>
            </a:r>
          </a:p>
          <a:p>
            <a:pPr lvl="2"/>
            <a:r>
              <a:rPr lang="en-US" sz="2000"/>
              <a:t>Integrity counter measures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802.11i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Additions over WPA</a:t>
            </a:r>
          </a:p>
          <a:p>
            <a:pPr lvl="1"/>
            <a:r>
              <a:rPr lang="en-US"/>
              <a:t>IBSS (ad-hoc mode) authentication - what does a security context mean without a trusted third party?  Is PSK enough?</a:t>
            </a:r>
          </a:p>
          <a:p>
            <a:pPr lvl="1"/>
            <a:r>
              <a:rPr lang="en-US"/>
              <a:t>Counter-Mode/CBC-MAC Protocol (CCMP)</a:t>
            </a:r>
          </a:p>
          <a:p>
            <a:pPr lvl="2"/>
            <a:r>
              <a:rPr lang="en-US"/>
              <a:t>Privacy:  AES-CCM (128 bit key)</a:t>
            </a:r>
          </a:p>
          <a:p>
            <a:pPr lvl="2"/>
            <a:r>
              <a:rPr lang="en-US"/>
              <a:t>Integrity:  CBC-MAC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802.11i criticisms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Does not secure 802.11 management control and action frames</a:t>
            </a:r>
          </a:p>
          <a:p>
            <a:pPr lvl="1"/>
            <a:r>
              <a:rPr lang="en-US"/>
              <a:t>Disassociate, output power, etc.</a:t>
            </a:r>
          </a:p>
          <a:p>
            <a:r>
              <a:rPr lang="en-US"/>
              <a:t>Fundamental dilemma:  does 802.11i secure</a:t>
            </a:r>
          </a:p>
          <a:p>
            <a:pPr lvl="1"/>
            <a:r>
              <a:rPr lang="en-US"/>
              <a:t>1.  Traffic carried by the network?</a:t>
            </a:r>
          </a:p>
          <a:p>
            <a:pPr lvl="1"/>
            <a:r>
              <a:rPr lang="en-US"/>
              <a:t>2.  Network elements themselves?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Wireless?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0">
                <a:solidFill>
                  <a:srgbClr val="000000"/>
                </a:solidFill>
              </a:rPr>
              <a:t>A wireless LAN or WLAN is a wireless local area network that uses radio waves as its carrier.</a:t>
            </a:r>
          </a:p>
          <a:p>
            <a:r>
              <a:rPr lang="en-US" i="0">
                <a:solidFill>
                  <a:srgbClr val="000000"/>
                </a:solidFill>
              </a:rPr>
              <a:t>The last link with the users is wireless, to give a network connection to all users in a building or campus. </a:t>
            </a:r>
          </a:p>
          <a:p>
            <a:r>
              <a:rPr lang="en-US" i="0">
                <a:solidFill>
                  <a:srgbClr val="000000"/>
                </a:solidFill>
              </a:rPr>
              <a:t>The backbone network usually uses cables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Topologies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3429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2000" b="1" i="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b="1" i="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i="0" dirty="0" smtClean="0">
                <a:solidFill>
                  <a:srgbClr val="000000"/>
                </a:solidFill>
              </a:rPr>
              <a:t>The </a:t>
            </a:r>
            <a:r>
              <a:rPr lang="en-US" sz="2000" b="1" i="0" dirty="0">
                <a:solidFill>
                  <a:srgbClr val="000000"/>
                </a:solidFill>
              </a:rPr>
              <a:t>wireless LAN connects to a wired LAN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 i="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i="0" dirty="0">
                <a:solidFill>
                  <a:srgbClr val="000000"/>
                </a:solidFill>
              </a:rPr>
              <a:t>There is a need of an access point that bridges wireless LAN traffic into the wired LAN.</a:t>
            </a:r>
          </a:p>
          <a:p>
            <a:pPr>
              <a:lnSpc>
                <a:spcPct val="80000"/>
              </a:lnSpc>
            </a:pPr>
            <a:r>
              <a:rPr lang="en-US" sz="2000" i="0" dirty="0">
                <a:solidFill>
                  <a:srgbClr val="000000"/>
                </a:solidFill>
              </a:rPr>
              <a:t>The access point (AP) can also act as a repeater for wireless nodes, effectively doubling the maximum possible distance between nodes.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90119" name="Picture 7" descr="wlan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0975" y="3505200"/>
            <a:ext cx="2917825" cy="3124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Topologies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3048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2000" b="1" i="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b="1" i="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i="0" dirty="0" smtClean="0">
                <a:solidFill>
                  <a:srgbClr val="000000"/>
                </a:solidFill>
              </a:rPr>
              <a:t>Complete </a:t>
            </a:r>
            <a:r>
              <a:rPr lang="en-US" sz="2000" b="1" i="0" dirty="0">
                <a:solidFill>
                  <a:srgbClr val="000000"/>
                </a:solidFill>
              </a:rPr>
              <a:t>Wireless Networks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 i="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i="0" dirty="0">
                <a:solidFill>
                  <a:srgbClr val="000000"/>
                </a:solidFill>
              </a:rPr>
              <a:t>The physical size of the network is determined by the maximum reliable propagation range of the radio signals.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000" i="0" dirty="0">
                <a:solidFill>
                  <a:srgbClr val="000000"/>
                </a:solidFill>
              </a:rPr>
              <a:t>Referred to as </a:t>
            </a:r>
            <a:r>
              <a:rPr lang="en-US" sz="2000" b="1" i="0" dirty="0">
                <a:solidFill>
                  <a:srgbClr val="000000"/>
                </a:solidFill>
              </a:rPr>
              <a:t>ad hoc</a:t>
            </a:r>
            <a:r>
              <a:rPr lang="en-US" sz="2000" i="0" dirty="0">
                <a:solidFill>
                  <a:srgbClr val="000000"/>
                </a:solidFill>
              </a:rPr>
              <a:t> networks </a:t>
            </a:r>
          </a:p>
          <a:p>
            <a:pPr>
              <a:lnSpc>
                <a:spcPct val="80000"/>
              </a:lnSpc>
            </a:pPr>
            <a:r>
              <a:rPr lang="en-US" sz="2000" i="0" dirty="0">
                <a:solidFill>
                  <a:srgbClr val="000000"/>
                </a:solidFill>
              </a:rPr>
              <a:t>Are self-organizing networks without any centralized control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endParaRPr lang="en-US" sz="2000" i="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i="0" dirty="0">
                <a:solidFill>
                  <a:srgbClr val="000000"/>
                </a:solidFill>
              </a:rPr>
              <a:t>Suited for temporary situations such as meetings and conferences.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91141" name="Picture 5" descr="image_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88A2CC"/>
              </a:clrFrom>
              <a:clrTo>
                <a:srgbClr val="88A2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505325"/>
            <a:ext cx="2352675" cy="16668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wireless LANs work?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i="0">
                <a:solidFill>
                  <a:srgbClr val="000000"/>
                </a:solidFill>
              </a:rPr>
              <a:t>Wireless LANs operate in almost the same way as</a:t>
            </a:r>
          </a:p>
          <a:p>
            <a:pPr>
              <a:buFontTx/>
              <a:buNone/>
            </a:pPr>
            <a:r>
              <a:rPr lang="en-US" i="0">
                <a:solidFill>
                  <a:srgbClr val="000000"/>
                </a:solidFill>
              </a:rPr>
              <a:t>wired LANs, using the same networking protocols</a:t>
            </a:r>
          </a:p>
          <a:p>
            <a:pPr>
              <a:buFontTx/>
              <a:buNone/>
            </a:pPr>
            <a:r>
              <a:rPr lang="en-US" i="0">
                <a:solidFill>
                  <a:srgbClr val="000000"/>
                </a:solidFill>
              </a:rPr>
              <a:t>and supporting the most of the same</a:t>
            </a:r>
          </a:p>
          <a:p>
            <a:pPr>
              <a:buFontTx/>
              <a:buNone/>
            </a:pPr>
            <a:r>
              <a:rPr lang="en-US" i="0">
                <a:solidFill>
                  <a:srgbClr val="000000"/>
                </a:solidFill>
              </a:rPr>
              <a:t>applications. </a:t>
            </a:r>
          </a:p>
          <a:p>
            <a:pPr>
              <a:buFontTx/>
              <a:buNone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are WLANs Different?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use specialized </a:t>
            </a:r>
            <a:r>
              <a:rPr lang="en-US" sz="2800" b="1" i="0">
                <a:solidFill>
                  <a:srgbClr val="000000"/>
                </a:solidFill>
              </a:rPr>
              <a:t>physical and data link</a:t>
            </a:r>
            <a:r>
              <a:rPr lang="en-US" sz="2800" i="0">
                <a:solidFill>
                  <a:srgbClr val="000000"/>
                </a:solidFill>
              </a:rPr>
              <a:t> protocols</a:t>
            </a:r>
          </a:p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integrate into existing networks through </a:t>
            </a:r>
            <a:r>
              <a:rPr lang="en-US" sz="2800" b="1" i="0">
                <a:solidFill>
                  <a:srgbClr val="000000"/>
                </a:solidFill>
              </a:rPr>
              <a:t>access points</a:t>
            </a:r>
            <a:r>
              <a:rPr lang="en-US" sz="2800" i="0">
                <a:solidFill>
                  <a:srgbClr val="000000"/>
                </a:solidFill>
              </a:rPr>
              <a:t> which provide a bridging function</a:t>
            </a:r>
          </a:p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let you stay connected as you </a:t>
            </a:r>
            <a:r>
              <a:rPr lang="en-US" sz="2800" b="1" i="0">
                <a:solidFill>
                  <a:srgbClr val="000000"/>
                </a:solidFill>
              </a:rPr>
              <a:t>roam</a:t>
            </a:r>
            <a:r>
              <a:rPr lang="en-US" sz="2800" i="0">
                <a:solidFill>
                  <a:srgbClr val="000000"/>
                </a:solidFill>
              </a:rPr>
              <a:t> from one coverage area to another</a:t>
            </a:r>
          </a:p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have unique </a:t>
            </a:r>
            <a:r>
              <a:rPr lang="en-US" sz="2800" b="1" i="0">
                <a:solidFill>
                  <a:srgbClr val="000000"/>
                </a:solidFill>
              </a:rPr>
              <a:t>security</a:t>
            </a:r>
            <a:r>
              <a:rPr lang="en-US" sz="2800" i="0">
                <a:solidFill>
                  <a:srgbClr val="000000"/>
                </a:solidFill>
              </a:rPr>
              <a:t> considerations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have specific </a:t>
            </a:r>
            <a:r>
              <a:rPr lang="en-US" sz="2800" b="1" i="0">
                <a:solidFill>
                  <a:srgbClr val="000000"/>
                </a:solidFill>
              </a:rPr>
              <a:t>interoperability</a:t>
            </a:r>
            <a:r>
              <a:rPr lang="en-US" sz="2800" i="0">
                <a:solidFill>
                  <a:srgbClr val="000000"/>
                </a:solidFill>
              </a:rPr>
              <a:t> requirements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require </a:t>
            </a:r>
            <a:r>
              <a:rPr lang="en-US" sz="2800" b="1" i="0">
                <a:solidFill>
                  <a:srgbClr val="000000"/>
                </a:solidFill>
              </a:rPr>
              <a:t>different hardware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i="0">
                <a:solidFill>
                  <a:srgbClr val="000000"/>
                </a:solidFill>
              </a:rPr>
              <a:t>They offer </a:t>
            </a:r>
            <a:r>
              <a:rPr lang="en-US" sz="2800" b="1" i="0">
                <a:solidFill>
                  <a:srgbClr val="000000"/>
                </a:solidFill>
              </a:rPr>
              <a:t>performance</a:t>
            </a:r>
            <a:r>
              <a:rPr lang="en-US" sz="2800" i="0">
                <a:solidFill>
                  <a:srgbClr val="000000"/>
                </a:solidFill>
              </a:rPr>
              <a:t> that differs from wired LANs.</a:t>
            </a:r>
            <a:r>
              <a:rPr lang="en-US" sz="2800">
                <a:solidFill>
                  <a:srgbClr val="000000"/>
                </a:solidFill>
              </a:rPr>
              <a:t> </a:t>
            </a:r>
            <a:endParaRPr lang="en-US" sz="2800" i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and Data Link Layers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i="0">
                <a:solidFill>
                  <a:srgbClr val="000000"/>
                </a:solidFill>
              </a:rPr>
              <a:t>Physical Layer:</a:t>
            </a:r>
          </a:p>
          <a:p>
            <a:pPr>
              <a:lnSpc>
                <a:spcPct val="90000"/>
              </a:lnSpc>
            </a:pPr>
            <a:r>
              <a:rPr lang="en-US" i="0">
                <a:solidFill>
                  <a:srgbClr val="000000"/>
                </a:solidFill>
              </a:rPr>
              <a:t>The wireless </a:t>
            </a:r>
            <a:r>
              <a:rPr lang="en-US" b="1" i="0">
                <a:solidFill>
                  <a:srgbClr val="000000"/>
                </a:solidFill>
              </a:rPr>
              <a:t>NIC</a:t>
            </a:r>
            <a:r>
              <a:rPr lang="en-US" i="0">
                <a:solidFill>
                  <a:srgbClr val="000000"/>
                </a:solidFill>
              </a:rPr>
              <a:t> takes </a:t>
            </a:r>
            <a:r>
              <a:rPr lang="en-US" b="1" i="0">
                <a:solidFill>
                  <a:srgbClr val="000000"/>
                </a:solidFill>
              </a:rPr>
              <a:t>frames</a:t>
            </a:r>
            <a:r>
              <a:rPr lang="en-US" i="0">
                <a:solidFill>
                  <a:srgbClr val="000000"/>
                </a:solidFill>
              </a:rPr>
              <a:t> of data from the link layer, scrambles the data in a predetermined way, then uses the modified data stream to modulate a </a:t>
            </a:r>
            <a:r>
              <a:rPr lang="en-US" b="1" i="0">
                <a:solidFill>
                  <a:srgbClr val="000000"/>
                </a:solidFill>
              </a:rPr>
              <a:t>radio carrier signal</a:t>
            </a:r>
            <a:r>
              <a:rPr lang="en-US" i="0">
                <a:solidFill>
                  <a:srgbClr val="000000"/>
                </a:solidFill>
              </a:rPr>
              <a:t>.</a:t>
            </a:r>
            <a:r>
              <a:rPr lang="en-US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i="0">
                <a:solidFill>
                  <a:srgbClr val="000000"/>
                </a:solidFill>
              </a:rPr>
              <a:t>Data Link Layer:</a:t>
            </a:r>
          </a:p>
          <a:p>
            <a:pPr>
              <a:lnSpc>
                <a:spcPct val="90000"/>
              </a:lnSpc>
            </a:pPr>
            <a:r>
              <a:rPr lang="en-US" i="0">
                <a:solidFill>
                  <a:srgbClr val="000000"/>
                </a:solidFill>
              </a:rPr>
              <a:t>Uses </a:t>
            </a:r>
            <a:r>
              <a:rPr lang="en-US" b="1" i="0">
                <a:solidFill>
                  <a:srgbClr val="000000"/>
                </a:solidFill>
              </a:rPr>
              <a:t>C</a:t>
            </a:r>
            <a:r>
              <a:rPr lang="en-US" i="0">
                <a:solidFill>
                  <a:srgbClr val="000000"/>
                </a:solidFill>
              </a:rPr>
              <a:t>arriers-</a:t>
            </a:r>
            <a:r>
              <a:rPr lang="en-US" b="1" i="0">
                <a:solidFill>
                  <a:srgbClr val="000000"/>
                </a:solidFill>
              </a:rPr>
              <a:t>S</a:t>
            </a:r>
            <a:r>
              <a:rPr lang="en-US" i="0">
                <a:solidFill>
                  <a:srgbClr val="000000"/>
                </a:solidFill>
              </a:rPr>
              <a:t>ense-</a:t>
            </a:r>
            <a:r>
              <a:rPr lang="en-US" b="1" i="0">
                <a:solidFill>
                  <a:srgbClr val="000000"/>
                </a:solidFill>
              </a:rPr>
              <a:t>M</a:t>
            </a:r>
            <a:r>
              <a:rPr lang="en-US" i="0">
                <a:solidFill>
                  <a:srgbClr val="000000"/>
                </a:solidFill>
              </a:rPr>
              <a:t>ultiple-</a:t>
            </a:r>
            <a:r>
              <a:rPr lang="en-US" b="1" i="0">
                <a:solidFill>
                  <a:srgbClr val="000000"/>
                </a:solidFill>
              </a:rPr>
              <a:t>A</a:t>
            </a:r>
            <a:r>
              <a:rPr lang="en-US" i="0">
                <a:solidFill>
                  <a:srgbClr val="000000"/>
                </a:solidFill>
              </a:rPr>
              <a:t>ccess with </a:t>
            </a:r>
            <a:r>
              <a:rPr lang="en-US" b="1" i="0">
                <a:solidFill>
                  <a:srgbClr val="000000"/>
                </a:solidFill>
              </a:rPr>
              <a:t>C</a:t>
            </a:r>
            <a:r>
              <a:rPr lang="en-US" i="0">
                <a:solidFill>
                  <a:srgbClr val="000000"/>
                </a:solidFill>
              </a:rPr>
              <a:t>ollision </a:t>
            </a:r>
            <a:r>
              <a:rPr lang="en-US" b="1" i="0">
                <a:solidFill>
                  <a:srgbClr val="000000"/>
                </a:solidFill>
              </a:rPr>
              <a:t>A</a:t>
            </a:r>
            <a:r>
              <a:rPr lang="en-US" i="0">
                <a:solidFill>
                  <a:srgbClr val="000000"/>
                </a:solidFill>
              </a:rPr>
              <a:t>voidance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i="0">
                <a:solidFill>
                  <a:srgbClr val="000000"/>
                </a:solidFill>
              </a:rPr>
              <a:t>(CSMA/CA).</a:t>
            </a:r>
            <a:r>
              <a:rPr lang="en-US" i="0"/>
              <a:t>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Integration With Existing Networks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0">
                <a:solidFill>
                  <a:srgbClr val="000000"/>
                </a:solidFill>
              </a:rPr>
              <a:t>Wireless Access Points (APs) - a small device that bridges wireless traffic to your network.</a:t>
            </a:r>
            <a:r>
              <a:rPr lang="en-US">
                <a:solidFill>
                  <a:srgbClr val="000000"/>
                </a:solidFill>
              </a:rPr>
              <a:t> </a:t>
            </a:r>
          </a:p>
          <a:p>
            <a:r>
              <a:rPr lang="en-US" i="0">
                <a:solidFill>
                  <a:srgbClr val="000000"/>
                </a:solidFill>
              </a:rPr>
              <a:t>Most access points bridge wireless LANs into Ethernet networks, but Token-Ring options are available as well. 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1266</Words>
  <Application>Microsoft Office PowerPoint</Application>
  <PresentationFormat>On-screen Show (4:3)</PresentationFormat>
  <Paragraphs>192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Apex</vt:lpstr>
      <vt:lpstr>Wireless Network and Security</vt:lpstr>
      <vt:lpstr>Presentation Outline</vt:lpstr>
      <vt:lpstr>Wireless?</vt:lpstr>
      <vt:lpstr>Common Topologies</vt:lpstr>
      <vt:lpstr>Common Topologies</vt:lpstr>
      <vt:lpstr>How do wireless LANs work?</vt:lpstr>
      <vt:lpstr>How are WLANs Different?</vt:lpstr>
      <vt:lpstr>Physical and Data Link Layers</vt:lpstr>
      <vt:lpstr>Integration With Existing Networks</vt:lpstr>
      <vt:lpstr>Integration With Existing Networks</vt:lpstr>
      <vt:lpstr>Roaming</vt:lpstr>
      <vt:lpstr>Security</vt:lpstr>
      <vt:lpstr>Interoperability </vt:lpstr>
      <vt:lpstr>Hardware</vt:lpstr>
      <vt:lpstr>Hardware</vt:lpstr>
      <vt:lpstr>Performance</vt:lpstr>
      <vt:lpstr>What is 802.11?</vt:lpstr>
      <vt:lpstr>802.11 - Transmission</vt:lpstr>
      <vt:lpstr>Slide 19</vt:lpstr>
      <vt:lpstr>Current 802.11 Security</vt:lpstr>
      <vt:lpstr>Current 802.11 Security</vt:lpstr>
      <vt:lpstr>Current 802.11 Security</vt:lpstr>
      <vt:lpstr>Big WEP Attack - Weak IV</vt:lpstr>
      <vt:lpstr>Improving Security</vt:lpstr>
      <vt:lpstr>802.11i and WPA</vt:lpstr>
      <vt:lpstr>WPA</vt:lpstr>
      <vt:lpstr>WPA</vt:lpstr>
      <vt:lpstr>802.11i</vt:lpstr>
      <vt:lpstr>802.11i criticisms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Network and Security</dc:title>
  <dc:creator>Hp</dc:creator>
  <cp:lastModifiedBy>ADMIN 2</cp:lastModifiedBy>
  <cp:revision>1</cp:revision>
  <dcterms:created xsi:type="dcterms:W3CDTF">2018-01-23T11:58:37Z</dcterms:created>
  <dcterms:modified xsi:type="dcterms:W3CDTF">2018-02-24T05:42:39Z</dcterms:modified>
</cp:coreProperties>
</file>