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7"/>
  </p:notesMasterIdLst>
  <p:sldIdLst>
    <p:sldId id="256" r:id="rId3"/>
    <p:sldId id="257"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Lst>
  <p:sldSz cx="9144000" cy="6858000" type="screen4x3"/>
  <p:notesSz cx="6858000" cy="9144000"/>
  <p:defaultTextStyle>
    <a:defPPr>
      <a:defRPr lang="en-US"/>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49" algn="l" defTabSz="914300" rtl="0" eaLnBrk="1" latinLnBrk="0" hangingPunct="1">
      <a:defRPr sz="1800" kern="1200">
        <a:solidFill>
          <a:schemeClr val="tx1"/>
        </a:solidFill>
        <a:latin typeface="+mn-lt"/>
        <a:ea typeface="+mn-ea"/>
        <a:cs typeface="+mn-cs"/>
      </a:defRPr>
    </a:lvl4pPr>
    <a:lvl5pPr marL="1828599" algn="l" defTabSz="914300" rtl="0" eaLnBrk="1" latinLnBrk="0" hangingPunct="1">
      <a:defRPr sz="1800" kern="1200">
        <a:solidFill>
          <a:schemeClr val="tx1"/>
        </a:solidFill>
        <a:latin typeface="+mn-lt"/>
        <a:ea typeface="+mn-ea"/>
        <a:cs typeface="+mn-cs"/>
      </a:defRPr>
    </a:lvl5pPr>
    <a:lvl6pPr marL="2285749" algn="l" defTabSz="914300" rtl="0" eaLnBrk="1" latinLnBrk="0" hangingPunct="1">
      <a:defRPr sz="1800" kern="1200">
        <a:solidFill>
          <a:schemeClr val="tx1"/>
        </a:solidFill>
        <a:latin typeface="+mn-lt"/>
        <a:ea typeface="+mn-ea"/>
        <a:cs typeface="+mn-cs"/>
      </a:defRPr>
    </a:lvl6pPr>
    <a:lvl7pPr marL="2742899" algn="l" defTabSz="914300" rtl="0" eaLnBrk="1" latinLnBrk="0" hangingPunct="1">
      <a:defRPr sz="1800" kern="1200">
        <a:solidFill>
          <a:schemeClr val="tx1"/>
        </a:solidFill>
        <a:latin typeface="+mn-lt"/>
        <a:ea typeface="+mn-ea"/>
        <a:cs typeface="+mn-cs"/>
      </a:defRPr>
    </a:lvl7pPr>
    <a:lvl8pPr marL="3200048" algn="l" defTabSz="914300" rtl="0" eaLnBrk="1" latinLnBrk="0" hangingPunct="1">
      <a:defRPr sz="1800" kern="1200">
        <a:solidFill>
          <a:schemeClr val="tx1"/>
        </a:solidFill>
        <a:latin typeface="+mn-lt"/>
        <a:ea typeface="+mn-ea"/>
        <a:cs typeface="+mn-cs"/>
      </a:defRPr>
    </a:lvl8pPr>
    <a:lvl9pPr marL="3657198" algn="l" defTabSz="9143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0419E-2A61-498D-B40D-C6CAAAF899C6}" type="datetimeFigureOut">
              <a:rPr lang="en-US" smtClean="0"/>
              <a:pPr/>
              <a:t>3/1/2018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C1A429-E088-4FBD-A02D-F0DBD947DCA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300" rtl="0" eaLnBrk="1" latinLnBrk="0" hangingPunct="1">
      <a:defRPr sz="1200" kern="1200">
        <a:solidFill>
          <a:schemeClr val="tx1"/>
        </a:solidFill>
        <a:latin typeface="+mn-lt"/>
        <a:ea typeface="+mn-ea"/>
        <a:cs typeface="+mn-cs"/>
      </a:defRPr>
    </a:lvl1pPr>
    <a:lvl2pPr marL="457150" algn="l" defTabSz="914300" rtl="0" eaLnBrk="1" latinLnBrk="0" hangingPunct="1">
      <a:defRPr sz="1200" kern="1200">
        <a:solidFill>
          <a:schemeClr val="tx1"/>
        </a:solidFill>
        <a:latin typeface="+mn-lt"/>
        <a:ea typeface="+mn-ea"/>
        <a:cs typeface="+mn-cs"/>
      </a:defRPr>
    </a:lvl2pPr>
    <a:lvl3pPr marL="914300" algn="l" defTabSz="914300" rtl="0" eaLnBrk="1" latinLnBrk="0" hangingPunct="1">
      <a:defRPr sz="1200" kern="1200">
        <a:solidFill>
          <a:schemeClr val="tx1"/>
        </a:solidFill>
        <a:latin typeface="+mn-lt"/>
        <a:ea typeface="+mn-ea"/>
        <a:cs typeface="+mn-cs"/>
      </a:defRPr>
    </a:lvl3pPr>
    <a:lvl4pPr marL="1371449" algn="l" defTabSz="914300" rtl="0" eaLnBrk="1" latinLnBrk="0" hangingPunct="1">
      <a:defRPr sz="1200" kern="1200">
        <a:solidFill>
          <a:schemeClr val="tx1"/>
        </a:solidFill>
        <a:latin typeface="+mn-lt"/>
        <a:ea typeface="+mn-ea"/>
        <a:cs typeface="+mn-cs"/>
      </a:defRPr>
    </a:lvl4pPr>
    <a:lvl5pPr marL="1828599" algn="l" defTabSz="914300" rtl="0" eaLnBrk="1" latinLnBrk="0" hangingPunct="1">
      <a:defRPr sz="1200" kern="1200">
        <a:solidFill>
          <a:schemeClr val="tx1"/>
        </a:solidFill>
        <a:latin typeface="+mn-lt"/>
        <a:ea typeface="+mn-ea"/>
        <a:cs typeface="+mn-cs"/>
      </a:defRPr>
    </a:lvl5pPr>
    <a:lvl6pPr marL="2285749" algn="l" defTabSz="914300" rtl="0" eaLnBrk="1" latinLnBrk="0" hangingPunct="1">
      <a:defRPr sz="1200" kern="1200">
        <a:solidFill>
          <a:schemeClr val="tx1"/>
        </a:solidFill>
        <a:latin typeface="+mn-lt"/>
        <a:ea typeface="+mn-ea"/>
        <a:cs typeface="+mn-cs"/>
      </a:defRPr>
    </a:lvl6pPr>
    <a:lvl7pPr marL="2742899" algn="l" defTabSz="914300" rtl="0" eaLnBrk="1" latinLnBrk="0" hangingPunct="1">
      <a:defRPr sz="1200" kern="1200">
        <a:solidFill>
          <a:schemeClr val="tx1"/>
        </a:solidFill>
        <a:latin typeface="+mn-lt"/>
        <a:ea typeface="+mn-ea"/>
        <a:cs typeface="+mn-cs"/>
      </a:defRPr>
    </a:lvl7pPr>
    <a:lvl8pPr marL="3200048" algn="l" defTabSz="914300" rtl="0" eaLnBrk="1" latinLnBrk="0" hangingPunct="1">
      <a:defRPr sz="1200" kern="1200">
        <a:solidFill>
          <a:schemeClr val="tx1"/>
        </a:solidFill>
        <a:latin typeface="+mn-lt"/>
        <a:ea typeface="+mn-ea"/>
        <a:cs typeface="+mn-cs"/>
      </a:defRPr>
    </a:lvl8pPr>
    <a:lvl9pPr marL="3657198" algn="l" defTabSz="9143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277FE8CB-E04C-4697-B44E-B594073A3ECC}" type="slidenum">
              <a:rPr lang="en-AU" altLang="en-US"/>
              <a:pPr/>
              <a:t>54</a:t>
            </a:fld>
            <a:endParaRPr lang="en-AU"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The BLP model was developed in the 1970s as a formal model for access control. The model relied on the access control concept described in Chapter 4 (e.g., Figure 4.4). In the model, each subject and each object is assigned a </a:t>
            </a:r>
            <a:r>
              <a:rPr lang="en-US" altLang="en-US" b="1" smtClean="0">
                <a:latin typeface="Times New Roman" pitchFamily="18" charset="0"/>
              </a:rPr>
              <a:t>security class</a:t>
            </a:r>
            <a:r>
              <a:rPr lang="en-US" altLang="en-US" smtClean="0">
                <a:latin typeface="Times New Roman" pitchFamily="18" charset="0"/>
              </a:rPr>
              <a:t>. In the simplest formulation, security classes form a strict hierarchy and are referred to as </a:t>
            </a:r>
            <a:r>
              <a:rPr lang="en-US" altLang="en-US" b="1" smtClean="0">
                <a:latin typeface="Times New Roman" pitchFamily="18" charset="0"/>
              </a:rPr>
              <a:t>security levels</a:t>
            </a:r>
            <a:r>
              <a:rPr lang="en-US" altLang="en-US" smtClean="0">
                <a:latin typeface="Times New Roman" pitchFamily="18" charset="0"/>
              </a:rPr>
              <a:t>. One example is the U.S. military classification scheme:</a:t>
            </a:r>
          </a:p>
          <a:p>
            <a:pPr eaLnBrk="1" hangingPunct="1"/>
            <a:r>
              <a:rPr lang="en-US" altLang="en-US" smtClean="0">
                <a:latin typeface="Times New Roman" pitchFamily="18" charset="0"/>
              </a:rPr>
              <a:t>	top secret &gt; secret &gt; confidential &gt; unclassified</a:t>
            </a:r>
          </a:p>
          <a:p>
            <a:pPr eaLnBrk="1" hangingPunct="1"/>
            <a:r>
              <a:rPr lang="en-US" altLang="en-US" smtClean="0">
                <a:latin typeface="Times New Roman" pitchFamily="18" charset="0"/>
              </a:rPr>
              <a:t>This concept is equally applicable in other areas, where information can be organized into gross categories and users can be granted clearances to access certain categories of data. For example, the highest level of security might be for strategic corporate planning documents and data, accessible by only corporate officers and their staff; next might come sensitive financial and personnel data, accessible only by administration personnel, corporate officers, and so on.</a:t>
            </a:r>
          </a:p>
          <a:p>
            <a:pPr eaLnBrk="1" hangingPunct="1"/>
            <a:r>
              <a:rPr lang="en-US" altLang="en-US" smtClean="0">
                <a:latin typeface="Times New Roman" pitchFamily="18" charset="0"/>
              </a:rPr>
              <a:t>A subject is said to have a </a:t>
            </a:r>
            <a:r>
              <a:rPr lang="en-US" altLang="en-US" b="1" smtClean="0">
                <a:latin typeface="Times New Roman" pitchFamily="18" charset="0"/>
              </a:rPr>
              <a:t>security clearance</a:t>
            </a:r>
            <a:r>
              <a:rPr lang="en-US" altLang="en-US" smtClean="0">
                <a:latin typeface="Times New Roman" pitchFamily="18" charset="0"/>
              </a:rPr>
              <a:t> of a given level; an object is said to have a </a:t>
            </a:r>
            <a:r>
              <a:rPr lang="en-US" altLang="en-US" b="1" smtClean="0">
                <a:latin typeface="Times New Roman" pitchFamily="18" charset="0"/>
              </a:rPr>
              <a:t>security classification</a:t>
            </a:r>
            <a:r>
              <a:rPr lang="en-US" altLang="en-US" smtClean="0">
                <a:latin typeface="Times New Roman" pitchFamily="18" charset="0"/>
              </a:rPr>
              <a:t> of a given level. The security classes control the manner by which a subject may access an object. The model defined four access modes, although the authors pointed out that in specific implementation environments, a different set of modes might be used. The modes are: read, append, write, execute.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F8334B5-C379-4BE1-ADCC-6BA548F7388E}" type="slidenum">
              <a:rPr lang="en-AU" altLang="en-US"/>
              <a:pPr/>
              <a:t>72</a:t>
            </a:fld>
            <a:endParaRPr lang="en-AU"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The Biba [BIBA77] models deals with integrity, and is concerned with the unauthorized modification of data. The basic elements of the Biba model are like the BLP model. As with BLP, the Biba model deals with subjects and objects. Each subject and object is assigned an integrity level, denoted as I(</a:t>
            </a:r>
            <a:r>
              <a:rPr lang="en-US" altLang="en-US" i="1" smtClean="0">
                <a:latin typeface="Times New Roman" pitchFamily="18" charset="0"/>
              </a:rPr>
              <a:t>S</a:t>
            </a:r>
            <a:r>
              <a:rPr lang="en-US" altLang="en-US" smtClean="0">
                <a:latin typeface="Times New Roman" pitchFamily="18" charset="0"/>
              </a:rPr>
              <a:t>) and I(</a:t>
            </a:r>
            <a:r>
              <a:rPr lang="en-US" altLang="en-US" i="1" smtClean="0">
                <a:latin typeface="Times New Roman" pitchFamily="18" charset="0"/>
              </a:rPr>
              <a:t>O</a:t>
            </a:r>
            <a:r>
              <a:rPr lang="en-US" altLang="en-US" smtClean="0">
                <a:latin typeface="Times New Roman" pitchFamily="18" charset="0"/>
              </a:rPr>
              <a:t>) for subject </a:t>
            </a:r>
            <a:r>
              <a:rPr lang="en-US" altLang="en-US" i="1" smtClean="0">
                <a:latin typeface="Times New Roman" pitchFamily="18" charset="0"/>
              </a:rPr>
              <a:t>S</a:t>
            </a:r>
            <a:r>
              <a:rPr lang="en-US" altLang="en-US" smtClean="0">
                <a:latin typeface="Times New Roman" pitchFamily="18" charset="0"/>
              </a:rPr>
              <a:t> and object </a:t>
            </a:r>
            <a:r>
              <a:rPr lang="en-US" altLang="en-US" i="1" smtClean="0">
                <a:latin typeface="Times New Roman" pitchFamily="18" charset="0"/>
              </a:rPr>
              <a:t>O</a:t>
            </a:r>
            <a:r>
              <a:rPr lang="en-US" altLang="en-US" smtClean="0">
                <a:latin typeface="Times New Roman" pitchFamily="18" charset="0"/>
              </a:rPr>
              <a:t>, respectively. A simple hierarchical classification can be used, in which there is a strict ordering of levels from lowest to highest. Biba then proposes a number of alternative policies that can be imposed on this model. The most relevant is the strict integrity policy, based on the following rules:</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Simple integrity:</a:t>
            </a:r>
            <a:r>
              <a:rPr lang="en-US" altLang="en-US" smtClean="0">
                <a:latin typeface="Times New Roman" pitchFamily="18" charset="0"/>
              </a:rPr>
              <a:t> A subject can modify an object only if the integrity level of the subject dominates the integrity level of the object: I(</a:t>
            </a:r>
            <a:r>
              <a:rPr lang="en-US" altLang="en-US" i="1" smtClean="0">
                <a:latin typeface="Times New Roman" pitchFamily="18" charset="0"/>
              </a:rPr>
              <a:t>S</a:t>
            </a:r>
            <a:r>
              <a:rPr lang="en-US" altLang="en-US" smtClean="0">
                <a:latin typeface="Times New Roman" pitchFamily="18" charset="0"/>
              </a:rPr>
              <a:t>) ≥ I(</a:t>
            </a:r>
            <a:r>
              <a:rPr lang="en-US" altLang="en-US" i="1" smtClean="0">
                <a:latin typeface="Times New Roman" pitchFamily="18" charset="0"/>
              </a:rPr>
              <a:t>O</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Integrity confinement:</a:t>
            </a:r>
            <a:r>
              <a:rPr lang="en-US" altLang="en-US" smtClean="0">
                <a:latin typeface="Times New Roman" pitchFamily="18" charset="0"/>
              </a:rPr>
              <a:t> A subject can read on object only if the integrity level of the subject is dominated by the integrity level of the object: I(</a:t>
            </a:r>
            <a:r>
              <a:rPr lang="en-US" altLang="en-US" i="1" smtClean="0">
                <a:latin typeface="Times New Roman" pitchFamily="18" charset="0"/>
              </a:rPr>
              <a:t>S</a:t>
            </a:r>
            <a:r>
              <a:rPr lang="en-US" altLang="en-US" smtClean="0">
                <a:latin typeface="Times New Roman" pitchFamily="18" charset="0"/>
              </a:rPr>
              <a:t>) ≤ I(</a:t>
            </a:r>
            <a:r>
              <a:rPr lang="en-US" altLang="en-US" i="1" smtClean="0">
                <a:latin typeface="Times New Roman" pitchFamily="18" charset="0"/>
              </a:rPr>
              <a:t>O</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Invocation property:</a:t>
            </a:r>
            <a:r>
              <a:rPr lang="en-US" altLang="en-US" smtClean="0">
                <a:latin typeface="Times New Roman" pitchFamily="18" charset="0"/>
              </a:rPr>
              <a:t> A subject can invoke another subject only if the integrity level of the 1st subject dominates the integrity level of the 2nd subject: I(</a:t>
            </a:r>
            <a:r>
              <a:rPr lang="en-US" altLang="en-US" i="1" smtClean="0">
                <a:latin typeface="Times New Roman" pitchFamily="18" charset="0"/>
              </a:rPr>
              <a:t>S</a:t>
            </a:r>
            <a:r>
              <a:rPr lang="en-US" altLang="en-US" baseline="-25000" smtClean="0">
                <a:latin typeface="Times New Roman" pitchFamily="18" charset="0"/>
              </a:rPr>
              <a:t>1</a:t>
            </a:r>
            <a:r>
              <a:rPr lang="en-US" altLang="en-US" smtClean="0">
                <a:latin typeface="Times New Roman" pitchFamily="18" charset="0"/>
              </a:rPr>
              <a:t>) ≥ I(</a:t>
            </a:r>
            <a:r>
              <a:rPr lang="en-US" altLang="en-US" i="1" smtClean="0">
                <a:latin typeface="Times New Roman" pitchFamily="18" charset="0"/>
              </a:rPr>
              <a:t>S</a:t>
            </a:r>
            <a:r>
              <a:rPr lang="en-US" altLang="en-US" baseline="-25000" smtClean="0">
                <a:latin typeface="Times New Roman" pitchFamily="18" charset="0"/>
              </a:rPr>
              <a:t>2</a:t>
            </a:r>
            <a:r>
              <a:rPr lang="en-US" altLang="en-US" smtClean="0">
                <a:latin typeface="Times New Roman" pitchFamily="18" charset="0"/>
              </a:rPr>
              <a:t>).</a:t>
            </a:r>
          </a:p>
          <a:p>
            <a:pPr eaLnBrk="1" hangingPunct="1"/>
            <a:r>
              <a:rPr lang="en-US" altLang="en-US" smtClean="0">
                <a:latin typeface="Times New Roman" pitchFamily="18" charset="0"/>
              </a:rPr>
              <a:t>The simple integrity rule is the logical write-up restriction that prevents contamination of high-integrity data. Figure 10.4 illustrates the need for the integrity confinement rule. A low-integrity process may read low-integrity data but is prevented from contaminating a high-integrity file with that data by the simple integrity rule. If only this rule is in force, a high-integrity process could conceivably copy low-integrity data into a high-integrity file. Normally, one would trust a high-integrity process to not contaminate a high-integrity file, but an error in the code or a Trojan horse could result in such contamination. Hence the need for the integrity confinement rule.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2A16481-9E6C-4C24-877B-8670455DF5D1}" type="slidenum">
              <a:rPr lang="en-AU" altLang="en-US"/>
              <a:pPr/>
              <a:t>73</a:t>
            </a:fld>
            <a:endParaRPr lang="en-AU"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The Biba [BIBA77] models deals with integrity, and is concerned with the unauthorized modification of data. The basic elements of the Biba model are like the BLP model. As with BLP, the Biba model deals with subjects and objects. Each subject and object is assigned an integrity level, denoted as I(</a:t>
            </a:r>
            <a:r>
              <a:rPr lang="en-US" altLang="en-US" i="1" smtClean="0">
                <a:latin typeface="Times New Roman" pitchFamily="18" charset="0"/>
              </a:rPr>
              <a:t>S</a:t>
            </a:r>
            <a:r>
              <a:rPr lang="en-US" altLang="en-US" smtClean="0">
                <a:latin typeface="Times New Roman" pitchFamily="18" charset="0"/>
              </a:rPr>
              <a:t>) and I(</a:t>
            </a:r>
            <a:r>
              <a:rPr lang="en-US" altLang="en-US" i="1" smtClean="0">
                <a:latin typeface="Times New Roman" pitchFamily="18" charset="0"/>
              </a:rPr>
              <a:t>O</a:t>
            </a:r>
            <a:r>
              <a:rPr lang="en-US" altLang="en-US" smtClean="0">
                <a:latin typeface="Times New Roman" pitchFamily="18" charset="0"/>
              </a:rPr>
              <a:t>) for subject </a:t>
            </a:r>
            <a:r>
              <a:rPr lang="en-US" altLang="en-US" i="1" smtClean="0">
                <a:latin typeface="Times New Roman" pitchFamily="18" charset="0"/>
              </a:rPr>
              <a:t>S</a:t>
            </a:r>
            <a:r>
              <a:rPr lang="en-US" altLang="en-US" smtClean="0">
                <a:latin typeface="Times New Roman" pitchFamily="18" charset="0"/>
              </a:rPr>
              <a:t> and object </a:t>
            </a:r>
            <a:r>
              <a:rPr lang="en-US" altLang="en-US" i="1" smtClean="0">
                <a:latin typeface="Times New Roman" pitchFamily="18" charset="0"/>
              </a:rPr>
              <a:t>O</a:t>
            </a:r>
            <a:r>
              <a:rPr lang="en-US" altLang="en-US" smtClean="0">
                <a:latin typeface="Times New Roman" pitchFamily="18" charset="0"/>
              </a:rPr>
              <a:t>, respectively. A simple hierarchical classification can be used, in which there is a strict ordering of levels from lowest to highest. Biba then proposes a number of alternative policies that can be imposed on this model. The most relevant is the strict integrity policy, based on the following rules:</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Simple integrity:</a:t>
            </a:r>
            <a:r>
              <a:rPr lang="en-US" altLang="en-US" smtClean="0">
                <a:latin typeface="Times New Roman" pitchFamily="18" charset="0"/>
              </a:rPr>
              <a:t> A subject can modify an object only if the integrity level of the subject dominates the integrity level of the object: I(</a:t>
            </a:r>
            <a:r>
              <a:rPr lang="en-US" altLang="en-US" i="1" smtClean="0">
                <a:latin typeface="Times New Roman" pitchFamily="18" charset="0"/>
              </a:rPr>
              <a:t>S</a:t>
            </a:r>
            <a:r>
              <a:rPr lang="en-US" altLang="en-US" smtClean="0">
                <a:latin typeface="Times New Roman" pitchFamily="18" charset="0"/>
              </a:rPr>
              <a:t>) ≥ I(</a:t>
            </a:r>
            <a:r>
              <a:rPr lang="en-US" altLang="en-US" i="1" smtClean="0">
                <a:latin typeface="Times New Roman" pitchFamily="18" charset="0"/>
              </a:rPr>
              <a:t>O</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Integrity confinement:</a:t>
            </a:r>
            <a:r>
              <a:rPr lang="en-US" altLang="en-US" smtClean="0">
                <a:latin typeface="Times New Roman" pitchFamily="18" charset="0"/>
              </a:rPr>
              <a:t> A subject can read on object only if the integrity level of the subject is dominated by the integrity level of the object: I(</a:t>
            </a:r>
            <a:r>
              <a:rPr lang="en-US" altLang="en-US" i="1" smtClean="0">
                <a:latin typeface="Times New Roman" pitchFamily="18" charset="0"/>
              </a:rPr>
              <a:t>S</a:t>
            </a:r>
            <a:r>
              <a:rPr lang="en-US" altLang="en-US" smtClean="0">
                <a:latin typeface="Times New Roman" pitchFamily="18" charset="0"/>
              </a:rPr>
              <a:t>) ≤ I(</a:t>
            </a:r>
            <a:r>
              <a:rPr lang="en-US" altLang="en-US" i="1" smtClean="0">
                <a:latin typeface="Times New Roman" pitchFamily="18" charset="0"/>
              </a:rPr>
              <a:t>O</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Invocation property:</a:t>
            </a:r>
            <a:r>
              <a:rPr lang="en-US" altLang="en-US" smtClean="0">
                <a:latin typeface="Times New Roman" pitchFamily="18" charset="0"/>
              </a:rPr>
              <a:t> A subject can invoke another subject only if the integrity level of the 1st subject dominates the integrity level of the 2nd subject: I(</a:t>
            </a:r>
            <a:r>
              <a:rPr lang="en-US" altLang="en-US" i="1" smtClean="0">
                <a:latin typeface="Times New Roman" pitchFamily="18" charset="0"/>
              </a:rPr>
              <a:t>S</a:t>
            </a:r>
            <a:r>
              <a:rPr lang="en-US" altLang="en-US" baseline="-25000" smtClean="0">
                <a:latin typeface="Times New Roman" pitchFamily="18" charset="0"/>
              </a:rPr>
              <a:t>1</a:t>
            </a:r>
            <a:r>
              <a:rPr lang="en-US" altLang="en-US" smtClean="0">
                <a:latin typeface="Times New Roman" pitchFamily="18" charset="0"/>
              </a:rPr>
              <a:t>) ≥ I(</a:t>
            </a:r>
            <a:r>
              <a:rPr lang="en-US" altLang="en-US" i="1" smtClean="0">
                <a:latin typeface="Times New Roman" pitchFamily="18" charset="0"/>
              </a:rPr>
              <a:t>S</a:t>
            </a:r>
            <a:r>
              <a:rPr lang="en-US" altLang="en-US" baseline="-25000" smtClean="0">
                <a:latin typeface="Times New Roman" pitchFamily="18" charset="0"/>
              </a:rPr>
              <a:t>2</a:t>
            </a:r>
            <a:r>
              <a:rPr lang="en-US" altLang="en-US" smtClean="0">
                <a:latin typeface="Times New Roman" pitchFamily="18" charset="0"/>
              </a:rPr>
              <a:t>).</a:t>
            </a:r>
          </a:p>
          <a:p>
            <a:pPr eaLnBrk="1" hangingPunct="1"/>
            <a:r>
              <a:rPr lang="en-US" altLang="en-US" smtClean="0">
                <a:latin typeface="Times New Roman" pitchFamily="18" charset="0"/>
              </a:rPr>
              <a:t>The simple integrity rule is the logical write-up restriction that prevents contamination of high-integrity data. Figure 10.4 illustrates the need for the integrity confinement rule. A low-integrity process may read low-integrity data but is prevented from contaminating a high-integrity file with that data by the simple integrity rule. If only this rule is in force, a high-integrity process could conceivably copy low-integrity data into a high-integrity file. Normally, one would trust a high-integrity process to not contaminate a high-integrity file, but an error in the code or a Trojan horse could result in such contamination. Hence the need for the integrity confinement rule.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59E53EB-F212-4837-A5D5-759DB21E01A7}" type="slidenum">
              <a:rPr lang="en-AU" altLang="en-US"/>
              <a:pPr/>
              <a:t>74</a:t>
            </a:fld>
            <a:endParaRPr lang="en-AU"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The Biba [BIBA77] models deals with integrity, and is concerned with the unauthorized modification of data. The basic elements of the Biba model are like the BLP model. As with BLP, the Biba model deals with subjects and objects. Each subject and object is assigned an integrity level, denoted as I(</a:t>
            </a:r>
            <a:r>
              <a:rPr lang="en-US" altLang="en-US" i="1" smtClean="0">
                <a:latin typeface="Times New Roman" pitchFamily="18" charset="0"/>
              </a:rPr>
              <a:t>S</a:t>
            </a:r>
            <a:r>
              <a:rPr lang="en-US" altLang="en-US" smtClean="0">
                <a:latin typeface="Times New Roman" pitchFamily="18" charset="0"/>
              </a:rPr>
              <a:t>) and I(</a:t>
            </a:r>
            <a:r>
              <a:rPr lang="en-US" altLang="en-US" i="1" smtClean="0">
                <a:latin typeface="Times New Roman" pitchFamily="18" charset="0"/>
              </a:rPr>
              <a:t>O</a:t>
            </a:r>
            <a:r>
              <a:rPr lang="en-US" altLang="en-US" smtClean="0">
                <a:latin typeface="Times New Roman" pitchFamily="18" charset="0"/>
              </a:rPr>
              <a:t>) for subject </a:t>
            </a:r>
            <a:r>
              <a:rPr lang="en-US" altLang="en-US" i="1" smtClean="0">
                <a:latin typeface="Times New Roman" pitchFamily="18" charset="0"/>
              </a:rPr>
              <a:t>S</a:t>
            </a:r>
            <a:r>
              <a:rPr lang="en-US" altLang="en-US" smtClean="0">
                <a:latin typeface="Times New Roman" pitchFamily="18" charset="0"/>
              </a:rPr>
              <a:t> and object </a:t>
            </a:r>
            <a:r>
              <a:rPr lang="en-US" altLang="en-US" i="1" smtClean="0">
                <a:latin typeface="Times New Roman" pitchFamily="18" charset="0"/>
              </a:rPr>
              <a:t>O</a:t>
            </a:r>
            <a:r>
              <a:rPr lang="en-US" altLang="en-US" smtClean="0">
                <a:latin typeface="Times New Roman" pitchFamily="18" charset="0"/>
              </a:rPr>
              <a:t>, respectively. A simple hierarchical classification can be used, in which there is a strict ordering of levels from lowest to highest. Biba then proposes a number of alternative policies that can be imposed on this model. The most relevant is the strict integrity policy, based on the following rules:</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Simple integrity:</a:t>
            </a:r>
            <a:r>
              <a:rPr lang="en-US" altLang="en-US" smtClean="0">
                <a:latin typeface="Times New Roman" pitchFamily="18" charset="0"/>
              </a:rPr>
              <a:t> A subject can modify an object only if the integrity level of the subject dominates the integrity level of the object: I(</a:t>
            </a:r>
            <a:r>
              <a:rPr lang="en-US" altLang="en-US" i="1" smtClean="0">
                <a:latin typeface="Times New Roman" pitchFamily="18" charset="0"/>
              </a:rPr>
              <a:t>S</a:t>
            </a:r>
            <a:r>
              <a:rPr lang="en-US" altLang="en-US" smtClean="0">
                <a:latin typeface="Times New Roman" pitchFamily="18" charset="0"/>
              </a:rPr>
              <a:t>) ≥ I(</a:t>
            </a:r>
            <a:r>
              <a:rPr lang="en-US" altLang="en-US" i="1" smtClean="0">
                <a:latin typeface="Times New Roman" pitchFamily="18" charset="0"/>
              </a:rPr>
              <a:t>O</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Integrity confinement:</a:t>
            </a:r>
            <a:r>
              <a:rPr lang="en-US" altLang="en-US" smtClean="0">
                <a:latin typeface="Times New Roman" pitchFamily="18" charset="0"/>
              </a:rPr>
              <a:t> A subject can read on object only if the integrity level of the subject is dominated by the integrity level of the object: I(</a:t>
            </a:r>
            <a:r>
              <a:rPr lang="en-US" altLang="en-US" i="1" smtClean="0">
                <a:latin typeface="Times New Roman" pitchFamily="18" charset="0"/>
              </a:rPr>
              <a:t>S</a:t>
            </a:r>
            <a:r>
              <a:rPr lang="en-US" altLang="en-US" smtClean="0">
                <a:latin typeface="Times New Roman" pitchFamily="18" charset="0"/>
              </a:rPr>
              <a:t>) ≤ I(</a:t>
            </a:r>
            <a:r>
              <a:rPr lang="en-US" altLang="en-US" i="1" smtClean="0">
                <a:latin typeface="Times New Roman" pitchFamily="18" charset="0"/>
              </a:rPr>
              <a:t>O</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Invocation property:</a:t>
            </a:r>
            <a:r>
              <a:rPr lang="en-US" altLang="en-US" smtClean="0">
                <a:latin typeface="Times New Roman" pitchFamily="18" charset="0"/>
              </a:rPr>
              <a:t> A subject can invoke another subject only if the integrity level of the 1st subject dominates the integrity level of the 2nd subject: I(</a:t>
            </a:r>
            <a:r>
              <a:rPr lang="en-US" altLang="en-US" i="1" smtClean="0">
                <a:latin typeface="Times New Roman" pitchFamily="18" charset="0"/>
              </a:rPr>
              <a:t>S</a:t>
            </a:r>
            <a:r>
              <a:rPr lang="en-US" altLang="en-US" baseline="-25000" smtClean="0">
                <a:latin typeface="Times New Roman" pitchFamily="18" charset="0"/>
              </a:rPr>
              <a:t>1</a:t>
            </a:r>
            <a:r>
              <a:rPr lang="en-US" altLang="en-US" smtClean="0">
                <a:latin typeface="Times New Roman" pitchFamily="18" charset="0"/>
              </a:rPr>
              <a:t>) ≥ I(</a:t>
            </a:r>
            <a:r>
              <a:rPr lang="en-US" altLang="en-US" i="1" smtClean="0">
                <a:latin typeface="Times New Roman" pitchFamily="18" charset="0"/>
              </a:rPr>
              <a:t>S</a:t>
            </a:r>
            <a:r>
              <a:rPr lang="en-US" altLang="en-US" baseline="-25000" smtClean="0">
                <a:latin typeface="Times New Roman" pitchFamily="18" charset="0"/>
              </a:rPr>
              <a:t>2</a:t>
            </a:r>
            <a:r>
              <a:rPr lang="en-US" altLang="en-US" smtClean="0">
                <a:latin typeface="Times New Roman" pitchFamily="18" charset="0"/>
              </a:rPr>
              <a:t>).</a:t>
            </a:r>
          </a:p>
          <a:p>
            <a:pPr eaLnBrk="1" hangingPunct="1"/>
            <a:r>
              <a:rPr lang="en-US" altLang="en-US" smtClean="0">
                <a:latin typeface="Times New Roman" pitchFamily="18" charset="0"/>
              </a:rPr>
              <a:t>The simple integrity rule is the logical write-up restriction that prevents contamination of high-integrity data. Figure 10.4 illustrates the need for the integrity confinement rule. A low-integrity process may read low-integrity data but is prevented from contaminating a high-integrity file with that data by the simple integrity rule. If only this rule is in force, a high-integrity process could conceivably copy low-integrity data into a high-integrity file. Normally, one would trust a high-integrity process to not contaminate a high-integrity file, but an error in the code or a Trojan horse could result in such contamination. Hence the need for the integrity confinement rule.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0B9DFD9-A608-4D7D-84DC-681BB06748B6}" type="slidenum">
              <a:rPr lang="en-AU" altLang="en-US"/>
              <a:pPr/>
              <a:t>77</a:t>
            </a:fld>
            <a:endParaRPr lang="en-AU"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A more elaborate and perhaps more practical integrity model was proposed by Clark and Wilson. The Clark-Wilson model (CWM) is aimed at commercial rather than military applications, and closely models real commercial operations. Figure 10.5 illustrates the rules in this model. The rules combine to form a two-part integrity assurance facility, in which certification is done by a security officer with respect to an integrity policy, and enforcement is done by the system. The rules are:</a:t>
            </a:r>
          </a:p>
          <a:p>
            <a:pPr eaLnBrk="1" hangingPunct="1"/>
            <a:r>
              <a:rPr lang="en-US" altLang="en-US" b="1" smtClean="0">
                <a:latin typeface="Times New Roman" pitchFamily="18" charset="0"/>
              </a:rPr>
              <a:t>Cl: </a:t>
            </a:r>
            <a:r>
              <a:rPr lang="en-US" altLang="en-US" smtClean="0">
                <a:latin typeface="Times New Roman" pitchFamily="18" charset="0"/>
              </a:rPr>
              <a:t>All IVPs must ensure all CDIs are in a valid state at the time the IVP is run.</a:t>
            </a:r>
          </a:p>
          <a:p>
            <a:pPr eaLnBrk="1" hangingPunct="1"/>
            <a:r>
              <a:rPr lang="en-US" altLang="en-US" b="1" smtClean="0">
                <a:latin typeface="Times New Roman" pitchFamily="18" charset="0"/>
              </a:rPr>
              <a:t>C2: </a:t>
            </a:r>
            <a:r>
              <a:rPr lang="en-US" altLang="en-US" smtClean="0">
                <a:latin typeface="Times New Roman" pitchFamily="18" charset="0"/>
              </a:rPr>
              <a:t>All TPs must be certified to be valid.</a:t>
            </a:r>
          </a:p>
          <a:p>
            <a:pPr eaLnBrk="1" hangingPunct="1"/>
            <a:r>
              <a:rPr lang="en-US" altLang="en-US" b="1" smtClean="0">
                <a:latin typeface="Times New Roman" pitchFamily="18" charset="0"/>
              </a:rPr>
              <a:t>El:</a:t>
            </a:r>
            <a:r>
              <a:rPr lang="en-US" altLang="en-US" smtClean="0">
                <a:latin typeface="Times New Roman" pitchFamily="18" charset="0"/>
              </a:rPr>
              <a:t> system must maintain a list of relations from C2, and must ensure manipulation of any CDI is by a TP,as specified in some relation.</a:t>
            </a:r>
          </a:p>
          <a:p>
            <a:pPr eaLnBrk="1" hangingPunct="1"/>
            <a:r>
              <a:rPr lang="en-US" altLang="en-US" b="1" smtClean="0">
                <a:latin typeface="Times New Roman" pitchFamily="18" charset="0"/>
              </a:rPr>
              <a:t>E2:</a:t>
            </a:r>
            <a:r>
              <a:rPr lang="en-US" altLang="en-US" smtClean="0">
                <a:latin typeface="Times New Roman" pitchFamily="18" charset="0"/>
              </a:rPr>
              <a:t> system must maintain a list of relations of the form: (UserID, TPi, (CDIa, CDIb, CDIc, . ..)), which relates a user, a TP, and data objects that TP may reference.</a:t>
            </a:r>
          </a:p>
          <a:p>
            <a:pPr eaLnBrk="1" hangingPunct="1"/>
            <a:r>
              <a:rPr lang="en-US" altLang="en-US" b="1" smtClean="0">
                <a:latin typeface="Times New Roman" pitchFamily="18" charset="0"/>
              </a:rPr>
              <a:t>C3: </a:t>
            </a:r>
            <a:r>
              <a:rPr lang="en-US" altLang="en-US" smtClean="0">
                <a:latin typeface="Times New Roman" pitchFamily="18" charset="0"/>
              </a:rPr>
              <a:t>list of relations in E2 must be certified to meet the separation of duty requirement.</a:t>
            </a:r>
          </a:p>
          <a:p>
            <a:pPr eaLnBrk="1" hangingPunct="1"/>
            <a:r>
              <a:rPr lang="en-US" altLang="en-US" b="1" smtClean="0">
                <a:latin typeface="Times New Roman" pitchFamily="18" charset="0"/>
              </a:rPr>
              <a:t>E3</a:t>
            </a:r>
            <a:r>
              <a:rPr lang="en-US" altLang="en-US" smtClean="0">
                <a:latin typeface="Times New Roman" pitchFamily="18" charset="0"/>
              </a:rPr>
              <a:t>: system must authenticate the identity of each user attempting to execute a TP.</a:t>
            </a:r>
          </a:p>
          <a:p>
            <a:pPr eaLnBrk="1" hangingPunct="1"/>
            <a:r>
              <a:rPr lang="en-US" altLang="en-US" b="1" smtClean="0">
                <a:latin typeface="Times New Roman" pitchFamily="18" charset="0"/>
              </a:rPr>
              <a:t>C4: </a:t>
            </a:r>
            <a:r>
              <a:rPr lang="en-US" altLang="en-US" smtClean="0">
                <a:latin typeface="Times New Roman" pitchFamily="18" charset="0"/>
              </a:rPr>
              <a:t>All TPs must be certified to write to an append-only CDI (the log) all info.</a:t>
            </a:r>
          </a:p>
          <a:p>
            <a:pPr eaLnBrk="1" hangingPunct="1"/>
            <a:r>
              <a:rPr lang="en-US" altLang="en-US" b="1" smtClean="0">
                <a:latin typeface="Times New Roman" pitchFamily="18" charset="0"/>
              </a:rPr>
              <a:t>C5: </a:t>
            </a:r>
            <a:r>
              <a:rPr lang="en-US" altLang="en-US" smtClean="0">
                <a:latin typeface="Times New Roman" pitchFamily="18" charset="0"/>
              </a:rPr>
              <a:t>Any TP that takes a UDI as an input value must be certified to perform only valid transformations, or else no transformations, for any possible value of the UDI. </a:t>
            </a:r>
          </a:p>
          <a:p>
            <a:pPr eaLnBrk="1" hangingPunct="1"/>
            <a:r>
              <a:rPr lang="en-US" altLang="en-US" b="1" smtClean="0">
                <a:latin typeface="Times New Roman" pitchFamily="18" charset="0"/>
              </a:rPr>
              <a:t>E4: </a:t>
            </a:r>
            <a:r>
              <a:rPr lang="en-US" altLang="en-US" smtClean="0">
                <a:latin typeface="Times New Roman" pitchFamily="18" charset="0"/>
              </a:rPr>
              <a:t>Only the agent permitted to certify entities may change the list of such entities associated with other entities.</a:t>
            </a:r>
          </a:p>
          <a:p>
            <a:pPr eaLnBrk="1" hangingPunct="1"/>
            <a:r>
              <a:rPr lang="en-US" altLang="en-US" smtClean="0">
                <a:latin typeface="Times New Roman" pitchFamily="18" charset="0"/>
              </a:rPr>
              <a:t>See text for further details.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4A4D091-832C-43E7-94DC-AD7075B3729E}" type="slidenum">
              <a:rPr lang="en-AU" altLang="en-US"/>
              <a:pPr/>
              <a:t>78</a:t>
            </a:fld>
            <a:endParaRPr lang="en-AU"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The Biba [BIBA77] models deals with integrity, and is concerned with the unauthorized modification of data. The basic elements of the Biba model are like the BLP model. As with BLP, the Biba model deals with subjects and objects. Each subject and object is assigned an integrity level, denoted as I(</a:t>
            </a:r>
            <a:r>
              <a:rPr lang="en-US" altLang="en-US" i="1" smtClean="0">
                <a:latin typeface="Times New Roman" pitchFamily="18" charset="0"/>
              </a:rPr>
              <a:t>S</a:t>
            </a:r>
            <a:r>
              <a:rPr lang="en-US" altLang="en-US" smtClean="0">
                <a:latin typeface="Times New Roman" pitchFamily="18" charset="0"/>
              </a:rPr>
              <a:t>) and I(</a:t>
            </a:r>
            <a:r>
              <a:rPr lang="en-US" altLang="en-US" i="1" smtClean="0">
                <a:latin typeface="Times New Roman" pitchFamily="18" charset="0"/>
              </a:rPr>
              <a:t>O</a:t>
            </a:r>
            <a:r>
              <a:rPr lang="en-US" altLang="en-US" smtClean="0">
                <a:latin typeface="Times New Roman" pitchFamily="18" charset="0"/>
              </a:rPr>
              <a:t>) for subject </a:t>
            </a:r>
            <a:r>
              <a:rPr lang="en-US" altLang="en-US" i="1" smtClean="0">
                <a:latin typeface="Times New Roman" pitchFamily="18" charset="0"/>
              </a:rPr>
              <a:t>S</a:t>
            </a:r>
            <a:r>
              <a:rPr lang="en-US" altLang="en-US" smtClean="0">
                <a:latin typeface="Times New Roman" pitchFamily="18" charset="0"/>
              </a:rPr>
              <a:t> and object </a:t>
            </a:r>
            <a:r>
              <a:rPr lang="en-US" altLang="en-US" i="1" smtClean="0">
                <a:latin typeface="Times New Roman" pitchFamily="18" charset="0"/>
              </a:rPr>
              <a:t>O</a:t>
            </a:r>
            <a:r>
              <a:rPr lang="en-US" altLang="en-US" smtClean="0">
                <a:latin typeface="Times New Roman" pitchFamily="18" charset="0"/>
              </a:rPr>
              <a:t>, respectively. A simple hierarchical classification can be used, in which there is a strict ordering of levels from lowest to highest. Biba then proposes a number of alternative policies that can be imposed on this model. The most relevant is the strict integrity policy, based on the following rules:</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Simple integrity:</a:t>
            </a:r>
            <a:r>
              <a:rPr lang="en-US" altLang="en-US" smtClean="0">
                <a:latin typeface="Times New Roman" pitchFamily="18" charset="0"/>
              </a:rPr>
              <a:t> A subject can modify an object only if the integrity level of the subject dominates the integrity level of the object: I(</a:t>
            </a:r>
            <a:r>
              <a:rPr lang="en-US" altLang="en-US" i="1" smtClean="0">
                <a:latin typeface="Times New Roman" pitchFamily="18" charset="0"/>
              </a:rPr>
              <a:t>S</a:t>
            </a:r>
            <a:r>
              <a:rPr lang="en-US" altLang="en-US" smtClean="0">
                <a:latin typeface="Times New Roman" pitchFamily="18" charset="0"/>
              </a:rPr>
              <a:t>) ≥ I(</a:t>
            </a:r>
            <a:r>
              <a:rPr lang="en-US" altLang="en-US" i="1" smtClean="0">
                <a:latin typeface="Times New Roman" pitchFamily="18" charset="0"/>
              </a:rPr>
              <a:t>O</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Integrity confinement:</a:t>
            </a:r>
            <a:r>
              <a:rPr lang="en-US" altLang="en-US" smtClean="0">
                <a:latin typeface="Times New Roman" pitchFamily="18" charset="0"/>
              </a:rPr>
              <a:t> A subject can read on object only if the integrity level of the subject is dominated by the integrity level of the object: I(</a:t>
            </a:r>
            <a:r>
              <a:rPr lang="en-US" altLang="en-US" i="1" smtClean="0">
                <a:latin typeface="Times New Roman" pitchFamily="18" charset="0"/>
              </a:rPr>
              <a:t>S</a:t>
            </a:r>
            <a:r>
              <a:rPr lang="en-US" altLang="en-US" smtClean="0">
                <a:latin typeface="Times New Roman" pitchFamily="18" charset="0"/>
              </a:rPr>
              <a:t>) ≤ I(</a:t>
            </a:r>
            <a:r>
              <a:rPr lang="en-US" altLang="en-US" i="1" smtClean="0">
                <a:latin typeface="Times New Roman" pitchFamily="18" charset="0"/>
              </a:rPr>
              <a:t>O</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Invocation property:</a:t>
            </a:r>
            <a:r>
              <a:rPr lang="en-US" altLang="en-US" smtClean="0">
                <a:latin typeface="Times New Roman" pitchFamily="18" charset="0"/>
              </a:rPr>
              <a:t> A subject can invoke another subject only if the integrity level of the 1st subject dominates the integrity level of the 2nd subject: I(</a:t>
            </a:r>
            <a:r>
              <a:rPr lang="en-US" altLang="en-US" i="1" smtClean="0">
                <a:latin typeface="Times New Roman" pitchFamily="18" charset="0"/>
              </a:rPr>
              <a:t>S</a:t>
            </a:r>
            <a:r>
              <a:rPr lang="en-US" altLang="en-US" baseline="-25000" smtClean="0">
                <a:latin typeface="Times New Roman" pitchFamily="18" charset="0"/>
              </a:rPr>
              <a:t>1</a:t>
            </a:r>
            <a:r>
              <a:rPr lang="en-US" altLang="en-US" smtClean="0">
                <a:latin typeface="Times New Roman" pitchFamily="18" charset="0"/>
              </a:rPr>
              <a:t>) ≥ I(</a:t>
            </a:r>
            <a:r>
              <a:rPr lang="en-US" altLang="en-US" i="1" smtClean="0">
                <a:latin typeface="Times New Roman" pitchFamily="18" charset="0"/>
              </a:rPr>
              <a:t>S</a:t>
            </a:r>
            <a:r>
              <a:rPr lang="en-US" altLang="en-US" baseline="-25000" smtClean="0">
                <a:latin typeface="Times New Roman" pitchFamily="18" charset="0"/>
              </a:rPr>
              <a:t>2</a:t>
            </a:r>
            <a:r>
              <a:rPr lang="en-US" altLang="en-US" smtClean="0">
                <a:latin typeface="Times New Roman" pitchFamily="18" charset="0"/>
              </a:rPr>
              <a:t>).</a:t>
            </a:r>
          </a:p>
          <a:p>
            <a:pPr eaLnBrk="1" hangingPunct="1"/>
            <a:r>
              <a:rPr lang="en-US" altLang="en-US" smtClean="0">
                <a:latin typeface="Times New Roman" pitchFamily="18" charset="0"/>
              </a:rPr>
              <a:t>The simple integrity rule is the logical write-up restriction that prevents contamination of high-integrity data. Figure 10.4 illustrates the need for the integrity confinement rule. A low-integrity process may read low-integrity data but is prevented from contaminating a high-integrity file with that data by the simple integrity rule. If only this rule is in force, a high-integrity process could conceivably copy low-integrity data into a high-integrity file. Normally, one would trust a high-integrity process to not contaminate a high-integrity file, but an error in the code or a Trojan horse could result in such contamination. Hence the need for the integrity confinement rule.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A16C5FF-E0FD-41B8-B18C-ADF9AD68283F}" type="slidenum">
              <a:rPr lang="en-AU" altLang="en-US"/>
              <a:pPr/>
              <a:t>79</a:t>
            </a:fld>
            <a:endParaRPr lang="en-AU"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The Biba [BIBA77] models deals with integrity, and is concerned with the unauthorized modification of data. The basic elements of the Biba model are like the BLP model. As with BLP, the Biba model deals with subjects and objects. Each subject and object is assigned an integrity level, denoted as I(</a:t>
            </a:r>
            <a:r>
              <a:rPr lang="en-US" altLang="en-US" i="1" smtClean="0">
                <a:latin typeface="Times New Roman" pitchFamily="18" charset="0"/>
              </a:rPr>
              <a:t>S</a:t>
            </a:r>
            <a:r>
              <a:rPr lang="en-US" altLang="en-US" smtClean="0">
                <a:latin typeface="Times New Roman" pitchFamily="18" charset="0"/>
              </a:rPr>
              <a:t>) and I(</a:t>
            </a:r>
            <a:r>
              <a:rPr lang="en-US" altLang="en-US" i="1" smtClean="0">
                <a:latin typeface="Times New Roman" pitchFamily="18" charset="0"/>
              </a:rPr>
              <a:t>O</a:t>
            </a:r>
            <a:r>
              <a:rPr lang="en-US" altLang="en-US" smtClean="0">
                <a:latin typeface="Times New Roman" pitchFamily="18" charset="0"/>
              </a:rPr>
              <a:t>) for subject </a:t>
            </a:r>
            <a:r>
              <a:rPr lang="en-US" altLang="en-US" i="1" smtClean="0">
                <a:latin typeface="Times New Roman" pitchFamily="18" charset="0"/>
              </a:rPr>
              <a:t>S</a:t>
            </a:r>
            <a:r>
              <a:rPr lang="en-US" altLang="en-US" smtClean="0">
                <a:latin typeface="Times New Roman" pitchFamily="18" charset="0"/>
              </a:rPr>
              <a:t> and object </a:t>
            </a:r>
            <a:r>
              <a:rPr lang="en-US" altLang="en-US" i="1" smtClean="0">
                <a:latin typeface="Times New Roman" pitchFamily="18" charset="0"/>
              </a:rPr>
              <a:t>O</a:t>
            </a:r>
            <a:r>
              <a:rPr lang="en-US" altLang="en-US" smtClean="0">
                <a:latin typeface="Times New Roman" pitchFamily="18" charset="0"/>
              </a:rPr>
              <a:t>, respectively. A simple hierarchical classification can be used, in which there is a strict ordering of levels from lowest to highest. Biba then proposes a number of alternative policies that can be imposed on this model. The most relevant is the strict integrity policy, based on the following rules:</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Simple integrity:</a:t>
            </a:r>
            <a:r>
              <a:rPr lang="en-US" altLang="en-US" smtClean="0">
                <a:latin typeface="Times New Roman" pitchFamily="18" charset="0"/>
              </a:rPr>
              <a:t> A subject can modify an object only if the integrity level of the subject dominates the integrity level of the object: I(</a:t>
            </a:r>
            <a:r>
              <a:rPr lang="en-US" altLang="en-US" i="1" smtClean="0">
                <a:latin typeface="Times New Roman" pitchFamily="18" charset="0"/>
              </a:rPr>
              <a:t>S</a:t>
            </a:r>
            <a:r>
              <a:rPr lang="en-US" altLang="en-US" smtClean="0">
                <a:latin typeface="Times New Roman" pitchFamily="18" charset="0"/>
              </a:rPr>
              <a:t>) ≥ I(</a:t>
            </a:r>
            <a:r>
              <a:rPr lang="en-US" altLang="en-US" i="1" smtClean="0">
                <a:latin typeface="Times New Roman" pitchFamily="18" charset="0"/>
              </a:rPr>
              <a:t>O</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Integrity confinement:</a:t>
            </a:r>
            <a:r>
              <a:rPr lang="en-US" altLang="en-US" smtClean="0">
                <a:latin typeface="Times New Roman" pitchFamily="18" charset="0"/>
              </a:rPr>
              <a:t> A subject can read on object only if the integrity level of the subject is dominated by the integrity level of the object: I(</a:t>
            </a:r>
            <a:r>
              <a:rPr lang="en-US" altLang="en-US" i="1" smtClean="0">
                <a:latin typeface="Times New Roman" pitchFamily="18" charset="0"/>
              </a:rPr>
              <a:t>S</a:t>
            </a:r>
            <a:r>
              <a:rPr lang="en-US" altLang="en-US" smtClean="0">
                <a:latin typeface="Times New Roman" pitchFamily="18" charset="0"/>
              </a:rPr>
              <a:t>) ≤ I(</a:t>
            </a:r>
            <a:r>
              <a:rPr lang="en-US" altLang="en-US" i="1" smtClean="0">
                <a:latin typeface="Times New Roman" pitchFamily="18" charset="0"/>
              </a:rPr>
              <a:t>O</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Invocation property:</a:t>
            </a:r>
            <a:r>
              <a:rPr lang="en-US" altLang="en-US" smtClean="0">
                <a:latin typeface="Times New Roman" pitchFamily="18" charset="0"/>
              </a:rPr>
              <a:t> A subject can invoke another subject only if the integrity level of the 1st subject dominates the integrity level of the 2nd subject: I(</a:t>
            </a:r>
            <a:r>
              <a:rPr lang="en-US" altLang="en-US" i="1" smtClean="0">
                <a:latin typeface="Times New Roman" pitchFamily="18" charset="0"/>
              </a:rPr>
              <a:t>S</a:t>
            </a:r>
            <a:r>
              <a:rPr lang="en-US" altLang="en-US" baseline="-25000" smtClean="0">
                <a:latin typeface="Times New Roman" pitchFamily="18" charset="0"/>
              </a:rPr>
              <a:t>1</a:t>
            </a:r>
            <a:r>
              <a:rPr lang="en-US" altLang="en-US" smtClean="0">
                <a:latin typeface="Times New Roman" pitchFamily="18" charset="0"/>
              </a:rPr>
              <a:t>) ≥ I(</a:t>
            </a:r>
            <a:r>
              <a:rPr lang="en-US" altLang="en-US" i="1" smtClean="0">
                <a:latin typeface="Times New Roman" pitchFamily="18" charset="0"/>
              </a:rPr>
              <a:t>S</a:t>
            </a:r>
            <a:r>
              <a:rPr lang="en-US" altLang="en-US" baseline="-25000" smtClean="0">
                <a:latin typeface="Times New Roman" pitchFamily="18" charset="0"/>
              </a:rPr>
              <a:t>2</a:t>
            </a:r>
            <a:r>
              <a:rPr lang="en-US" altLang="en-US" smtClean="0">
                <a:latin typeface="Times New Roman" pitchFamily="18" charset="0"/>
              </a:rPr>
              <a:t>).</a:t>
            </a:r>
          </a:p>
          <a:p>
            <a:pPr eaLnBrk="1" hangingPunct="1"/>
            <a:r>
              <a:rPr lang="en-US" altLang="en-US" smtClean="0">
                <a:latin typeface="Times New Roman" pitchFamily="18" charset="0"/>
              </a:rPr>
              <a:t>The simple integrity rule is the logical write-up restriction that prevents contamination of high-integrity data. Figure 10.4 illustrates the need for the integrity confinement rule. A low-integrity process may read low-integrity data but is prevented from contaminating a high-integrity file with that data by the simple integrity rule. If only this rule is in force, a high-integrity process could conceivably copy low-integrity data into a high-integrity file. Normally, one would trust a high-integrity process to not contaminate a high-integrity file, but an error in the code or a Trojan horse could result in such contamination. Hence the need for the integrity confinement rule.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CDB8543-ACC5-4814-9F69-73F5800ADC7B}" type="slidenum">
              <a:rPr lang="en-AU" altLang="en-US"/>
              <a:pPr/>
              <a:t>80</a:t>
            </a:fld>
            <a:endParaRPr lang="en-AU"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The Chinese Wall Model (CWM) takes a quite different approach to specifying integrity and confidentiality than any of the approaches we have examined so far. The model was developed for commercial applications in which conflicts of interest can arise. The principal idea behind the CWM is the use of a Chinese wall to prevent a conflict of interest. Figure 10.6a gives an example. There are datasets representing banks, oil companies, and gas companies. All bank datasets are in one CI, all oil company datasets in another CI, and so forth. In contrast to the models we have studies so far, the history of a subject's previous access determines access control. The basis of the Chinese wall policy is that subjects are only allowed access to information that is not held to conflict with any other information that they already possess. Once a subject accesses information from one dataset, a wall is set up to protect information in other datasets in the same CI. The subject can access information on one side of the wall but not the other side. Further, information in other CIs is initially not considered to be on one side or the other of the wall but out in the open. When additional accesses are made in other CIs by the same subject, the shape of the wall changes to maintain the desired protection. Further, each subject is controlled by his or her own wall - the walls for different subjects are different. To enforce this, two rules are needed:</a:t>
            </a:r>
          </a:p>
          <a:p>
            <a:pPr eaLnBrk="1" hangingPunct="1"/>
            <a:r>
              <a:rPr lang="en-US" altLang="en-US" b="1" smtClean="0">
                <a:latin typeface="Times New Roman" pitchFamily="18" charset="0"/>
              </a:rPr>
              <a:t>Simple security rule: </a:t>
            </a:r>
            <a:r>
              <a:rPr lang="en-US" altLang="en-US" smtClean="0">
                <a:latin typeface="Times New Roman" pitchFamily="18" charset="0"/>
              </a:rPr>
              <a:t>A subject S can read on object O only if: O is in the same DS as an object already accessed by S, </a:t>
            </a:r>
            <a:r>
              <a:rPr lang="en-US" altLang="en-US" b="1" smtClean="0">
                <a:latin typeface="Times New Roman" pitchFamily="18" charset="0"/>
              </a:rPr>
              <a:t>or </a:t>
            </a:r>
            <a:r>
              <a:rPr lang="en-US" altLang="en-US" smtClean="0">
                <a:latin typeface="Times New Roman" pitchFamily="18" charset="0"/>
              </a:rPr>
              <a:t>O belongs to a CI from which S has not yet accessed any information. Figure 10.6b and c illustrate the operation of this rule. </a:t>
            </a:r>
          </a:p>
          <a:p>
            <a:pPr eaLnBrk="1" hangingPunct="1"/>
            <a:r>
              <a:rPr lang="en-US" altLang="en-US" b="1" smtClean="0">
                <a:latin typeface="Times New Roman" pitchFamily="18" charset="0"/>
              </a:rPr>
              <a:t>*-property rule: </a:t>
            </a:r>
            <a:r>
              <a:rPr lang="en-US" altLang="en-US" smtClean="0">
                <a:latin typeface="Times New Roman" pitchFamily="18" charset="0"/>
              </a:rPr>
              <a:t>A subject S can write an object O only if: S can read O according to the simple security rule, </a:t>
            </a:r>
            <a:r>
              <a:rPr lang="en-US" altLang="en-US" b="1" smtClean="0">
                <a:latin typeface="Times New Roman" pitchFamily="18" charset="0"/>
              </a:rPr>
              <a:t>and</a:t>
            </a:r>
            <a:r>
              <a:rPr lang="en-US" altLang="en-US" smtClean="0">
                <a:latin typeface="Times New Roman" pitchFamily="18" charset="0"/>
              </a:rPr>
              <a:t> All objects that S can read are in the same DS as O. Thus, in Figure 10.6, neither John nor Jane has write access to any objects.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7FA4634-4A89-4AA1-902E-6A2A49932FE4}" type="slidenum">
              <a:rPr lang="zh-CN" altLang="en-US"/>
              <a:pPr/>
              <a:t>81</a:t>
            </a:fld>
            <a:endParaRPr lang="en-US" altLang="zh-CN"/>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8D80206-5C2B-4DC7-9F67-B36B8110F65C}" type="slidenum">
              <a:rPr lang="zh-CN" altLang="en-US"/>
              <a:pPr/>
              <a:t>82</a:t>
            </a:fld>
            <a:endParaRPr lang="en-US" altLang="zh-CN"/>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354A550-B0A5-45D8-A28A-3C13C68C3A71}" type="slidenum">
              <a:rPr lang="zh-CN" altLang="en-US"/>
              <a:pPr/>
              <a:t>83</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E04D3EC-8534-4033-9359-3A4B558C2C44}" type="slidenum">
              <a:rPr lang="en-AU" altLang="en-US"/>
              <a:pPr/>
              <a:t>57</a:t>
            </a:fld>
            <a:endParaRPr lang="en-AU"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The BLP model was developed in the 1970s as a formal model for access control. The model relied on the access control concept described in Chapter 4 (e.g., Figure 4.4). In the model, each subject and each object is assigned a </a:t>
            </a:r>
            <a:r>
              <a:rPr lang="en-US" altLang="en-US" b="1" smtClean="0">
                <a:latin typeface="Times New Roman" pitchFamily="18" charset="0"/>
              </a:rPr>
              <a:t>security class</a:t>
            </a:r>
            <a:r>
              <a:rPr lang="en-US" altLang="en-US" smtClean="0">
                <a:latin typeface="Times New Roman" pitchFamily="18" charset="0"/>
              </a:rPr>
              <a:t>. In the simplest formulation, security classes form a strict hierarchy and are referred to as </a:t>
            </a:r>
            <a:r>
              <a:rPr lang="en-US" altLang="en-US" b="1" smtClean="0">
                <a:latin typeface="Times New Roman" pitchFamily="18" charset="0"/>
              </a:rPr>
              <a:t>security levels</a:t>
            </a:r>
            <a:r>
              <a:rPr lang="en-US" altLang="en-US" smtClean="0">
                <a:latin typeface="Times New Roman" pitchFamily="18" charset="0"/>
              </a:rPr>
              <a:t>. One example is the U.S. military classification scheme:</a:t>
            </a:r>
          </a:p>
          <a:p>
            <a:pPr eaLnBrk="1" hangingPunct="1"/>
            <a:r>
              <a:rPr lang="en-US" altLang="en-US" smtClean="0">
                <a:latin typeface="Times New Roman" pitchFamily="18" charset="0"/>
              </a:rPr>
              <a:t>	top secret &gt; secret &gt; confidential &gt; unclassified</a:t>
            </a:r>
          </a:p>
          <a:p>
            <a:pPr eaLnBrk="1" hangingPunct="1"/>
            <a:r>
              <a:rPr lang="en-US" altLang="en-US" smtClean="0">
                <a:latin typeface="Times New Roman" pitchFamily="18" charset="0"/>
              </a:rPr>
              <a:t>This concept is equally applicable in other areas, where information can be organized into gross categories and users can be granted clearances to access certain categories of data. For example, the highest level of security might be for strategic corporate planning documents and data, accessible by only corporate officers and their staff; next might come sensitive financial and personnel data, accessible only by administration personnel, corporate officers, and so on.</a:t>
            </a:r>
          </a:p>
          <a:p>
            <a:pPr eaLnBrk="1" hangingPunct="1"/>
            <a:r>
              <a:rPr lang="en-US" altLang="en-US" smtClean="0">
                <a:latin typeface="Times New Roman" pitchFamily="18" charset="0"/>
              </a:rPr>
              <a:t>A subject is said to have a </a:t>
            </a:r>
            <a:r>
              <a:rPr lang="en-US" altLang="en-US" b="1" smtClean="0">
                <a:latin typeface="Times New Roman" pitchFamily="18" charset="0"/>
              </a:rPr>
              <a:t>security clearance</a:t>
            </a:r>
            <a:r>
              <a:rPr lang="en-US" altLang="en-US" smtClean="0">
                <a:latin typeface="Times New Roman" pitchFamily="18" charset="0"/>
              </a:rPr>
              <a:t> of a given level; an object is said to have a </a:t>
            </a:r>
            <a:r>
              <a:rPr lang="en-US" altLang="en-US" b="1" smtClean="0">
                <a:latin typeface="Times New Roman" pitchFamily="18" charset="0"/>
              </a:rPr>
              <a:t>security classification</a:t>
            </a:r>
            <a:r>
              <a:rPr lang="en-US" altLang="en-US" smtClean="0">
                <a:latin typeface="Times New Roman" pitchFamily="18" charset="0"/>
              </a:rPr>
              <a:t> of a given level. The security classes control the manner by which a subject may access an object. The model defined four access modes, although the authors pointed out that in specific implementation environments, a different set of modes might be used. The modes are: read, append, write, execute.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DBD32D-8D18-4094-8185-CFB4D39B57D1}" type="slidenum">
              <a:rPr lang="zh-CN" altLang="en-US"/>
              <a:pPr/>
              <a:t>84</a:t>
            </a:fld>
            <a:endParaRPr lang="en-US" altLang="zh-CN"/>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E9C63BC-38C4-4102-AB0E-D0741C11B385}" type="slidenum">
              <a:rPr lang="en-AU" altLang="en-US"/>
              <a:pPr/>
              <a:t>58</a:t>
            </a:fld>
            <a:endParaRPr lang="en-AU"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The BLP model is based on the current state of the system (</a:t>
            </a:r>
            <a:r>
              <a:rPr lang="en-US" altLang="en-US" i="1" smtClean="0">
                <a:latin typeface="Times New Roman" pitchFamily="18" charset="0"/>
              </a:rPr>
              <a:t>b</a:t>
            </a:r>
            <a:r>
              <a:rPr lang="en-US" altLang="en-US" smtClean="0">
                <a:latin typeface="Times New Roman" pitchFamily="18" charset="0"/>
              </a:rPr>
              <a:t>, </a:t>
            </a:r>
            <a:r>
              <a:rPr lang="en-US" altLang="en-US" i="1" smtClean="0">
                <a:latin typeface="Times New Roman" pitchFamily="18" charset="0"/>
              </a:rPr>
              <a:t>M</a:t>
            </a:r>
            <a:r>
              <a:rPr lang="en-US" altLang="en-US" smtClean="0">
                <a:latin typeface="Times New Roman" pitchFamily="18" charset="0"/>
              </a:rPr>
              <a:t>, </a:t>
            </a:r>
            <a:r>
              <a:rPr lang="en-US" altLang="en-US" i="1" smtClean="0">
                <a:latin typeface="Times New Roman" pitchFamily="18" charset="0"/>
              </a:rPr>
              <a:t>f</a:t>
            </a:r>
            <a:r>
              <a:rPr lang="en-US" altLang="en-US" smtClean="0">
                <a:latin typeface="Times New Roman" pitchFamily="18" charset="0"/>
              </a:rPr>
              <a:t>, </a:t>
            </a:r>
            <a:r>
              <a:rPr lang="en-US" altLang="en-US" i="1" smtClean="0">
                <a:latin typeface="Times New Roman" pitchFamily="18" charset="0"/>
              </a:rPr>
              <a:t>H</a:t>
            </a:r>
            <a:r>
              <a:rPr lang="en-US" altLang="en-US" smtClean="0">
                <a:latin typeface="Times New Roman" pitchFamily="18" charset="0"/>
              </a:rPr>
              <a:t>), defined as:</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Current access set </a:t>
            </a:r>
            <a:r>
              <a:rPr lang="en-US" altLang="en-US" b="1" i="1" smtClean="0">
                <a:latin typeface="Times New Roman" pitchFamily="18" charset="0"/>
              </a:rPr>
              <a:t>b</a:t>
            </a:r>
            <a:r>
              <a:rPr lang="en-US" altLang="en-US" b="1" smtClean="0">
                <a:latin typeface="Times New Roman" pitchFamily="18" charset="0"/>
              </a:rPr>
              <a:t>:</a:t>
            </a:r>
            <a:r>
              <a:rPr lang="en-US" altLang="en-US" smtClean="0">
                <a:latin typeface="Times New Roman" pitchFamily="18" charset="0"/>
              </a:rPr>
              <a:t> a set of triples of the form (subject, object, access-mode). </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Access matrix </a:t>
            </a:r>
            <a:r>
              <a:rPr lang="en-US" altLang="en-US" b="1" i="1" smtClean="0">
                <a:latin typeface="Times New Roman" pitchFamily="18" charset="0"/>
              </a:rPr>
              <a:t>M</a:t>
            </a:r>
            <a:r>
              <a:rPr lang="en-US" altLang="en-US" b="1" smtClean="0">
                <a:latin typeface="Times New Roman" pitchFamily="18" charset="0"/>
              </a:rPr>
              <a:t>:</a:t>
            </a:r>
            <a:r>
              <a:rPr lang="en-US" altLang="en-US" smtClean="0">
                <a:latin typeface="Times New Roman" pitchFamily="18" charset="0"/>
              </a:rPr>
              <a:t> has structure indicated in Chapter 4</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Level function </a:t>
            </a:r>
            <a:r>
              <a:rPr lang="en-US" altLang="en-US" b="1" i="1" smtClean="0">
                <a:latin typeface="Times New Roman" pitchFamily="18" charset="0"/>
              </a:rPr>
              <a:t>f</a:t>
            </a:r>
            <a:r>
              <a:rPr lang="en-US" altLang="en-US" b="1" smtClean="0">
                <a:latin typeface="Times New Roman" pitchFamily="18" charset="0"/>
              </a:rPr>
              <a:t>:</a:t>
            </a:r>
            <a:r>
              <a:rPr lang="en-US" altLang="en-US" smtClean="0">
                <a:latin typeface="Times New Roman" pitchFamily="18" charset="0"/>
              </a:rPr>
              <a:t> assigns a security level to each subject and object. </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Hierarchy </a:t>
            </a:r>
            <a:r>
              <a:rPr lang="en-US" altLang="en-US" b="1" i="1" smtClean="0">
                <a:latin typeface="Times New Roman" pitchFamily="18" charset="0"/>
              </a:rPr>
              <a:t>H</a:t>
            </a:r>
            <a:r>
              <a:rPr lang="en-US" altLang="en-US" b="1" smtClean="0">
                <a:latin typeface="Times New Roman" pitchFamily="18" charset="0"/>
              </a:rPr>
              <a:t>:</a:t>
            </a:r>
            <a:r>
              <a:rPr lang="en-US" altLang="en-US" smtClean="0">
                <a:latin typeface="Times New Roman" pitchFamily="18" charset="0"/>
              </a:rPr>
              <a:t> a directed rooted tree whose nodes are objects in the system. The security level of an object must dominate the security level of its parent.</a:t>
            </a:r>
          </a:p>
          <a:p>
            <a:pPr eaLnBrk="1" hangingPunct="1"/>
            <a:r>
              <a:rPr lang="en-US" altLang="en-US" smtClean="0">
                <a:latin typeface="Times New Roman" pitchFamily="18" charset="0"/>
              </a:rPr>
              <a:t>For every subject </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and every object </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the three BLP properties:</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ss-property:</a:t>
            </a:r>
            <a:r>
              <a:rPr lang="en-US" altLang="en-US" smtClean="0">
                <a:latin typeface="Times New Roman" pitchFamily="18" charset="0"/>
              </a:rPr>
              <a:t> every triple (</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read) in access set </a:t>
            </a:r>
            <a:r>
              <a:rPr lang="en-US" altLang="en-US" i="1" smtClean="0">
                <a:latin typeface="Times New Roman" pitchFamily="18" charset="0"/>
              </a:rPr>
              <a:t>b</a:t>
            </a:r>
            <a:r>
              <a:rPr lang="en-US" altLang="en-US" smtClean="0">
                <a:latin typeface="Times New Roman" pitchFamily="18" charset="0"/>
              </a:rPr>
              <a:t> has property</a:t>
            </a:r>
            <a:r>
              <a:rPr lang="en-US" altLang="en-US" i="1" smtClean="0">
                <a:latin typeface="Times New Roman" pitchFamily="18" charset="0"/>
              </a:rPr>
              <a:t> f</a:t>
            </a:r>
            <a:r>
              <a:rPr lang="en-US" altLang="en-US" i="1" baseline="-25000" smtClean="0">
                <a:latin typeface="Times New Roman" pitchFamily="18" charset="0"/>
              </a:rPr>
              <a:t>c</a:t>
            </a:r>
            <a:r>
              <a:rPr lang="en-US" altLang="en-US" smtClean="0">
                <a:latin typeface="Times New Roman" pitchFamily="18" charset="0"/>
              </a:rPr>
              <a:t>(</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 </a:t>
            </a:r>
            <a:r>
              <a:rPr lang="en-US" altLang="en-US" i="1" smtClean="0">
                <a:latin typeface="Times New Roman" pitchFamily="18" charset="0"/>
              </a:rPr>
              <a:t>f</a:t>
            </a:r>
            <a:r>
              <a:rPr lang="en-US" altLang="en-US" i="1" baseline="-25000" smtClean="0">
                <a:latin typeface="Times New Roman" pitchFamily="18" charset="0"/>
              </a:rPr>
              <a:t>o</a:t>
            </a:r>
            <a:r>
              <a:rPr lang="en-US" altLang="en-US" smtClean="0">
                <a:latin typeface="Times New Roman" pitchFamily="18" charset="0"/>
              </a:rPr>
              <a:t>(</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*-property:</a:t>
            </a:r>
            <a:r>
              <a:rPr lang="en-US" altLang="en-US" smtClean="0">
                <a:latin typeface="Times New Roman" pitchFamily="18" charset="0"/>
              </a:rPr>
              <a:t> every triple (</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append) in </a:t>
            </a:r>
            <a:r>
              <a:rPr lang="en-US" altLang="en-US" i="1" smtClean="0">
                <a:latin typeface="Times New Roman" pitchFamily="18" charset="0"/>
              </a:rPr>
              <a:t>b</a:t>
            </a:r>
            <a:r>
              <a:rPr lang="en-US" altLang="en-US" smtClean="0">
                <a:latin typeface="Times New Roman" pitchFamily="18" charset="0"/>
              </a:rPr>
              <a:t> has the property</a:t>
            </a:r>
            <a:r>
              <a:rPr lang="en-US" altLang="en-US" i="1" smtClean="0">
                <a:latin typeface="Times New Roman" pitchFamily="18" charset="0"/>
              </a:rPr>
              <a:t> f</a:t>
            </a:r>
            <a:r>
              <a:rPr lang="en-US" altLang="en-US" i="1" baseline="-25000" smtClean="0">
                <a:latin typeface="Times New Roman" pitchFamily="18" charset="0"/>
              </a:rPr>
              <a:t>c</a:t>
            </a:r>
            <a:r>
              <a:rPr lang="en-US" altLang="en-US" smtClean="0">
                <a:latin typeface="Times New Roman" pitchFamily="18" charset="0"/>
              </a:rPr>
              <a:t>(</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 </a:t>
            </a:r>
            <a:r>
              <a:rPr lang="en-US" altLang="en-US" i="1" smtClean="0">
                <a:latin typeface="Times New Roman" pitchFamily="18" charset="0"/>
              </a:rPr>
              <a:t>f</a:t>
            </a:r>
            <a:r>
              <a:rPr lang="en-US" altLang="en-US" i="1" baseline="-25000" smtClean="0">
                <a:latin typeface="Times New Roman" pitchFamily="18" charset="0"/>
              </a:rPr>
              <a:t>o</a:t>
            </a:r>
            <a:r>
              <a:rPr lang="en-US" altLang="en-US" smtClean="0">
                <a:latin typeface="Times New Roman" pitchFamily="18" charset="0"/>
              </a:rPr>
              <a:t>(</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and every triple (</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write) in </a:t>
            </a:r>
            <a:r>
              <a:rPr lang="en-US" altLang="en-US" i="1" smtClean="0">
                <a:latin typeface="Times New Roman" pitchFamily="18" charset="0"/>
              </a:rPr>
              <a:t>b</a:t>
            </a:r>
            <a:r>
              <a:rPr lang="en-US" altLang="en-US" smtClean="0">
                <a:latin typeface="Times New Roman" pitchFamily="18" charset="0"/>
              </a:rPr>
              <a:t> has the property</a:t>
            </a:r>
            <a:r>
              <a:rPr lang="en-US" altLang="en-US" i="1" smtClean="0">
                <a:latin typeface="Times New Roman" pitchFamily="18" charset="0"/>
              </a:rPr>
              <a:t> f</a:t>
            </a:r>
            <a:r>
              <a:rPr lang="en-US" altLang="en-US" i="1" baseline="-25000" smtClean="0">
                <a:latin typeface="Times New Roman" pitchFamily="18" charset="0"/>
              </a:rPr>
              <a:t>c</a:t>
            </a:r>
            <a:r>
              <a:rPr lang="en-US" altLang="en-US" smtClean="0">
                <a:latin typeface="Times New Roman" pitchFamily="18" charset="0"/>
              </a:rPr>
              <a:t>(</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 </a:t>
            </a:r>
            <a:r>
              <a:rPr lang="en-US" altLang="en-US" i="1" smtClean="0">
                <a:latin typeface="Times New Roman" pitchFamily="18" charset="0"/>
              </a:rPr>
              <a:t>f</a:t>
            </a:r>
            <a:r>
              <a:rPr lang="en-US" altLang="en-US" i="1" baseline="-25000" smtClean="0">
                <a:latin typeface="Times New Roman" pitchFamily="18" charset="0"/>
              </a:rPr>
              <a:t>o</a:t>
            </a:r>
            <a:r>
              <a:rPr lang="en-US" altLang="en-US" smtClean="0">
                <a:latin typeface="Times New Roman" pitchFamily="18" charset="0"/>
              </a:rPr>
              <a:t>(</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a:t>
            </a:r>
          </a:p>
          <a:p>
            <a:pPr eaLnBrk="1" hangingPunct="1"/>
            <a:r>
              <a:rPr lang="en-US" altLang="en-US" smtClean="0">
                <a:latin typeface="Times New Roman" pitchFamily="18" charset="0"/>
                <a:cs typeface="Times New Roman" pitchFamily="18" charset="0"/>
              </a:rPr>
              <a:t>• </a:t>
            </a:r>
            <a:r>
              <a:rPr lang="en-US" altLang="en-US" b="1" smtClean="0">
                <a:latin typeface="Times New Roman" pitchFamily="18" charset="0"/>
              </a:rPr>
              <a:t>ds-property:</a:t>
            </a:r>
            <a:r>
              <a:rPr lang="en-US" altLang="en-US" smtClean="0">
                <a:latin typeface="Times New Roman" pitchFamily="18" charset="0"/>
              </a:rPr>
              <a:t> if (</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a:t>
            </a:r>
            <a:r>
              <a:rPr lang="en-US" altLang="en-US" i="1" smtClean="0">
                <a:latin typeface="Times New Roman" pitchFamily="18" charset="0"/>
              </a:rPr>
              <a:t>A</a:t>
            </a:r>
            <a:r>
              <a:rPr lang="en-US" altLang="en-US" i="1" baseline="-25000" smtClean="0">
                <a:latin typeface="Times New Roman" pitchFamily="18" charset="0"/>
              </a:rPr>
              <a:t>x</a:t>
            </a:r>
            <a:r>
              <a:rPr lang="en-US" altLang="en-US" smtClean="0">
                <a:latin typeface="Times New Roman" pitchFamily="18" charset="0"/>
              </a:rPr>
              <a:t>) is a current access (is in </a:t>
            </a:r>
            <a:r>
              <a:rPr lang="en-US" altLang="en-US" i="1" smtClean="0">
                <a:latin typeface="Times New Roman" pitchFamily="18" charset="0"/>
              </a:rPr>
              <a:t>b</a:t>
            </a:r>
            <a:r>
              <a:rPr lang="en-US" altLang="en-US" smtClean="0">
                <a:latin typeface="Times New Roman" pitchFamily="18" charset="0"/>
              </a:rPr>
              <a:t>), then access mode </a:t>
            </a:r>
            <a:r>
              <a:rPr lang="en-US" altLang="en-US" i="1" smtClean="0">
                <a:latin typeface="Times New Roman" pitchFamily="18" charset="0"/>
              </a:rPr>
              <a:t>A</a:t>
            </a:r>
            <a:r>
              <a:rPr lang="en-US" altLang="en-US" i="1" baseline="-25000" smtClean="0">
                <a:latin typeface="Times New Roman" pitchFamily="18" charset="0"/>
              </a:rPr>
              <a:t>x</a:t>
            </a:r>
            <a:r>
              <a:rPr lang="en-US" altLang="en-US" smtClean="0">
                <a:latin typeface="Times New Roman" pitchFamily="18" charset="0"/>
              </a:rPr>
              <a:t> is recorded in the (</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element of </a:t>
            </a:r>
            <a:r>
              <a:rPr lang="en-US" altLang="en-US" i="1" smtClean="0">
                <a:latin typeface="Times New Roman" pitchFamily="18" charset="0"/>
              </a:rPr>
              <a:t>M</a:t>
            </a:r>
            <a:r>
              <a:rPr lang="en-US" altLang="en-US" smtClean="0">
                <a:latin typeface="Times New Roman" pitchFamily="18" charset="0"/>
              </a:rPr>
              <a:t>. That is, (</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a:t>
            </a:r>
            <a:r>
              <a:rPr lang="en-US" altLang="en-US" i="1" smtClean="0">
                <a:latin typeface="Times New Roman" pitchFamily="18" charset="0"/>
              </a:rPr>
              <a:t>A</a:t>
            </a:r>
            <a:r>
              <a:rPr lang="en-US" altLang="en-US" i="1" baseline="-25000" smtClean="0">
                <a:latin typeface="Times New Roman" pitchFamily="18" charset="0"/>
              </a:rPr>
              <a:t>x</a:t>
            </a:r>
            <a:r>
              <a:rPr lang="en-US" altLang="en-US" smtClean="0">
                <a:latin typeface="Times New Roman" pitchFamily="18" charset="0"/>
              </a:rPr>
              <a:t>) implies that </a:t>
            </a:r>
            <a:r>
              <a:rPr lang="en-US" altLang="en-US" i="1" smtClean="0">
                <a:latin typeface="Times New Roman" pitchFamily="18" charset="0"/>
              </a:rPr>
              <a:t>A</a:t>
            </a:r>
            <a:r>
              <a:rPr lang="en-US" altLang="en-US" i="1" baseline="-25000" smtClean="0">
                <a:latin typeface="Times New Roman" pitchFamily="18" charset="0"/>
              </a:rPr>
              <a:t>x</a:t>
            </a:r>
            <a:r>
              <a:rPr lang="en-US" altLang="en-US" smtClean="0">
                <a:latin typeface="Times New Roman" pitchFamily="18" charset="0"/>
              </a:rPr>
              <a:t> </a:t>
            </a:r>
            <a:r>
              <a:rPr lang="en-US" altLang="en-US" smtClean="0">
                <a:latin typeface="Times New Roman" pitchFamily="18" charset="0"/>
                <a:sym typeface="Symbol" pitchFamily="18" charset="2"/>
              </a:rPr>
              <a:t></a:t>
            </a:r>
            <a:r>
              <a:rPr lang="en-US" altLang="en-US" smtClean="0">
                <a:latin typeface="Times New Roman" pitchFamily="18" charset="0"/>
              </a:rPr>
              <a:t> </a:t>
            </a:r>
            <a:r>
              <a:rPr lang="en-US" altLang="en-US" i="1" smtClean="0">
                <a:latin typeface="Times New Roman" pitchFamily="18" charset="0"/>
              </a:rPr>
              <a:t>M</a:t>
            </a:r>
            <a:r>
              <a:rPr lang="en-US" altLang="en-US" smtClean="0">
                <a:latin typeface="Times New Roman" pitchFamily="18" charset="0"/>
              </a:rPr>
              <a:t>[</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a:t>
            </a:r>
          </a:p>
          <a:p>
            <a:pPr eaLnBrk="1" hangingPunct="1"/>
            <a:r>
              <a:rPr lang="en-US" altLang="en-US" smtClean="0">
                <a:latin typeface="Times New Roman" pitchFamily="18" charset="0"/>
              </a:rPr>
              <a:t>These three properties can be used to define a secure system, characterized by:</a:t>
            </a:r>
          </a:p>
          <a:p>
            <a:pPr eaLnBrk="1" hangingPunct="1"/>
            <a:r>
              <a:rPr lang="en-US" altLang="en-US" b="1" smtClean="0">
                <a:latin typeface="Times New Roman" pitchFamily="18" charset="0"/>
              </a:rPr>
              <a:t>1. </a:t>
            </a:r>
            <a:r>
              <a:rPr lang="en-US" altLang="en-US" smtClean="0">
                <a:latin typeface="Times New Roman" pitchFamily="18" charset="0"/>
              </a:rPr>
              <a:t>every element of </a:t>
            </a:r>
            <a:r>
              <a:rPr lang="en-US" altLang="en-US" i="1" smtClean="0">
                <a:latin typeface="Times New Roman" pitchFamily="18" charset="0"/>
              </a:rPr>
              <a:t>b</a:t>
            </a:r>
            <a:r>
              <a:rPr lang="en-US" altLang="en-US" smtClean="0">
                <a:latin typeface="Times New Roman" pitchFamily="18" charset="0"/>
              </a:rPr>
              <a:t> satisfies the three properties.</a:t>
            </a:r>
          </a:p>
          <a:p>
            <a:pPr eaLnBrk="1" hangingPunct="1"/>
            <a:r>
              <a:rPr lang="en-US" altLang="en-US" b="1" smtClean="0">
                <a:latin typeface="Times New Roman" pitchFamily="18" charset="0"/>
              </a:rPr>
              <a:t>2. </a:t>
            </a:r>
            <a:r>
              <a:rPr lang="en-US" altLang="en-US" smtClean="0">
                <a:latin typeface="Times New Roman" pitchFamily="18" charset="0"/>
              </a:rPr>
              <a:t>is changed by any operation that changes any components of (</a:t>
            </a:r>
            <a:r>
              <a:rPr lang="en-US" altLang="en-US" i="1" smtClean="0">
                <a:latin typeface="Times New Roman" pitchFamily="18" charset="0"/>
              </a:rPr>
              <a:t>b</a:t>
            </a:r>
            <a:r>
              <a:rPr lang="en-US" altLang="en-US" smtClean="0">
                <a:latin typeface="Times New Roman" pitchFamily="18" charset="0"/>
              </a:rPr>
              <a:t>, </a:t>
            </a:r>
            <a:r>
              <a:rPr lang="en-US" altLang="en-US" i="1" smtClean="0">
                <a:latin typeface="Times New Roman" pitchFamily="18" charset="0"/>
              </a:rPr>
              <a:t>M</a:t>
            </a:r>
            <a:r>
              <a:rPr lang="en-US" altLang="en-US" smtClean="0">
                <a:latin typeface="Times New Roman" pitchFamily="18" charset="0"/>
              </a:rPr>
              <a:t>, </a:t>
            </a:r>
            <a:r>
              <a:rPr lang="en-US" altLang="en-US" i="1" smtClean="0">
                <a:latin typeface="Times New Roman" pitchFamily="18" charset="0"/>
              </a:rPr>
              <a:t>f</a:t>
            </a:r>
            <a:r>
              <a:rPr lang="en-US" altLang="en-US" smtClean="0">
                <a:latin typeface="Times New Roman" pitchFamily="18" charset="0"/>
              </a:rPr>
              <a:t>, </a:t>
            </a:r>
            <a:r>
              <a:rPr lang="en-US" altLang="en-US" i="1" smtClean="0">
                <a:latin typeface="Times New Roman" pitchFamily="18" charset="0"/>
              </a:rPr>
              <a:t>H</a:t>
            </a:r>
            <a:r>
              <a:rPr lang="en-US" altLang="en-US" smtClean="0">
                <a:latin typeface="Times New Roman" pitchFamily="18" charset="0"/>
              </a:rPr>
              <a:t>).</a:t>
            </a:r>
          </a:p>
          <a:p>
            <a:pPr eaLnBrk="1" hangingPunct="1"/>
            <a:r>
              <a:rPr lang="en-US" altLang="en-US" b="1" smtClean="0">
                <a:latin typeface="Times New Roman" pitchFamily="18" charset="0"/>
              </a:rPr>
              <a:t>3. </a:t>
            </a:r>
            <a:r>
              <a:rPr lang="en-US" altLang="en-US" smtClean="0">
                <a:latin typeface="Times New Roman" pitchFamily="18" charset="0"/>
              </a:rPr>
              <a:t>remains secure so long as any state change does not violate the three properties.</a:t>
            </a:r>
          </a:p>
          <a:p>
            <a:pPr eaLnBrk="1" hangingPunct="1"/>
            <a:r>
              <a:rPr lang="en-US" altLang="en-US" smtClean="0">
                <a:latin typeface="Times New Roman" pitchFamily="18" charset="0"/>
              </a:rPr>
              <a:t>[BELL76] shows how these can be expressed as theorems using the formal model. Further, given an actual design or implementation, it is theoretically possible to prove the system secure by proving that any action that affects the state of the system satisfies the three properties. But in practice rarely can develop such a proof.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C8C5438-4A42-406D-9A2F-41DCC8856D3A}" type="slidenum">
              <a:rPr lang="en-AU" altLang="en-US"/>
              <a:pPr/>
              <a:t>60</a:t>
            </a:fld>
            <a:endParaRPr lang="en-AU"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The BLP model includes a set of rules based on abstract operations that change the state of the system. Each rule is governed by the BLP three properties, and are:</a:t>
            </a:r>
          </a:p>
          <a:p>
            <a:pPr eaLnBrk="1" hangingPunct="1"/>
            <a:r>
              <a:rPr lang="en-US" altLang="en-US" b="1" smtClean="0">
                <a:latin typeface="Times New Roman" pitchFamily="18" charset="0"/>
              </a:rPr>
              <a:t>1. Get access: </a:t>
            </a:r>
            <a:r>
              <a:rPr lang="en-US" altLang="en-US" smtClean="0">
                <a:latin typeface="Times New Roman" pitchFamily="18" charset="0"/>
              </a:rPr>
              <a:t>Add a triple (</a:t>
            </a:r>
            <a:r>
              <a:rPr lang="en-US" altLang="en-US" i="1" smtClean="0">
                <a:latin typeface="Times New Roman" pitchFamily="18" charset="0"/>
              </a:rPr>
              <a:t>subject</a:t>
            </a:r>
            <a:r>
              <a:rPr lang="en-US" altLang="en-US" smtClean="0">
                <a:latin typeface="Times New Roman" pitchFamily="18" charset="0"/>
              </a:rPr>
              <a:t>, </a:t>
            </a:r>
            <a:r>
              <a:rPr lang="en-US" altLang="en-US" i="1" smtClean="0">
                <a:latin typeface="Times New Roman" pitchFamily="18" charset="0"/>
              </a:rPr>
              <a:t>object</a:t>
            </a:r>
            <a:r>
              <a:rPr lang="en-US" altLang="en-US" smtClean="0">
                <a:latin typeface="Times New Roman" pitchFamily="18" charset="0"/>
              </a:rPr>
              <a:t>, </a:t>
            </a:r>
            <a:r>
              <a:rPr lang="en-US" altLang="en-US" i="1" smtClean="0">
                <a:latin typeface="Times New Roman" pitchFamily="18" charset="0"/>
              </a:rPr>
              <a:t>access-mode</a:t>
            </a:r>
            <a:r>
              <a:rPr lang="en-US" altLang="en-US" smtClean="0">
                <a:latin typeface="Times New Roman" pitchFamily="18" charset="0"/>
              </a:rPr>
              <a:t>) to the current access set </a:t>
            </a:r>
            <a:r>
              <a:rPr lang="en-US" altLang="en-US" i="1" smtClean="0">
                <a:latin typeface="Times New Roman" pitchFamily="18" charset="0"/>
              </a:rPr>
              <a:t>b</a:t>
            </a:r>
            <a:r>
              <a:rPr lang="en-US" altLang="en-US" smtClean="0">
                <a:latin typeface="Times New Roman" pitchFamily="18" charset="0"/>
              </a:rPr>
              <a:t>. Used by a subject to initiate access to an object in the requested mode.</a:t>
            </a:r>
          </a:p>
          <a:p>
            <a:pPr eaLnBrk="1" hangingPunct="1"/>
            <a:r>
              <a:rPr lang="en-US" altLang="en-US" b="1" smtClean="0">
                <a:latin typeface="Times New Roman" pitchFamily="18" charset="0"/>
              </a:rPr>
              <a:t>2. Release access: </a:t>
            </a:r>
            <a:r>
              <a:rPr lang="en-US" altLang="en-US" smtClean="0">
                <a:latin typeface="Times New Roman" pitchFamily="18" charset="0"/>
              </a:rPr>
              <a:t>Remove a triple (</a:t>
            </a:r>
            <a:r>
              <a:rPr lang="en-US" altLang="en-US" i="1" smtClean="0">
                <a:latin typeface="Times New Roman" pitchFamily="18" charset="0"/>
              </a:rPr>
              <a:t>subject</a:t>
            </a:r>
            <a:r>
              <a:rPr lang="en-US" altLang="en-US" smtClean="0">
                <a:latin typeface="Times New Roman" pitchFamily="18" charset="0"/>
              </a:rPr>
              <a:t>, </a:t>
            </a:r>
            <a:r>
              <a:rPr lang="en-US" altLang="en-US" i="1" smtClean="0">
                <a:latin typeface="Times New Roman" pitchFamily="18" charset="0"/>
              </a:rPr>
              <a:t>object</a:t>
            </a:r>
            <a:r>
              <a:rPr lang="en-US" altLang="en-US" smtClean="0">
                <a:latin typeface="Times New Roman" pitchFamily="18" charset="0"/>
              </a:rPr>
              <a:t>, </a:t>
            </a:r>
            <a:r>
              <a:rPr lang="en-US" altLang="en-US" i="1" smtClean="0">
                <a:latin typeface="Times New Roman" pitchFamily="18" charset="0"/>
              </a:rPr>
              <a:t>access-mode</a:t>
            </a:r>
            <a:r>
              <a:rPr lang="en-US" altLang="en-US" smtClean="0">
                <a:latin typeface="Times New Roman" pitchFamily="18" charset="0"/>
              </a:rPr>
              <a:t>) from the current access set </a:t>
            </a:r>
            <a:r>
              <a:rPr lang="en-US" altLang="en-US" i="1" smtClean="0">
                <a:latin typeface="Times New Roman" pitchFamily="18" charset="0"/>
              </a:rPr>
              <a:t>b</a:t>
            </a:r>
            <a:r>
              <a:rPr lang="en-US" altLang="en-US" smtClean="0">
                <a:latin typeface="Times New Roman" pitchFamily="18" charset="0"/>
              </a:rPr>
              <a:t>. Used to release previously initiated access.</a:t>
            </a:r>
          </a:p>
          <a:p>
            <a:pPr eaLnBrk="1" hangingPunct="1"/>
            <a:r>
              <a:rPr lang="en-US" altLang="en-US" b="1" smtClean="0">
                <a:latin typeface="Times New Roman" pitchFamily="18" charset="0"/>
              </a:rPr>
              <a:t>3. Change object level: </a:t>
            </a:r>
            <a:r>
              <a:rPr lang="en-US" altLang="en-US" smtClean="0">
                <a:latin typeface="Times New Roman" pitchFamily="18" charset="0"/>
              </a:rPr>
              <a:t>Change the value of </a:t>
            </a:r>
            <a:r>
              <a:rPr lang="en-US" altLang="en-US" i="1" smtClean="0">
                <a:latin typeface="Times New Roman" pitchFamily="18" charset="0"/>
              </a:rPr>
              <a:t>f</a:t>
            </a:r>
            <a:r>
              <a:rPr lang="en-US" altLang="en-US" i="1" baseline="-25000" smtClean="0">
                <a:latin typeface="Times New Roman" pitchFamily="18" charset="0"/>
              </a:rPr>
              <a:t>o</a:t>
            </a:r>
            <a:r>
              <a:rPr lang="en-US" altLang="en-US" smtClean="0">
                <a:latin typeface="Times New Roman" pitchFamily="18" charset="0"/>
              </a:rPr>
              <a:t>(</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for some object </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Used by a subject to alter the security level of an object.</a:t>
            </a:r>
          </a:p>
          <a:p>
            <a:pPr eaLnBrk="1" hangingPunct="1"/>
            <a:r>
              <a:rPr lang="en-US" altLang="en-US" b="1" smtClean="0">
                <a:latin typeface="Times New Roman" pitchFamily="18" charset="0"/>
              </a:rPr>
              <a:t>4. Change current level: </a:t>
            </a:r>
            <a:r>
              <a:rPr lang="en-US" altLang="en-US" smtClean="0">
                <a:latin typeface="Times New Roman" pitchFamily="18" charset="0"/>
              </a:rPr>
              <a:t>Change the value of </a:t>
            </a:r>
            <a:r>
              <a:rPr lang="en-US" altLang="en-US" i="1" smtClean="0">
                <a:latin typeface="Times New Roman" pitchFamily="18" charset="0"/>
              </a:rPr>
              <a:t>f</a:t>
            </a:r>
            <a:r>
              <a:rPr lang="en-US" altLang="en-US" i="1" baseline="-25000" smtClean="0">
                <a:latin typeface="Times New Roman" pitchFamily="18" charset="0"/>
              </a:rPr>
              <a:t>c</a:t>
            </a:r>
            <a:r>
              <a:rPr lang="en-US" altLang="en-US" smtClean="0">
                <a:latin typeface="Times New Roman" pitchFamily="18" charset="0"/>
              </a:rPr>
              <a:t>(</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for some subject </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Used by a subject to alter the security level of a subject.</a:t>
            </a:r>
          </a:p>
          <a:p>
            <a:pPr eaLnBrk="1" hangingPunct="1"/>
            <a:r>
              <a:rPr lang="en-US" altLang="en-US" b="1" smtClean="0">
                <a:latin typeface="Times New Roman" pitchFamily="18" charset="0"/>
              </a:rPr>
              <a:t>5. Give access permission: </a:t>
            </a:r>
            <a:r>
              <a:rPr lang="en-US" altLang="en-US" smtClean="0">
                <a:latin typeface="Times New Roman" pitchFamily="18" charset="0"/>
              </a:rPr>
              <a:t>Add access mode to some entry of the access permission matrix </a:t>
            </a:r>
            <a:r>
              <a:rPr lang="en-US" altLang="en-US" i="1" smtClean="0">
                <a:latin typeface="Times New Roman" pitchFamily="18" charset="0"/>
              </a:rPr>
              <a:t>M</a:t>
            </a:r>
            <a:r>
              <a:rPr lang="en-US" altLang="en-US" smtClean="0">
                <a:latin typeface="Times New Roman" pitchFamily="18" charset="0"/>
              </a:rPr>
              <a:t>. Used by a subject to grant an access mode on an object to another subject.</a:t>
            </a:r>
          </a:p>
          <a:p>
            <a:pPr eaLnBrk="1" hangingPunct="1"/>
            <a:r>
              <a:rPr lang="en-US" altLang="en-US" b="1" smtClean="0">
                <a:latin typeface="Times New Roman" pitchFamily="18" charset="0"/>
              </a:rPr>
              <a:t>6. Rescind access permission: </a:t>
            </a:r>
            <a:r>
              <a:rPr lang="en-US" altLang="en-US" smtClean="0">
                <a:latin typeface="Times New Roman" pitchFamily="18" charset="0"/>
              </a:rPr>
              <a:t>Delete an access mode from some entry of </a:t>
            </a:r>
            <a:r>
              <a:rPr lang="en-US" altLang="en-US" i="1" smtClean="0">
                <a:latin typeface="Times New Roman" pitchFamily="18" charset="0"/>
              </a:rPr>
              <a:t>M</a:t>
            </a:r>
            <a:r>
              <a:rPr lang="en-US" altLang="en-US" smtClean="0">
                <a:latin typeface="Times New Roman" pitchFamily="18" charset="0"/>
              </a:rPr>
              <a:t>. Used by a subject to revoke an access previously granted.</a:t>
            </a:r>
          </a:p>
          <a:p>
            <a:pPr eaLnBrk="1" hangingPunct="1"/>
            <a:r>
              <a:rPr lang="en-US" altLang="en-US" b="1" smtClean="0">
                <a:latin typeface="Times New Roman" pitchFamily="18" charset="0"/>
              </a:rPr>
              <a:t>7. Create an object: </a:t>
            </a:r>
            <a:r>
              <a:rPr lang="en-US" altLang="en-US" smtClean="0">
                <a:latin typeface="Times New Roman" pitchFamily="18" charset="0"/>
              </a:rPr>
              <a:t>Attach an object to the current tree structure </a:t>
            </a:r>
            <a:r>
              <a:rPr lang="en-US" altLang="en-US" i="1" smtClean="0">
                <a:latin typeface="Times New Roman" pitchFamily="18" charset="0"/>
              </a:rPr>
              <a:t>H</a:t>
            </a:r>
            <a:r>
              <a:rPr lang="en-US" altLang="en-US" smtClean="0">
                <a:latin typeface="Times New Roman" pitchFamily="18" charset="0"/>
              </a:rPr>
              <a:t> as a leaf. Used to create a new object or activate an object that has previously been defined by is inactive because it has not been inserted into </a:t>
            </a:r>
            <a:r>
              <a:rPr lang="en-US" altLang="en-US" i="1" smtClean="0">
                <a:latin typeface="Times New Roman" pitchFamily="18" charset="0"/>
              </a:rPr>
              <a:t>H</a:t>
            </a:r>
            <a:r>
              <a:rPr lang="en-US" altLang="en-US" smtClean="0">
                <a:latin typeface="Times New Roman" pitchFamily="18" charset="0"/>
              </a:rPr>
              <a:t>.</a:t>
            </a:r>
          </a:p>
          <a:p>
            <a:pPr eaLnBrk="1" hangingPunct="1"/>
            <a:r>
              <a:rPr lang="en-US" altLang="en-US" b="1" smtClean="0">
                <a:latin typeface="Times New Roman" pitchFamily="18" charset="0"/>
              </a:rPr>
              <a:t>8. Delete a group of objects: </a:t>
            </a:r>
            <a:r>
              <a:rPr lang="en-US" altLang="en-US" smtClean="0">
                <a:latin typeface="Times New Roman" pitchFamily="18" charset="0"/>
              </a:rPr>
              <a:t>Detach from </a:t>
            </a:r>
            <a:r>
              <a:rPr lang="en-US" altLang="en-US" i="1" smtClean="0">
                <a:latin typeface="Times New Roman" pitchFamily="18" charset="0"/>
              </a:rPr>
              <a:t>H</a:t>
            </a:r>
            <a:r>
              <a:rPr lang="en-US" altLang="en-US" smtClean="0">
                <a:latin typeface="Times New Roman" pitchFamily="18" charset="0"/>
              </a:rPr>
              <a:t> an object and all other objects beneath it in the hierarchy. This renders the group of objects inactive. This operation may also modify the current access set </a:t>
            </a:r>
            <a:r>
              <a:rPr lang="en-US" altLang="en-US" i="1" smtClean="0">
                <a:latin typeface="Times New Roman" pitchFamily="18" charset="0"/>
              </a:rPr>
              <a:t>b</a:t>
            </a:r>
            <a:r>
              <a:rPr lang="en-US" altLang="en-US" smtClean="0">
                <a:latin typeface="Times New Roman" pitchFamily="18" charset="0"/>
              </a:rPr>
              <a:t> because all accesses to the object are released.</a:t>
            </a:r>
          </a:p>
          <a:p>
            <a:pPr eaLnBrk="1" hangingPunct="1"/>
            <a:r>
              <a:rPr lang="en-US" altLang="en-US" smtClean="0">
                <a:latin typeface="Times New Roman" pitchFamily="18" charset="0"/>
              </a:rPr>
              <a:t>Rules 1 and 2 alter the current access; rules 3 and 4 alter the level functions; rules 5 and 6 alter access permission; and rules 7 and 8 alter the hierarchy.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33E20E6-5784-4C54-BF5D-64B3D930456C}" type="slidenum">
              <a:rPr lang="en-AU" altLang="en-US"/>
              <a:pPr/>
              <a:t>61</a:t>
            </a:fld>
            <a:endParaRPr lang="en-AU"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The BLP model includes a set of rules based on abstract operations that change the state of the system. Each rule is governed by the BLP three properties, and are:</a:t>
            </a:r>
          </a:p>
          <a:p>
            <a:pPr eaLnBrk="1" hangingPunct="1"/>
            <a:r>
              <a:rPr lang="en-US" altLang="en-US" b="1" smtClean="0">
                <a:latin typeface="Times New Roman" pitchFamily="18" charset="0"/>
              </a:rPr>
              <a:t>1. Get access: </a:t>
            </a:r>
            <a:r>
              <a:rPr lang="en-US" altLang="en-US" smtClean="0">
                <a:latin typeface="Times New Roman" pitchFamily="18" charset="0"/>
              </a:rPr>
              <a:t>Add a triple (</a:t>
            </a:r>
            <a:r>
              <a:rPr lang="en-US" altLang="en-US" i="1" smtClean="0">
                <a:latin typeface="Times New Roman" pitchFamily="18" charset="0"/>
              </a:rPr>
              <a:t>subject</a:t>
            </a:r>
            <a:r>
              <a:rPr lang="en-US" altLang="en-US" smtClean="0">
                <a:latin typeface="Times New Roman" pitchFamily="18" charset="0"/>
              </a:rPr>
              <a:t>, </a:t>
            </a:r>
            <a:r>
              <a:rPr lang="en-US" altLang="en-US" i="1" smtClean="0">
                <a:latin typeface="Times New Roman" pitchFamily="18" charset="0"/>
              </a:rPr>
              <a:t>object</a:t>
            </a:r>
            <a:r>
              <a:rPr lang="en-US" altLang="en-US" smtClean="0">
                <a:latin typeface="Times New Roman" pitchFamily="18" charset="0"/>
              </a:rPr>
              <a:t>, </a:t>
            </a:r>
            <a:r>
              <a:rPr lang="en-US" altLang="en-US" i="1" smtClean="0">
                <a:latin typeface="Times New Roman" pitchFamily="18" charset="0"/>
              </a:rPr>
              <a:t>access-mode</a:t>
            </a:r>
            <a:r>
              <a:rPr lang="en-US" altLang="en-US" smtClean="0">
                <a:latin typeface="Times New Roman" pitchFamily="18" charset="0"/>
              </a:rPr>
              <a:t>) to the current access set </a:t>
            </a:r>
            <a:r>
              <a:rPr lang="en-US" altLang="en-US" i="1" smtClean="0">
                <a:latin typeface="Times New Roman" pitchFamily="18" charset="0"/>
              </a:rPr>
              <a:t>b</a:t>
            </a:r>
            <a:r>
              <a:rPr lang="en-US" altLang="en-US" smtClean="0">
                <a:latin typeface="Times New Roman" pitchFamily="18" charset="0"/>
              </a:rPr>
              <a:t>. Used by a subject to initiate access to an object in the requested mode.</a:t>
            </a:r>
          </a:p>
          <a:p>
            <a:pPr eaLnBrk="1" hangingPunct="1"/>
            <a:r>
              <a:rPr lang="en-US" altLang="en-US" b="1" smtClean="0">
                <a:latin typeface="Times New Roman" pitchFamily="18" charset="0"/>
              </a:rPr>
              <a:t>2. Release access: </a:t>
            </a:r>
            <a:r>
              <a:rPr lang="en-US" altLang="en-US" smtClean="0">
                <a:latin typeface="Times New Roman" pitchFamily="18" charset="0"/>
              </a:rPr>
              <a:t>Remove a triple (</a:t>
            </a:r>
            <a:r>
              <a:rPr lang="en-US" altLang="en-US" i="1" smtClean="0">
                <a:latin typeface="Times New Roman" pitchFamily="18" charset="0"/>
              </a:rPr>
              <a:t>subject</a:t>
            </a:r>
            <a:r>
              <a:rPr lang="en-US" altLang="en-US" smtClean="0">
                <a:latin typeface="Times New Roman" pitchFamily="18" charset="0"/>
              </a:rPr>
              <a:t>, </a:t>
            </a:r>
            <a:r>
              <a:rPr lang="en-US" altLang="en-US" i="1" smtClean="0">
                <a:latin typeface="Times New Roman" pitchFamily="18" charset="0"/>
              </a:rPr>
              <a:t>object</a:t>
            </a:r>
            <a:r>
              <a:rPr lang="en-US" altLang="en-US" smtClean="0">
                <a:latin typeface="Times New Roman" pitchFamily="18" charset="0"/>
              </a:rPr>
              <a:t>, </a:t>
            </a:r>
            <a:r>
              <a:rPr lang="en-US" altLang="en-US" i="1" smtClean="0">
                <a:latin typeface="Times New Roman" pitchFamily="18" charset="0"/>
              </a:rPr>
              <a:t>access-mode</a:t>
            </a:r>
            <a:r>
              <a:rPr lang="en-US" altLang="en-US" smtClean="0">
                <a:latin typeface="Times New Roman" pitchFamily="18" charset="0"/>
              </a:rPr>
              <a:t>) from the current access set </a:t>
            </a:r>
            <a:r>
              <a:rPr lang="en-US" altLang="en-US" i="1" smtClean="0">
                <a:latin typeface="Times New Roman" pitchFamily="18" charset="0"/>
              </a:rPr>
              <a:t>b</a:t>
            </a:r>
            <a:r>
              <a:rPr lang="en-US" altLang="en-US" smtClean="0">
                <a:latin typeface="Times New Roman" pitchFamily="18" charset="0"/>
              </a:rPr>
              <a:t>. Used to release previously initiated access.</a:t>
            </a:r>
          </a:p>
          <a:p>
            <a:pPr eaLnBrk="1" hangingPunct="1"/>
            <a:r>
              <a:rPr lang="en-US" altLang="en-US" b="1" smtClean="0">
                <a:latin typeface="Times New Roman" pitchFamily="18" charset="0"/>
              </a:rPr>
              <a:t>3. Change object level: </a:t>
            </a:r>
            <a:r>
              <a:rPr lang="en-US" altLang="en-US" smtClean="0">
                <a:latin typeface="Times New Roman" pitchFamily="18" charset="0"/>
              </a:rPr>
              <a:t>Change the value of </a:t>
            </a:r>
            <a:r>
              <a:rPr lang="en-US" altLang="en-US" i="1" smtClean="0">
                <a:latin typeface="Times New Roman" pitchFamily="18" charset="0"/>
              </a:rPr>
              <a:t>f</a:t>
            </a:r>
            <a:r>
              <a:rPr lang="en-US" altLang="en-US" i="1" baseline="-25000" smtClean="0">
                <a:latin typeface="Times New Roman" pitchFamily="18" charset="0"/>
              </a:rPr>
              <a:t>o</a:t>
            </a:r>
            <a:r>
              <a:rPr lang="en-US" altLang="en-US" smtClean="0">
                <a:latin typeface="Times New Roman" pitchFamily="18" charset="0"/>
              </a:rPr>
              <a:t>(</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for some object </a:t>
            </a:r>
            <a:r>
              <a:rPr lang="en-US" altLang="en-US" i="1" smtClean="0">
                <a:latin typeface="Times New Roman" pitchFamily="18" charset="0"/>
              </a:rPr>
              <a:t>O</a:t>
            </a:r>
            <a:r>
              <a:rPr lang="en-US" altLang="en-US" i="1" baseline="-25000" smtClean="0">
                <a:latin typeface="Times New Roman" pitchFamily="18" charset="0"/>
              </a:rPr>
              <a:t>j</a:t>
            </a:r>
            <a:r>
              <a:rPr lang="en-US" altLang="en-US" smtClean="0">
                <a:latin typeface="Times New Roman" pitchFamily="18" charset="0"/>
              </a:rPr>
              <a:t>. Used by a subject to alter the security level of an object.</a:t>
            </a:r>
          </a:p>
          <a:p>
            <a:pPr eaLnBrk="1" hangingPunct="1"/>
            <a:r>
              <a:rPr lang="en-US" altLang="en-US" b="1" smtClean="0">
                <a:latin typeface="Times New Roman" pitchFamily="18" charset="0"/>
              </a:rPr>
              <a:t>4. Change current level: </a:t>
            </a:r>
            <a:r>
              <a:rPr lang="en-US" altLang="en-US" smtClean="0">
                <a:latin typeface="Times New Roman" pitchFamily="18" charset="0"/>
              </a:rPr>
              <a:t>Change the value of </a:t>
            </a:r>
            <a:r>
              <a:rPr lang="en-US" altLang="en-US" i="1" smtClean="0">
                <a:latin typeface="Times New Roman" pitchFamily="18" charset="0"/>
              </a:rPr>
              <a:t>f</a:t>
            </a:r>
            <a:r>
              <a:rPr lang="en-US" altLang="en-US" i="1" baseline="-25000" smtClean="0">
                <a:latin typeface="Times New Roman" pitchFamily="18" charset="0"/>
              </a:rPr>
              <a:t>c</a:t>
            </a:r>
            <a:r>
              <a:rPr lang="en-US" altLang="en-US" smtClean="0">
                <a:latin typeface="Times New Roman" pitchFamily="18" charset="0"/>
              </a:rPr>
              <a:t>(</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for some subject </a:t>
            </a:r>
            <a:r>
              <a:rPr lang="en-US" altLang="en-US" i="1" smtClean="0">
                <a:latin typeface="Times New Roman" pitchFamily="18" charset="0"/>
              </a:rPr>
              <a:t>S</a:t>
            </a:r>
            <a:r>
              <a:rPr lang="en-US" altLang="en-US" i="1" baseline="-25000" smtClean="0">
                <a:latin typeface="Times New Roman" pitchFamily="18" charset="0"/>
              </a:rPr>
              <a:t>i</a:t>
            </a:r>
            <a:r>
              <a:rPr lang="en-US" altLang="en-US" smtClean="0">
                <a:latin typeface="Times New Roman" pitchFamily="18" charset="0"/>
              </a:rPr>
              <a:t>. Used by a subject to alter the security level of a subject.</a:t>
            </a:r>
          </a:p>
          <a:p>
            <a:pPr eaLnBrk="1" hangingPunct="1"/>
            <a:r>
              <a:rPr lang="en-US" altLang="en-US" b="1" smtClean="0">
                <a:latin typeface="Times New Roman" pitchFamily="18" charset="0"/>
              </a:rPr>
              <a:t>5. Give access permission: </a:t>
            </a:r>
            <a:r>
              <a:rPr lang="en-US" altLang="en-US" smtClean="0">
                <a:latin typeface="Times New Roman" pitchFamily="18" charset="0"/>
              </a:rPr>
              <a:t>Add access mode to some entry of the access permission matrix </a:t>
            </a:r>
            <a:r>
              <a:rPr lang="en-US" altLang="en-US" i="1" smtClean="0">
                <a:latin typeface="Times New Roman" pitchFamily="18" charset="0"/>
              </a:rPr>
              <a:t>M</a:t>
            </a:r>
            <a:r>
              <a:rPr lang="en-US" altLang="en-US" smtClean="0">
                <a:latin typeface="Times New Roman" pitchFamily="18" charset="0"/>
              </a:rPr>
              <a:t>. Used by a subject to grant an access mode on an object to another subject.</a:t>
            </a:r>
          </a:p>
          <a:p>
            <a:pPr eaLnBrk="1" hangingPunct="1"/>
            <a:r>
              <a:rPr lang="en-US" altLang="en-US" b="1" smtClean="0">
                <a:latin typeface="Times New Roman" pitchFamily="18" charset="0"/>
              </a:rPr>
              <a:t>6. Rescind access permission: </a:t>
            </a:r>
            <a:r>
              <a:rPr lang="en-US" altLang="en-US" smtClean="0">
                <a:latin typeface="Times New Roman" pitchFamily="18" charset="0"/>
              </a:rPr>
              <a:t>Delete an access mode from some entry of </a:t>
            </a:r>
            <a:r>
              <a:rPr lang="en-US" altLang="en-US" i="1" smtClean="0">
                <a:latin typeface="Times New Roman" pitchFamily="18" charset="0"/>
              </a:rPr>
              <a:t>M</a:t>
            </a:r>
            <a:r>
              <a:rPr lang="en-US" altLang="en-US" smtClean="0">
                <a:latin typeface="Times New Roman" pitchFamily="18" charset="0"/>
              </a:rPr>
              <a:t>. Used by a subject to revoke an access previously granted.</a:t>
            </a:r>
          </a:p>
          <a:p>
            <a:pPr eaLnBrk="1" hangingPunct="1"/>
            <a:r>
              <a:rPr lang="en-US" altLang="en-US" b="1" smtClean="0">
                <a:latin typeface="Times New Roman" pitchFamily="18" charset="0"/>
              </a:rPr>
              <a:t>7. Create an object: </a:t>
            </a:r>
            <a:r>
              <a:rPr lang="en-US" altLang="en-US" smtClean="0">
                <a:latin typeface="Times New Roman" pitchFamily="18" charset="0"/>
              </a:rPr>
              <a:t>Attach an object to the current tree structure </a:t>
            </a:r>
            <a:r>
              <a:rPr lang="en-US" altLang="en-US" i="1" smtClean="0">
                <a:latin typeface="Times New Roman" pitchFamily="18" charset="0"/>
              </a:rPr>
              <a:t>H</a:t>
            </a:r>
            <a:r>
              <a:rPr lang="en-US" altLang="en-US" smtClean="0">
                <a:latin typeface="Times New Roman" pitchFamily="18" charset="0"/>
              </a:rPr>
              <a:t> as a leaf. Used to create a new object or activate an object that has previously been defined by is inactive because it has not been inserted into </a:t>
            </a:r>
            <a:r>
              <a:rPr lang="en-US" altLang="en-US" i="1" smtClean="0">
                <a:latin typeface="Times New Roman" pitchFamily="18" charset="0"/>
              </a:rPr>
              <a:t>H</a:t>
            </a:r>
            <a:r>
              <a:rPr lang="en-US" altLang="en-US" smtClean="0">
                <a:latin typeface="Times New Roman" pitchFamily="18" charset="0"/>
              </a:rPr>
              <a:t>.</a:t>
            </a:r>
          </a:p>
          <a:p>
            <a:pPr eaLnBrk="1" hangingPunct="1"/>
            <a:r>
              <a:rPr lang="en-US" altLang="en-US" b="1" smtClean="0">
                <a:latin typeface="Times New Roman" pitchFamily="18" charset="0"/>
              </a:rPr>
              <a:t>8. Delete a group of objects: </a:t>
            </a:r>
            <a:r>
              <a:rPr lang="en-US" altLang="en-US" smtClean="0">
                <a:latin typeface="Times New Roman" pitchFamily="18" charset="0"/>
              </a:rPr>
              <a:t>Detach from </a:t>
            </a:r>
            <a:r>
              <a:rPr lang="en-US" altLang="en-US" i="1" smtClean="0">
                <a:latin typeface="Times New Roman" pitchFamily="18" charset="0"/>
              </a:rPr>
              <a:t>H</a:t>
            </a:r>
            <a:r>
              <a:rPr lang="en-US" altLang="en-US" smtClean="0">
                <a:latin typeface="Times New Roman" pitchFamily="18" charset="0"/>
              </a:rPr>
              <a:t> an object and all other objects beneath it in the hierarchy. This renders the group of objects inactive. This operation may also modify the current access set </a:t>
            </a:r>
            <a:r>
              <a:rPr lang="en-US" altLang="en-US" i="1" smtClean="0">
                <a:latin typeface="Times New Roman" pitchFamily="18" charset="0"/>
              </a:rPr>
              <a:t>b</a:t>
            </a:r>
            <a:r>
              <a:rPr lang="en-US" altLang="en-US" smtClean="0">
                <a:latin typeface="Times New Roman" pitchFamily="18" charset="0"/>
              </a:rPr>
              <a:t> because all accesses to the object are released.</a:t>
            </a:r>
          </a:p>
          <a:p>
            <a:pPr eaLnBrk="1" hangingPunct="1"/>
            <a:r>
              <a:rPr lang="en-US" altLang="en-US" smtClean="0">
                <a:latin typeface="Times New Roman" pitchFamily="18" charset="0"/>
              </a:rPr>
              <a:t>Rules 1 and 2 alter the current access; rules 3 and 4 alter the level functions; rules 5 and 6 alter access permission; and rules 7 and 8 alter the hierarchy.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B053910-4930-4749-9909-3F3631745C26}" type="slidenum">
              <a:rPr lang="en-AU" altLang="en-US"/>
              <a:pPr/>
              <a:t>62</a:t>
            </a:fld>
            <a:endParaRPr lang="en-AU"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altLang="en-US" smtClean="0">
                <a:latin typeface="Times New Roman" pitchFamily="18" charset="0"/>
              </a:rPr>
              <a:t>An example illustrates the operation of the BLP model, and also highlights a practical issue that must be addressed. We assume a role-based access control system. Carla and Dirk are users of the system. Carla is a student (s) in course c1. Dirk is a teacher (t) in course c1, but may also access the system as a student; thus two roles are assigned to Dirk: Carla: (c1-s); and Dirk: (c1-t), (c1-s).</a:t>
            </a:r>
          </a:p>
          <a:p>
            <a:pPr eaLnBrk="1" hangingPunct="1"/>
            <a:r>
              <a:rPr lang="en-US" altLang="en-US" smtClean="0">
                <a:latin typeface="Times New Roman" pitchFamily="18" charset="0"/>
              </a:rPr>
              <a:t>The student role is assigned a lower security clearance and the teacher role a higher security clearance. Let us look at some possible actions:</a:t>
            </a:r>
          </a:p>
          <a:p>
            <a:pPr eaLnBrk="1" hangingPunct="1"/>
            <a:r>
              <a:rPr lang="en-US" altLang="en-US" b="1" smtClean="0">
                <a:latin typeface="Times New Roman" pitchFamily="18" charset="0"/>
              </a:rPr>
              <a:t>1. </a:t>
            </a:r>
            <a:r>
              <a:rPr lang="en-US" altLang="en-US" smtClean="0">
                <a:latin typeface="Times New Roman" pitchFamily="18" charset="0"/>
              </a:rPr>
              <a:t>Dirk creates a new file f1 as c1-t; Carla creates file f2 as c1-s (Figure 10.2a). Carla can read and write to f2, but cannot read f1, because it is at a higher classification level (teacher level). In the c1-t role, Dirk can read and write f1 and can read f2 if Carla grants access to f2. However, in this role, Dirk cannot write f2 because of the *-property; neither Dirk nor a Trojan horse on his behalf can downgrade data from the teacher level to the student level. Only if Dirk logs in as a student can he create a c1-s file or write to an existing c1-s file, such as f2. In the student role, Dirk can also read f2.</a:t>
            </a:r>
          </a:p>
          <a:p>
            <a:pPr eaLnBrk="1" hangingPunct="1"/>
            <a:r>
              <a:rPr lang="en-US" altLang="en-US" b="1" smtClean="0">
                <a:latin typeface="Times New Roman" pitchFamily="18" charset="0"/>
              </a:rPr>
              <a:t>2. </a:t>
            </a:r>
            <a:r>
              <a:rPr lang="en-US" altLang="en-US" smtClean="0">
                <a:latin typeface="Times New Roman" pitchFamily="18" charset="0"/>
              </a:rPr>
              <a:t>Dirk reads f2 and wants to create a new file with comments to Carla as feedback. Dirk must sign in student role c1-s to create f3 so that it can be accessed by Carla (Figure 10.2b). In a teacher role, Dirk cannot create a file at a student classification level.</a:t>
            </a:r>
          </a:p>
          <a:p>
            <a:pPr eaLnBrk="1" hangingPunct="1"/>
            <a:r>
              <a:rPr lang="en-US" altLang="en-US" smtClean="0">
                <a:latin typeface="Times New Roman" pitchFamily="18" charset="0"/>
              </a:rPr>
              <a:t>continued next slide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414E27B-A184-45AD-8CDC-1635468EB11A}" type="slidenum">
              <a:rPr lang="en-AU" altLang="en-US"/>
              <a:pPr/>
              <a:t>63</a:t>
            </a:fld>
            <a:endParaRPr lang="en-AU" altLang="en-US"/>
          </a:p>
        </p:txBody>
      </p:sp>
      <p:sp>
        <p:nvSpPr>
          <p:cNvPr id="27651" name="Rectangle 4"/>
          <p:cNvSpPr>
            <a:spLocks noGrp="1" noRot="1" noChangeAspect="1" noChangeArrowheads="1" noTextEdit="1"/>
          </p:cNvSpPr>
          <p:nvPr>
            <p:ph type="sldImg"/>
          </p:nvPr>
        </p:nvSpPr>
        <p:spPr>
          <a:ln/>
        </p:spPr>
      </p:sp>
      <p:sp>
        <p:nvSpPr>
          <p:cNvPr id="27652" name="Rectangle 5"/>
          <p:cNvSpPr>
            <a:spLocks noGrp="1" noChangeArrowheads="1"/>
          </p:cNvSpPr>
          <p:nvPr>
            <p:ph type="body" idx="1"/>
          </p:nvPr>
        </p:nvSpPr>
        <p:spPr>
          <a:noFill/>
          <a:ln/>
        </p:spPr>
        <p:txBody>
          <a:bodyPr/>
          <a:lstStyle/>
          <a:p>
            <a:pPr eaLnBrk="1" hangingPunct="1"/>
            <a:r>
              <a:rPr lang="en-US" altLang="en-US" smtClean="0">
                <a:latin typeface="Times New Roman" pitchFamily="18" charset="0"/>
              </a:rPr>
              <a:t>The  example continues ….</a:t>
            </a:r>
          </a:p>
          <a:p>
            <a:pPr eaLnBrk="1" hangingPunct="1"/>
            <a:r>
              <a:rPr lang="en-US" altLang="en-US" smtClean="0">
                <a:latin typeface="Times New Roman" pitchFamily="18" charset="0"/>
              </a:rPr>
              <a:t>3. Dirk creates an exam based on an existing template file store at level c1-t. Dirk must log in as c1-t to read the template and the file he creates (f4) must also be at the teacher level (Figure 10.2c).</a:t>
            </a:r>
          </a:p>
          <a:p>
            <a:pPr eaLnBrk="1" hangingPunct="1"/>
            <a:r>
              <a:rPr lang="en-US" altLang="en-US" smtClean="0">
                <a:latin typeface="Times New Roman" pitchFamily="18" charset="0"/>
              </a:rPr>
              <a:t>4. Dirk wants Carla to take the exam and so must provide her with read access. However, such access would violate the ss-property. Dirk must downgrade the classification of f4 from c1-t to c1-s. Dirk cannot do this in the c1-t role because this would violate the *-property. Therefore, a security administrator (possibly Dirk in this role) must have downgrade authority and must be able to perform the downgrade outside the BLP model. The dotted line in Figure 10.2d connecting f4 with c1-s-read indicates that this connection has not been generated by the default BLP rules but by a system operation.</a:t>
            </a:r>
          </a:p>
          <a:p>
            <a:pPr eaLnBrk="1" hangingPunct="1"/>
            <a:r>
              <a:rPr lang="en-US" altLang="en-US" smtClean="0">
                <a:latin typeface="Times New Roman" pitchFamily="18" charset="0"/>
              </a:rPr>
              <a:t>continued next slide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4460CD3-F314-436F-8845-17826F8881EE}" type="slidenum">
              <a:rPr lang="en-AU" altLang="en-US"/>
              <a:pPr/>
              <a:t>64</a:t>
            </a:fld>
            <a:endParaRPr lang="en-AU" altLang="en-US"/>
          </a:p>
        </p:txBody>
      </p:sp>
      <p:sp>
        <p:nvSpPr>
          <p:cNvPr id="29699" name="Rectangle 4"/>
          <p:cNvSpPr>
            <a:spLocks noGrp="1" noRot="1" noChangeAspect="1" noChangeArrowheads="1" noTextEdit="1"/>
          </p:cNvSpPr>
          <p:nvPr>
            <p:ph type="sldImg"/>
          </p:nvPr>
        </p:nvSpPr>
        <p:spPr>
          <a:ln/>
        </p:spPr>
      </p:sp>
      <p:sp>
        <p:nvSpPr>
          <p:cNvPr id="29700" name="Rectangle 5"/>
          <p:cNvSpPr>
            <a:spLocks noGrp="1" noChangeArrowheads="1"/>
          </p:cNvSpPr>
          <p:nvPr>
            <p:ph type="body" idx="1"/>
          </p:nvPr>
        </p:nvSpPr>
        <p:spPr>
          <a:noFill/>
          <a:ln/>
        </p:spPr>
        <p:txBody>
          <a:bodyPr/>
          <a:lstStyle/>
          <a:p>
            <a:pPr eaLnBrk="1" hangingPunct="1"/>
            <a:r>
              <a:rPr lang="en-US" altLang="en-US" smtClean="0">
                <a:latin typeface="Times New Roman" pitchFamily="18" charset="0"/>
              </a:rPr>
              <a:t>The  example continues ….</a:t>
            </a:r>
          </a:p>
          <a:p>
            <a:pPr eaLnBrk="1" hangingPunct="1"/>
            <a:r>
              <a:rPr lang="en-US" altLang="en-US" smtClean="0">
                <a:latin typeface="Times New Roman" pitchFamily="18" charset="0"/>
              </a:rPr>
              <a:t>5. Carla writes the answers to the exam into a file f5. She creates the file at level c1-t so that only Dirk can read the file. This is an example of writing up, which is not forbidden by the BLP rules. Carla can still see her answers at her workstation but cannot access f5 for reading.</a:t>
            </a:r>
          </a:p>
          <a:p>
            <a:pPr eaLnBrk="1" hangingPunct="1"/>
            <a:r>
              <a:rPr lang="en-US" altLang="en-US" smtClean="0">
                <a:latin typeface="Times New Roman" pitchFamily="18" charset="0"/>
              </a:rPr>
              <a:t>This discussion illustrates some critical practical limitations of the BLP model. First, as noted in step 4, the BLP model has no provision to manage the “downgrade” of objects, even though the requirements for multilevel security recognize that such a flow of information may be required, provided it reflects the will of an authorized user. Hence, any practical implementation of a multilevel system has to support such a process in a controlled and monitored manner. Related to this is another concern. A subject constrained by the BLP model can only be “editing” (reading and writing) a file at one security level while also viewing files at the same or lower levels. If the new document consolidates information from a range of sources and levels, some of that information is now classified at a higher level than it was originally.This is known as classification creep, and is a well-known concern with multilevel information.</a:t>
            </a:r>
          </a:p>
          <a:p>
            <a:pPr eaLnBrk="1" hangingPunct="1"/>
            <a:r>
              <a:rPr lang="en-US" altLang="en-US" smtClean="0">
                <a:latin typeface="Times New Roman" pitchFamily="18" charset="0"/>
              </a:rPr>
              <a:t>While the BLP model could in theory lay the foundations for secure computing within a single administration realm environment, there are some important limitations to it: an incompatibility of confidentiality and integrity within a single MLS system; and the so called cooperating conspirator problem in the presence of covert channels. In essence, the BLP model effectively breaks down when (untrusted) low classified executable data are allowed to be executed by a high clearance (trusted) subject.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5E9C2FB-8350-41ED-981C-1D0A61EA2F40}" type="slidenum">
              <a:rPr lang="en-AU" altLang="en-US"/>
              <a:pPr/>
              <a:t>65</a:t>
            </a:fld>
            <a:endParaRPr lang="en-AU"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altLang="en-US" smtClean="0">
                <a:latin typeface="Times" charset="0"/>
              </a:rPr>
              <a:t>There is an implementation of MLS on the Multics operating system, a time-sharing operating system developed at MIT known as Project MAC (multiple-access computers) in the 1960s. Multics was not just years but decades ahead of its time. Both memory management and the file system in Multics are based on segments. Virtual memory is segmented. On most hardware, paging is also used. The working space of a process is in a segment, and a process may create data segments. Each file in the file system is a segment. Thus, the OS uses the same mechanism to load a data segment from virtual memory into main memory and to load a file from virtual memory into main memory. Segments are arranged hierarchically, from a root directory down to individual segments. Multics manages the virtual address space by means of a descriptor segment, associated with a process, and which has one entry for each segment in virtual memory accessible by this process. The descriptor entry includes a pointer to the start of the segment in virtual memory plus protection information, in the form of read, write, and execute bits, which may be individually set to ON or OFF, derived from the access control list for the segment. For MLS, two additional features are required. A process level table includes an entry of each active process, and the entry indicates the security clearance of the process. Associated with each segment is a security level, stored in the parent directory segment of the segment in question. Corresponding to the security state of the BLP model (</a:t>
            </a:r>
            <a:r>
              <a:rPr lang="en-US" altLang="en-US" i="1" smtClean="0">
                <a:latin typeface="Times" charset="0"/>
              </a:rPr>
              <a:t>b</a:t>
            </a:r>
            <a:r>
              <a:rPr lang="en-US" altLang="en-US" smtClean="0">
                <a:latin typeface="Times" charset="0"/>
              </a:rPr>
              <a:t>, </a:t>
            </a:r>
            <a:r>
              <a:rPr lang="en-US" altLang="en-US" i="1" smtClean="0">
                <a:latin typeface="Times" charset="0"/>
              </a:rPr>
              <a:t>M</a:t>
            </a:r>
            <a:r>
              <a:rPr lang="en-US" altLang="en-US" smtClean="0">
                <a:latin typeface="Times" charset="0"/>
              </a:rPr>
              <a:t>, </a:t>
            </a:r>
            <a:r>
              <a:rPr lang="en-US" altLang="en-US" i="1" smtClean="0">
                <a:latin typeface="Times" charset="0"/>
              </a:rPr>
              <a:t>f</a:t>
            </a:r>
            <a:r>
              <a:rPr lang="en-US" altLang="en-US" smtClean="0">
                <a:latin typeface="Times" charset="0"/>
              </a:rPr>
              <a:t>, </a:t>
            </a:r>
            <a:r>
              <a:rPr lang="en-US" altLang="en-US" i="1" smtClean="0">
                <a:latin typeface="Times" charset="0"/>
              </a:rPr>
              <a:t>H</a:t>
            </a:r>
            <a:r>
              <a:rPr lang="en-US" altLang="en-US" smtClean="0">
                <a:latin typeface="Times" charset="0"/>
              </a:rPr>
              <a:t>) is a set of Multics data structures (Figure 10.3). With these, Multics can enforce discretionary and mandatory access control. When a process attempts an access to a segment, it must have the desired access permission as specified by the access control list. Also, its security clearance is compared to the security classification of the segment to be accessed to determine if the simple security rule and *-security rule are satisfied.</a:t>
            </a:r>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0" indent="0" algn="ctr">
              <a:buNone/>
              <a:defRPr>
                <a:solidFill>
                  <a:schemeClr val="tx1">
                    <a:tint val="75000"/>
                  </a:schemeClr>
                </a:solidFill>
              </a:defRPr>
            </a:lvl2pPr>
            <a:lvl3pPr marL="914300" indent="0" algn="ctr">
              <a:buNone/>
              <a:defRPr>
                <a:solidFill>
                  <a:schemeClr val="tx1">
                    <a:tint val="75000"/>
                  </a:schemeClr>
                </a:solidFill>
              </a:defRPr>
            </a:lvl3pPr>
            <a:lvl4pPr marL="1371449" indent="0" algn="ctr">
              <a:buNone/>
              <a:defRPr>
                <a:solidFill>
                  <a:schemeClr val="tx1">
                    <a:tint val="75000"/>
                  </a:schemeClr>
                </a:solidFill>
              </a:defRPr>
            </a:lvl4pPr>
            <a:lvl5pPr marL="1828599" indent="0" algn="ctr">
              <a:buNone/>
              <a:defRPr>
                <a:solidFill>
                  <a:schemeClr val="tx1">
                    <a:tint val="75000"/>
                  </a:schemeClr>
                </a:solidFill>
              </a:defRPr>
            </a:lvl5pPr>
            <a:lvl6pPr marL="2285749" indent="0" algn="ctr">
              <a:buNone/>
              <a:defRPr>
                <a:solidFill>
                  <a:schemeClr val="tx1">
                    <a:tint val="75000"/>
                  </a:schemeClr>
                </a:solidFill>
              </a:defRPr>
            </a:lvl6pPr>
            <a:lvl7pPr marL="2742899" indent="0" algn="ctr">
              <a:buNone/>
              <a:defRPr>
                <a:solidFill>
                  <a:schemeClr val="tx1">
                    <a:tint val="75000"/>
                  </a:schemeClr>
                </a:solidFill>
              </a:defRPr>
            </a:lvl7pPr>
            <a:lvl8pPr marL="3200048" indent="0" algn="ctr">
              <a:buNone/>
              <a:defRPr>
                <a:solidFill>
                  <a:schemeClr val="tx1">
                    <a:tint val="75000"/>
                  </a:schemeClr>
                </a:solidFill>
              </a:defRPr>
            </a:lvl8pPr>
            <a:lvl9pPr marL="36571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191000" y="6400800"/>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fld id="{CC53617B-F3CF-4D9C-96DF-4EF8158F0735}" type="slidenum">
              <a:rPr lang="en-US" altLang="en-US" sz="1800">
                <a:solidFill>
                  <a:srgbClr val="FF0000"/>
                </a:solidFill>
                <a:latin typeface="Lucida Sans" pitchFamily="34" charset="0"/>
              </a:rPr>
              <a:pPr algn="ctr" eaLnBrk="1" hangingPunct="1"/>
              <a:t>‹#›</a:t>
            </a:fld>
            <a:endParaRPr lang="en-US" altLang="en-US" sz="1800">
              <a:solidFill>
                <a:srgbClr val="FF0000"/>
              </a:solidFill>
              <a:latin typeface="Lucida Sans" pitchFamily="34" charset="0"/>
            </a:endParaRPr>
          </a:p>
        </p:txBody>
      </p:sp>
      <p:sp>
        <p:nvSpPr>
          <p:cNvPr id="5" name="Rectangle 5"/>
          <p:cNvSpPr>
            <a:spLocks noChangeArrowheads="1"/>
          </p:cNvSpPr>
          <p:nvPr/>
        </p:nvSpPr>
        <p:spPr bwMode="auto">
          <a:xfrm>
            <a:off x="4419600" y="6477000"/>
            <a:ext cx="381000" cy="2286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6" name="Date Placeholder 3"/>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r>
              <a:rPr lang="en-US"/>
              <a:t>November 1, 2004</a:t>
            </a:r>
          </a:p>
        </p:txBody>
      </p:sp>
      <p:sp>
        <p:nvSpPr>
          <p:cNvPr id="7" name="Footer Placeholder 4"/>
          <p:cNvSpPr>
            <a:spLocks noGrp="1"/>
          </p:cNvSpPr>
          <p:nvPr>
            <p:ph type="ftr" sz="quarter" idx="11"/>
          </p:nvPr>
        </p:nvSpPr>
        <p:spPr>
          <a:xfrm>
            <a:off x="3124200" y="6248400"/>
            <a:ext cx="2895600" cy="457200"/>
          </a:xfrm>
          <a:prstGeom prst="rect">
            <a:avLst/>
          </a:prstGeom>
        </p:spPr>
        <p:txBody>
          <a:bodyPr/>
          <a:lstStyle>
            <a:lvl1pPr eaLnBrk="1" hangingPunct="1">
              <a:defRPr i="0"/>
            </a:lvl1pPr>
          </a:lstStyle>
          <a:p>
            <a:pPr>
              <a:defRPr/>
            </a:pPr>
            <a:r>
              <a:rPr lang="en-US"/>
              <a:t>Introduction to Computer Security</a:t>
            </a:r>
          </a:p>
          <a:p>
            <a:pPr>
              <a:defRPr/>
            </a:pPr>
            <a:r>
              <a:rPr lang="en-US"/>
              <a:t>©2004 Matt Bishop</a:t>
            </a:r>
          </a:p>
        </p:txBody>
      </p:sp>
      <p:sp>
        <p:nvSpPr>
          <p:cNvPr id="8" name="Slide Number Placeholder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r>
              <a:rPr lang="en-US"/>
              <a:t>Slide #5-</a:t>
            </a:r>
            <a:fld id="{CEA91936-9E95-49FC-B068-59DEB553B8D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0" indent="0" algn="ctr">
              <a:buNone/>
              <a:defRPr>
                <a:solidFill>
                  <a:schemeClr val="tx1">
                    <a:tint val="75000"/>
                  </a:schemeClr>
                </a:solidFill>
              </a:defRPr>
            </a:lvl2pPr>
            <a:lvl3pPr marL="914300" indent="0" algn="ctr">
              <a:buNone/>
              <a:defRPr>
                <a:solidFill>
                  <a:schemeClr val="tx1">
                    <a:tint val="75000"/>
                  </a:schemeClr>
                </a:solidFill>
              </a:defRPr>
            </a:lvl3pPr>
            <a:lvl4pPr marL="1371449" indent="0" algn="ctr">
              <a:buNone/>
              <a:defRPr>
                <a:solidFill>
                  <a:schemeClr val="tx1">
                    <a:tint val="75000"/>
                  </a:schemeClr>
                </a:solidFill>
              </a:defRPr>
            </a:lvl4pPr>
            <a:lvl5pPr marL="1828599" indent="0" algn="ctr">
              <a:buNone/>
              <a:defRPr>
                <a:solidFill>
                  <a:schemeClr val="tx1">
                    <a:tint val="75000"/>
                  </a:schemeClr>
                </a:solidFill>
              </a:defRPr>
            </a:lvl5pPr>
            <a:lvl6pPr marL="2285749" indent="0" algn="ctr">
              <a:buNone/>
              <a:defRPr>
                <a:solidFill>
                  <a:schemeClr val="tx1">
                    <a:tint val="75000"/>
                  </a:schemeClr>
                </a:solidFill>
              </a:defRPr>
            </a:lvl6pPr>
            <a:lvl7pPr marL="2742899" indent="0" algn="ctr">
              <a:buNone/>
              <a:defRPr>
                <a:solidFill>
                  <a:schemeClr val="tx1">
                    <a:tint val="75000"/>
                  </a:schemeClr>
                </a:solidFill>
              </a:defRPr>
            </a:lvl7pPr>
            <a:lvl8pPr marL="3200048" indent="0" algn="ctr">
              <a:buNone/>
              <a:defRPr>
                <a:solidFill>
                  <a:schemeClr val="tx1">
                    <a:tint val="75000"/>
                  </a:schemeClr>
                </a:solidFill>
              </a:defRPr>
            </a:lvl8pPr>
            <a:lvl9pPr marL="3657198"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1B94314-FB60-4EC2-8A87-9E3458E85150}" type="datetimeFigureOut">
              <a:rPr lang="en-US" smtClean="0"/>
              <a:pPr/>
              <a:t>3/1/2018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6AB456-C03D-4006-8D65-8AF1F939F4F6}"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B94314-FB60-4EC2-8A87-9E3458E85150}" type="datetimeFigureOut">
              <a:rPr lang="en-US" smtClean="0"/>
              <a:pPr/>
              <a:t>3/1/2018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6AB456-C03D-4006-8D65-8AF1F939F4F6}" type="slidenum">
              <a:rPr lang="en-IN" smtClean="0"/>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0" indent="0">
              <a:buNone/>
              <a:defRPr sz="1800">
                <a:solidFill>
                  <a:schemeClr val="tx1">
                    <a:tint val="75000"/>
                  </a:schemeClr>
                </a:solidFill>
              </a:defRPr>
            </a:lvl2pPr>
            <a:lvl3pPr marL="914300" indent="0">
              <a:buNone/>
              <a:defRPr sz="1600">
                <a:solidFill>
                  <a:schemeClr val="tx1">
                    <a:tint val="75000"/>
                  </a:schemeClr>
                </a:solidFill>
              </a:defRPr>
            </a:lvl3pPr>
            <a:lvl4pPr marL="1371449" indent="0">
              <a:buNone/>
              <a:defRPr sz="1400">
                <a:solidFill>
                  <a:schemeClr val="tx1">
                    <a:tint val="75000"/>
                  </a:schemeClr>
                </a:solidFill>
              </a:defRPr>
            </a:lvl4pPr>
            <a:lvl5pPr marL="1828599" indent="0">
              <a:buNone/>
              <a:defRPr sz="1400">
                <a:solidFill>
                  <a:schemeClr val="tx1">
                    <a:tint val="75000"/>
                  </a:schemeClr>
                </a:solidFill>
              </a:defRPr>
            </a:lvl5pPr>
            <a:lvl6pPr marL="2285749" indent="0">
              <a:buNone/>
              <a:defRPr sz="1400">
                <a:solidFill>
                  <a:schemeClr val="tx1">
                    <a:tint val="75000"/>
                  </a:schemeClr>
                </a:solidFill>
              </a:defRPr>
            </a:lvl6pPr>
            <a:lvl7pPr marL="2742899" indent="0">
              <a:buNone/>
              <a:defRPr sz="1400">
                <a:solidFill>
                  <a:schemeClr val="tx1">
                    <a:tint val="75000"/>
                  </a:schemeClr>
                </a:solidFill>
              </a:defRPr>
            </a:lvl7pPr>
            <a:lvl8pPr marL="3200048" indent="0">
              <a:buNone/>
              <a:defRPr sz="1400">
                <a:solidFill>
                  <a:schemeClr val="tx1">
                    <a:tint val="75000"/>
                  </a:schemeClr>
                </a:solidFill>
              </a:defRPr>
            </a:lvl8pPr>
            <a:lvl9pPr marL="365719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B94314-FB60-4EC2-8A87-9E3458E85150}" type="datetimeFigureOut">
              <a:rPr lang="en-US" smtClean="0"/>
              <a:pPr/>
              <a:t>3/1/2018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6AB456-C03D-4006-8D65-8AF1F939F4F6}"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1B94314-FB60-4EC2-8A87-9E3458E85150}" type="datetimeFigureOut">
              <a:rPr lang="en-US" smtClean="0"/>
              <a:pPr/>
              <a:t>3/1/2018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6AB456-C03D-4006-8D65-8AF1F939F4F6}"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49" indent="0">
              <a:buNone/>
              <a:defRPr sz="1600" b="1"/>
            </a:lvl4pPr>
            <a:lvl5pPr marL="1828599" indent="0">
              <a:buNone/>
              <a:defRPr sz="1600" b="1"/>
            </a:lvl5pPr>
            <a:lvl6pPr marL="2285749" indent="0">
              <a:buNone/>
              <a:defRPr sz="1600" b="1"/>
            </a:lvl6pPr>
            <a:lvl7pPr marL="2742899" indent="0">
              <a:buNone/>
              <a:defRPr sz="1600" b="1"/>
            </a:lvl7pPr>
            <a:lvl8pPr marL="3200048" indent="0">
              <a:buNone/>
              <a:defRPr sz="1600" b="1"/>
            </a:lvl8pPr>
            <a:lvl9pPr marL="365719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49" indent="0">
              <a:buNone/>
              <a:defRPr sz="1600" b="1"/>
            </a:lvl4pPr>
            <a:lvl5pPr marL="1828599" indent="0">
              <a:buNone/>
              <a:defRPr sz="1600" b="1"/>
            </a:lvl5pPr>
            <a:lvl6pPr marL="2285749" indent="0">
              <a:buNone/>
              <a:defRPr sz="1600" b="1"/>
            </a:lvl6pPr>
            <a:lvl7pPr marL="2742899" indent="0">
              <a:buNone/>
              <a:defRPr sz="1600" b="1"/>
            </a:lvl7pPr>
            <a:lvl8pPr marL="3200048" indent="0">
              <a:buNone/>
              <a:defRPr sz="1600" b="1"/>
            </a:lvl8pPr>
            <a:lvl9pPr marL="365719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1B94314-FB60-4EC2-8A87-9E3458E85150}" type="datetimeFigureOut">
              <a:rPr lang="en-US" smtClean="0"/>
              <a:pPr/>
              <a:t>3/1/2018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56AB456-C03D-4006-8D65-8AF1F939F4F6}"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1B94314-FB60-4EC2-8A87-9E3458E85150}" type="datetimeFigureOut">
              <a:rPr lang="en-US" smtClean="0"/>
              <a:pPr/>
              <a:t>3/1/2018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56AB456-C03D-4006-8D65-8AF1F939F4F6}"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94314-FB60-4EC2-8A87-9E3458E85150}" type="datetimeFigureOut">
              <a:rPr lang="en-US" smtClean="0"/>
              <a:pPr/>
              <a:t>3/1/2018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56AB456-C03D-4006-8D65-8AF1F939F4F6}"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0" indent="0">
              <a:buNone/>
              <a:defRPr sz="1200"/>
            </a:lvl2pPr>
            <a:lvl3pPr marL="914300" indent="0">
              <a:buNone/>
              <a:defRPr sz="1000"/>
            </a:lvl3pPr>
            <a:lvl4pPr marL="1371449" indent="0">
              <a:buNone/>
              <a:defRPr sz="900"/>
            </a:lvl4pPr>
            <a:lvl5pPr marL="1828599" indent="0">
              <a:buNone/>
              <a:defRPr sz="900"/>
            </a:lvl5pPr>
            <a:lvl6pPr marL="2285749" indent="0">
              <a:buNone/>
              <a:defRPr sz="900"/>
            </a:lvl6pPr>
            <a:lvl7pPr marL="2742899" indent="0">
              <a:buNone/>
              <a:defRPr sz="900"/>
            </a:lvl7pPr>
            <a:lvl8pPr marL="3200048" indent="0">
              <a:buNone/>
              <a:defRPr sz="900"/>
            </a:lvl8pPr>
            <a:lvl9pPr marL="365719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94314-FB60-4EC2-8A87-9E3458E85150}" type="datetimeFigureOut">
              <a:rPr lang="en-US" smtClean="0"/>
              <a:pPr/>
              <a:t>3/1/2018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6AB456-C03D-4006-8D65-8AF1F939F4F6}" type="slidenum">
              <a:rPr lang="en-IN" smtClean="0"/>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49" indent="0">
              <a:buNone/>
              <a:defRPr sz="2000"/>
            </a:lvl4pPr>
            <a:lvl5pPr marL="1828599" indent="0">
              <a:buNone/>
              <a:defRPr sz="2000"/>
            </a:lvl5pPr>
            <a:lvl6pPr marL="2285749" indent="0">
              <a:buNone/>
              <a:defRPr sz="2000"/>
            </a:lvl6pPr>
            <a:lvl7pPr marL="2742899" indent="0">
              <a:buNone/>
              <a:defRPr sz="2000"/>
            </a:lvl7pPr>
            <a:lvl8pPr marL="3200048" indent="0">
              <a:buNone/>
              <a:defRPr sz="2000"/>
            </a:lvl8pPr>
            <a:lvl9pPr marL="3657198" indent="0">
              <a:buNone/>
              <a:defRPr sz="2000"/>
            </a:lvl9pPr>
          </a:lstStyle>
          <a:p>
            <a:endParaRPr lang="en-IN"/>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0" indent="0">
              <a:buNone/>
              <a:defRPr sz="1200"/>
            </a:lvl2pPr>
            <a:lvl3pPr marL="914300" indent="0">
              <a:buNone/>
              <a:defRPr sz="1000"/>
            </a:lvl3pPr>
            <a:lvl4pPr marL="1371449" indent="0">
              <a:buNone/>
              <a:defRPr sz="900"/>
            </a:lvl4pPr>
            <a:lvl5pPr marL="1828599" indent="0">
              <a:buNone/>
              <a:defRPr sz="900"/>
            </a:lvl5pPr>
            <a:lvl6pPr marL="2285749" indent="0">
              <a:buNone/>
              <a:defRPr sz="900"/>
            </a:lvl6pPr>
            <a:lvl7pPr marL="2742899" indent="0">
              <a:buNone/>
              <a:defRPr sz="900"/>
            </a:lvl7pPr>
            <a:lvl8pPr marL="3200048" indent="0">
              <a:buNone/>
              <a:defRPr sz="900"/>
            </a:lvl8pPr>
            <a:lvl9pPr marL="365719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94314-FB60-4EC2-8A87-9E3458E85150}" type="datetimeFigureOut">
              <a:rPr lang="en-US" smtClean="0"/>
              <a:pPr/>
              <a:t>3/1/2018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6AB456-C03D-4006-8D65-8AF1F939F4F6}"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B94314-FB60-4EC2-8A87-9E3458E85150}" type="datetimeFigureOut">
              <a:rPr lang="en-US" smtClean="0"/>
              <a:pPr/>
              <a:t>3/1/2018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6AB456-C03D-4006-8D65-8AF1F939F4F6}" type="slidenum">
              <a:rPr lang="en-IN" smtClean="0"/>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B94314-FB60-4EC2-8A87-9E3458E85150}" type="datetimeFigureOut">
              <a:rPr lang="en-US" smtClean="0"/>
              <a:pPr/>
              <a:t>3/1/2018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6AB456-C03D-4006-8D65-8AF1F939F4F6}"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0" indent="0">
              <a:buNone/>
              <a:defRPr sz="1800">
                <a:solidFill>
                  <a:schemeClr val="tx1">
                    <a:tint val="75000"/>
                  </a:schemeClr>
                </a:solidFill>
              </a:defRPr>
            </a:lvl2pPr>
            <a:lvl3pPr marL="914300" indent="0">
              <a:buNone/>
              <a:defRPr sz="1600">
                <a:solidFill>
                  <a:schemeClr val="tx1">
                    <a:tint val="75000"/>
                  </a:schemeClr>
                </a:solidFill>
              </a:defRPr>
            </a:lvl3pPr>
            <a:lvl4pPr marL="1371449" indent="0">
              <a:buNone/>
              <a:defRPr sz="1400">
                <a:solidFill>
                  <a:schemeClr val="tx1">
                    <a:tint val="75000"/>
                  </a:schemeClr>
                </a:solidFill>
              </a:defRPr>
            </a:lvl4pPr>
            <a:lvl5pPr marL="1828599" indent="0">
              <a:buNone/>
              <a:defRPr sz="1400">
                <a:solidFill>
                  <a:schemeClr val="tx1">
                    <a:tint val="75000"/>
                  </a:schemeClr>
                </a:solidFill>
              </a:defRPr>
            </a:lvl5pPr>
            <a:lvl6pPr marL="2285749" indent="0">
              <a:buNone/>
              <a:defRPr sz="1400">
                <a:solidFill>
                  <a:schemeClr val="tx1">
                    <a:tint val="75000"/>
                  </a:schemeClr>
                </a:solidFill>
              </a:defRPr>
            </a:lvl6pPr>
            <a:lvl7pPr marL="2742899" indent="0">
              <a:buNone/>
              <a:defRPr sz="1400">
                <a:solidFill>
                  <a:schemeClr val="tx1">
                    <a:tint val="75000"/>
                  </a:schemeClr>
                </a:solidFill>
              </a:defRPr>
            </a:lvl7pPr>
            <a:lvl8pPr marL="3200048" indent="0">
              <a:buNone/>
              <a:defRPr sz="1400">
                <a:solidFill>
                  <a:schemeClr val="tx1">
                    <a:tint val="75000"/>
                  </a:schemeClr>
                </a:solidFill>
              </a:defRPr>
            </a:lvl8pPr>
            <a:lvl9pPr marL="365719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49" indent="0">
              <a:buNone/>
              <a:defRPr sz="1600" b="1"/>
            </a:lvl4pPr>
            <a:lvl5pPr marL="1828599" indent="0">
              <a:buNone/>
              <a:defRPr sz="1600" b="1"/>
            </a:lvl5pPr>
            <a:lvl6pPr marL="2285749" indent="0">
              <a:buNone/>
              <a:defRPr sz="1600" b="1"/>
            </a:lvl6pPr>
            <a:lvl7pPr marL="2742899" indent="0">
              <a:buNone/>
              <a:defRPr sz="1600" b="1"/>
            </a:lvl7pPr>
            <a:lvl8pPr marL="3200048" indent="0">
              <a:buNone/>
              <a:defRPr sz="1600" b="1"/>
            </a:lvl8pPr>
            <a:lvl9pPr marL="365719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49" indent="0">
              <a:buNone/>
              <a:defRPr sz="1600" b="1"/>
            </a:lvl4pPr>
            <a:lvl5pPr marL="1828599" indent="0">
              <a:buNone/>
              <a:defRPr sz="1600" b="1"/>
            </a:lvl5pPr>
            <a:lvl6pPr marL="2285749" indent="0">
              <a:buNone/>
              <a:defRPr sz="1600" b="1"/>
            </a:lvl6pPr>
            <a:lvl7pPr marL="2742899" indent="0">
              <a:buNone/>
              <a:defRPr sz="1600" b="1"/>
            </a:lvl7pPr>
            <a:lvl8pPr marL="3200048" indent="0">
              <a:buNone/>
              <a:defRPr sz="1600" b="1"/>
            </a:lvl8pPr>
            <a:lvl9pPr marL="365719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0" indent="0">
              <a:buNone/>
              <a:defRPr sz="1200"/>
            </a:lvl2pPr>
            <a:lvl3pPr marL="914300" indent="0">
              <a:buNone/>
              <a:defRPr sz="1000"/>
            </a:lvl3pPr>
            <a:lvl4pPr marL="1371449" indent="0">
              <a:buNone/>
              <a:defRPr sz="900"/>
            </a:lvl4pPr>
            <a:lvl5pPr marL="1828599" indent="0">
              <a:buNone/>
              <a:defRPr sz="900"/>
            </a:lvl5pPr>
            <a:lvl6pPr marL="2285749" indent="0">
              <a:buNone/>
              <a:defRPr sz="900"/>
            </a:lvl6pPr>
            <a:lvl7pPr marL="2742899" indent="0">
              <a:buNone/>
              <a:defRPr sz="900"/>
            </a:lvl7pPr>
            <a:lvl8pPr marL="3200048" indent="0">
              <a:buNone/>
              <a:defRPr sz="900"/>
            </a:lvl8pPr>
            <a:lvl9pPr marL="365719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49" indent="0">
              <a:buNone/>
              <a:defRPr sz="2000"/>
            </a:lvl4pPr>
            <a:lvl5pPr marL="1828599" indent="0">
              <a:buNone/>
              <a:defRPr sz="2000"/>
            </a:lvl5pPr>
            <a:lvl6pPr marL="2285749" indent="0">
              <a:buNone/>
              <a:defRPr sz="2000"/>
            </a:lvl6pPr>
            <a:lvl7pPr marL="2742899" indent="0">
              <a:buNone/>
              <a:defRPr sz="2000"/>
            </a:lvl7pPr>
            <a:lvl8pPr marL="3200048" indent="0">
              <a:buNone/>
              <a:defRPr sz="2000"/>
            </a:lvl8pPr>
            <a:lvl9pPr marL="3657198"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0" indent="0">
              <a:buNone/>
              <a:defRPr sz="1200"/>
            </a:lvl2pPr>
            <a:lvl3pPr marL="914300" indent="0">
              <a:buNone/>
              <a:defRPr sz="1000"/>
            </a:lvl3pPr>
            <a:lvl4pPr marL="1371449" indent="0">
              <a:buNone/>
              <a:defRPr sz="900"/>
            </a:lvl4pPr>
            <a:lvl5pPr marL="1828599" indent="0">
              <a:buNone/>
              <a:defRPr sz="900"/>
            </a:lvl5pPr>
            <a:lvl6pPr marL="2285749" indent="0">
              <a:buNone/>
              <a:defRPr sz="900"/>
            </a:lvl6pPr>
            <a:lvl7pPr marL="2742899" indent="0">
              <a:buNone/>
              <a:defRPr sz="900"/>
            </a:lvl7pPr>
            <a:lvl8pPr marL="3200048" indent="0">
              <a:buNone/>
              <a:defRPr sz="900"/>
            </a:lvl8pPr>
            <a:lvl9pPr marL="365719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1D8BD707-D9CF-40AE-B4C6-C98DA3205C09}" type="datetimeFigureOut">
              <a:rPr lang="en-US" smtClean="0"/>
              <a:pPr/>
              <a:t>3/1/2018</a:t>
            </a:fld>
            <a:endParaRPr lang="en-US"/>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300" rtl="0" eaLnBrk="1" latinLnBrk="0" hangingPunct="1">
        <a:spcBef>
          <a:spcPct val="0"/>
        </a:spcBef>
        <a:buNone/>
        <a:defRPr sz="4400" kern="1200">
          <a:solidFill>
            <a:schemeClr val="tx1"/>
          </a:solidFill>
          <a:latin typeface="+mj-lt"/>
          <a:ea typeface="+mj-ea"/>
          <a:cs typeface="+mj-cs"/>
        </a:defRPr>
      </a:lvl1pPr>
    </p:titleStyle>
    <p:bodyStyle>
      <a:lvl1pPr marL="342863" indent="-342863" algn="l" defTabSz="9143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9" indent="-285719" algn="l" defTabSz="9143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4" indent="-228574" algn="l" defTabSz="9143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24"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74"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23"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73"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23"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73"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49" algn="l" defTabSz="914300" rtl="0" eaLnBrk="1" latinLnBrk="0" hangingPunct="1">
        <a:defRPr sz="1800" kern="1200">
          <a:solidFill>
            <a:schemeClr val="tx1"/>
          </a:solidFill>
          <a:latin typeface="+mn-lt"/>
          <a:ea typeface="+mn-ea"/>
          <a:cs typeface="+mn-cs"/>
        </a:defRPr>
      </a:lvl4pPr>
      <a:lvl5pPr marL="1828599" algn="l" defTabSz="914300" rtl="0" eaLnBrk="1" latinLnBrk="0" hangingPunct="1">
        <a:defRPr sz="1800" kern="1200">
          <a:solidFill>
            <a:schemeClr val="tx1"/>
          </a:solidFill>
          <a:latin typeface="+mn-lt"/>
          <a:ea typeface="+mn-ea"/>
          <a:cs typeface="+mn-cs"/>
        </a:defRPr>
      </a:lvl5pPr>
      <a:lvl6pPr marL="2285749" algn="l" defTabSz="914300" rtl="0" eaLnBrk="1" latinLnBrk="0" hangingPunct="1">
        <a:defRPr sz="1800" kern="1200">
          <a:solidFill>
            <a:schemeClr val="tx1"/>
          </a:solidFill>
          <a:latin typeface="+mn-lt"/>
          <a:ea typeface="+mn-ea"/>
          <a:cs typeface="+mn-cs"/>
        </a:defRPr>
      </a:lvl6pPr>
      <a:lvl7pPr marL="2742899" algn="l" defTabSz="914300" rtl="0" eaLnBrk="1" latinLnBrk="0" hangingPunct="1">
        <a:defRPr sz="1800" kern="1200">
          <a:solidFill>
            <a:schemeClr val="tx1"/>
          </a:solidFill>
          <a:latin typeface="+mn-lt"/>
          <a:ea typeface="+mn-ea"/>
          <a:cs typeface="+mn-cs"/>
        </a:defRPr>
      </a:lvl7pPr>
      <a:lvl8pPr marL="3200048" algn="l" defTabSz="914300" rtl="0" eaLnBrk="1" latinLnBrk="0" hangingPunct="1">
        <a:defRPr sz="1800" kern="1200">
          <a:solidFill>
            <a:schemeClr val="tx1"/>
          </a:solidFill>
          <a:latin typeface="+mn-lt"/>
          <a:ea typeface="+mn-ea"/>
          <a:cs typeface="+mn-cs"/>
        </a:defRPr>
      </a:lvl8pPr>
      <a:lvl9pPr marL="3657198" algn="l" defTabSz="9143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0" tIns="45715" rIns="91430" bIns="45715"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C1B94314-FB60-4EC2-8A87-9E3458E85150}" type="datetimeFigureOut">
              <a:rPr lang="en-US" smtClean="0"/>
              <a:pPr/>
              <a:t>3/1/2018</a:t>
            </a:fld>
            <a:endParaRPr lang="en-IN"/>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1"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256AB456-C03D-4006-8D65-8AF1F939F4F6}"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00" rtl="0" eaLnBrk="1" latinLnBrk="0" hangingPunct="1">
        <a:spcBef>
          <a:spcPct val="0"/>
        </a:spcBef>
        <a:buNone/>
        <a:defRPr sz="4400" kern="1200">
          <a:solidFill>
            <a:schemeClr val="tx1"/>
          </a:solidFill>
          <a:latin typeface="+mj-lt"/>
          <a:ea typeface="+mj-ea"/>
          <a:cs typeface="+mj-cs"/>
        </a:defRPr>
      </a:lvl1pPr>
    </p:titleStyle>
    <p:bodyStyle>
      <a:lvl1pPr marL="342863" indent="-342863" algn="l" defTabSz="9143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9" indent="-285719" algn="l" defTabSz="9143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4" indent="-228574" algn="l" defTabSz="9143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24"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74"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23"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73"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23"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73" indent="-228574" algn="l" defTabSz="9143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49" algn="l" defTabSz="914300" rtl="0" eaLnBrk="1" latinLnBrk="0" hangingPunct="1">
        <a:defRPr sz="1800" kern="1200">
          <a:solidFill>
            <a:schemeClr val="tx1"/>
          </a:solidFill>
          <a:latin typeface="+mn-lt"/>
          <a:ea typeface="+mn-ea"/>
          <a:cs typeface="+mn-cs"/>
        </a:defRPr>
      </a:lvl4pPr>
      <a:lvl5pPr marL="1828599" algn="l" defTabSz="914300" rtl="0" eaLnBrk="1" latinLnBrk="0" hangingPunct="1">
        <a:defRPr sz="1800" kern="1200">
          <a:solidFill>
            <a:schemeClr val="tx1"/>
          </a:solidFill>
          <a:latin typeface="+mn-lt"/>
          <a:ea typeface="+mn-ea"/>
          <a:cs typeface="+mn-cs"/>
        </a:defRPr>
      </a:lvl5pPr>
      <a:lvl6pPr marL="2285749" algn="l" defTabSz="914300" rtl="0" eaLnBrk="1" latinLnBrk="0" hangingPunct="1">
        <a:defRPr sz="1800" kern="1200">
          <a:solidFill>
            <a:schemeClr val="tx1"/>
          </a:solidFill>
          <a:latin typeface="+mn-lt"/>
          <a:ea typeface="+mn-ea"/>
          <a:cs typeface="+mn-cs"/>
        </a:defRPr>
      </a:lvl6pPr>
      <a:lvl7pPr marL="2742899" algn="l" defTabSz="914300" rtl="0" eaLnBrk="1" latinLnBrk="0" hangingPunct="1">
        <a:defRPr sz="1800" kern="1200">
          <a:solidFill>
            <a:schemeClr val="tx1"/>
          </a:solidFill>
          <a:latin typeface="+mn-lt"/>
          <a:ea typeface="+mn-ea"/>
          <a:cs typeface="+mn-cs"/>
        </a:defRPr>
      </a:lvl7pPr>
      <a:lvl8pPr marL="3200048" algn="l" defTabSz="914300" rtl="0" eaLnBrk="1" latinLnBrk="0" hangingPunct="1">
        <a:defRPr sz="1800" kern="1200">
          <a:solidFill>
            <a:schemeClr val="tx1"/>
          </a:solidFill>
          <a:latin typeface="+mn-lt"/>
          <a:ea typeface="+mn-ea"/>
          <a:cs typeface="+mn-cs"/>
        </a:defRPr>
      </a:lvl8pPr>
      <a:lvl9pPr marL="3657198" algn="l" defTabSz="9143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533400"/>
            <a:ext cx="8458200" cy="2862322"/>
          </a:xfrm>
          <a:prstGeom prst="rect">
            <a:avLst/>
          </a:prstGeom>
        </p:spPr>
        <p:txBody>
          <a:bodyPr wrap="square" lIns="91430" tIns="45715" rIns="91430" bIns="45715">
            <a:spAutoFit/>
          </a:bodyPr>
          <a:lstStyle/>
          <a:p>
            <a:pPr algn="ctr"/>
            <a:r>
              <a:rPr lang="en-US" sz="3200" b="1" dirty="0" smtClean="0">
                <a:latin typeface="+mj-lt"/>
                <a:cs typeface="Calibri" pitchFamily="34" charset="0"/>
              </a:rPr>
              <a:t>Module 4</a:t>
            </a:r>
          </a:p>
          <a:p>
            <a:pPr algn="ctr"/>
            <a:r>
              <a:rPr lang="en-US" sz="3200" b="1" dirty="0" smtClean="0">
                <a:latin typeface="+mj-lt"/>
                <a:cs typeface="Calibri" pitchFamily="34" charset="0"/>
              </a:rPr>
              <a:t>Security Architecture and Models</a:t>
            </a:r>
          </a:p>
          <a:p>
            <a:endParaRPr lang="en-US" sz="3200" b="1" dirty="0" smtClean="0">
              <a:latin typeface="Calibri" pitchFamily="34" charset="0"/>
              <a:cs typeface="Calibri" pitchFamily="34" charset="0"/>
            </a:endParaRPr>
          </a:p>
          <a:p>
            <a:pPr algn="ctr"/>
            <a:r>
              <a:rPr lang="en-US" sz="2800" b="1" dirty="0" smtClean="0">
                <a:cs typeface="Calibri" pitchFamily="34" charset="0"/>
              </a:rPr>
              <a:t>Chapter 1:	System and Application Security</a:t>
            </a:r>
          </a:p>
          <a:p>
            <a:endParaRPr lang="en-US" sz="2800" b="1" dirty="0" smtClean="0">
              <a:cs typeface="Calibri" pitchFamily="34" charset="0"/>
            </a:endParaRPr>
          </a:p>
          <a:p>
            <a:pPr lvl="1" algn="just"/>
            <a:r>
              <a:rPr lang="en-US" sz="2800" b="1" dirty="0" smtClean="0">
                <a:cs typeface="Calibri" pitchFamily="34" charset="0"/>
              </a:rPr>
              <a:t>	</a:t>
            </a:r>
            <a:endParaRPr lang="en-US" sz="3200" dirty="0" smtClean="0">
              <a:solidFill>
                <a:schemeClr val="accent1">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Security features of Trusted OS</a:t>
            </a:r>
          </a:p>
        </p:txBody>
      </p:sp>
      <p:sp>
        <p:nvSpPr>
          <p:cNvPr id="39939" name="Rectangle 3"/>
          <p:cNvSpPr>
            <a:spLocks noGrp="1" noChangeArrowheads="1"/>
          </p:cNvSpPr>
          <p:nvPr>
            <p:ph idx="1"/>
          </p:nvPr>
        </p:nvSpPr>
        <p:spPr/>
        <p:txBody>
          <a:bodyPr>
            <a:normAutofit fontScale="92500" lnSpcReduction="10000"/>
          </a:bodyPr>
          <a:lstStyle/>
          <a:p>
            <a:r>
              <a:rPr lang="en-US" smtClean="0"/>
              <a:t>Identification and Authentication</a:t>
            </a:r>
          </a:p>
          <a:p>
            <a:r>
              <a:rPr lang="en-US" smtClean="0"/>
              <a:t>Mandatory and Discretionary Access Control</a:t>
            </a:r>
          </a:p>
          <a:p>
            <a:r>
              <a:rPr lang="en-US" smtClean="0"/>
              <a:t>Object reuse protection </a:t>
            </a:r>
          </a:p>
          <a:p>
            <a:r>
              <a:rPr lang="en-US" smtClean="0"/>
              <a:t>Complete mediation (all accesses are checked)</a:t>
            </a:r>
          </a:p>
          <a:p>
            <a:r>
              <a:rPr lang="en-US" smtClean="0"/>
              <a:t>Trusted path </a:t>
            </a:r>
          </a:p>
          <a:p>
            <a:r>
              <a:rPr lang="en-US" smtClean="0"/>
              <a:t>Accountability and Audit (security log)</a:t>
            </a:r>
          </a:p>
          <a:p>
            <a:r>
              <a:rPr lang="en-US" smtClean="0"/>
              <a:t>Audit log reduction</a:t>
            </a:r>
          </a:p>
          <a:p>
            <a:r>
              <a:rPr lang="en-US" smtClean="0"/>
              <a:t>Intrusion detection (patterns of normal system usages, anomalies)</a:t>
            </a:r>
          </a:p>
        </p:txBody>
      </p:sp>
      <p:sp>
        <p:nvSpPr>
          <p:cNvPr id="3994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fr-FR" smtClean="0"/>
              <a:t>CS 450/650 Lecture 21: Trusted </a:t>
            </a:r>
            <a:r>
              <a:rPr kumimoji="1" lang="en-US" smtClean="0">
                <a:solidFill>
                  <a:schemeClr val="bg2"/>
                </a:solidFill>
              </a:rPr>
              <a:t>Operating System</a:t>
            </a:r>
            <a:endParaRPr lang="en-US" smtClean="0"/>
          </a:p>
        </p:txBody>
      </p:sp>
      <p:sp>
        <p:nvSpPr>
          <p:cNvPr id="3994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C78D4A1F-6A3F-4C0E-89F0-6C745CE209D6}" type="slidenum">
              <a:rPr lang="en-US" smtClean="0"/>
              <a:pPr/>
              <a:t>10</a:t>
            </a:fld>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Kernel </a:t>
            </a:r>
          </a:p>
        </p:txBody>
      </p:sp>
      <p:sp>
        <p:nvSpPr>
          <p:cNvPr id="41987" name="Content Placeholder 12"/>
          <p:cNvSpPr>
            <a:spLocks noGrp="1"/>
          </p:cNvSpPr>
          <p:nvPr>
            <p:ph idx="1"/>
          </p:nvPr>
        </p:nvSpPr>
        <p:spPr/>
        <p:txBody>
          <a:bodyPr/>
          <a:lstStyle/>
          <a:p>
            <a:r>
              <a:rPr lang="en-US" smtClean="0"/>
              <a:t>OS part that performs lowest level functions</a:t>
            </a:r>
          </a:p>
        </p:txBody>
      </p:sp>
      <p:sp>
        <p:nvSpPr>
          <p:cNvPr id="41988" name="Oval 3"/>
          <p:cNvSpPr>
            <a:spLocks noChangeArrowheads="1"/>
          </p:cNvSpPr>
          <p:nvPr/>
        </p:nvSpPr>
        <p:spPr bwMode="auto">
          <a:xfrm>
            <a:off x="2057400" y="2057400"/>
            <a:ext cx="4648200" cy="4267200"/>
          </a:xfrm>
          <a:prstGeom prst="ellipse">
            <a:avLst/>
          </a:prstGeom>
          <a:solidFill>
            <a:srgbClr val="CCFF99"/>
          </a:solidFill>
          <a:ln w="12700" cap="sq">
            <a:solidFill>
              <a:schemeClr val="hlink"/>
            </a:solidFill>
            <a:round/>
            <a:headEnd/>
            <a:tailEnd/>
          </a:ln>
        </p:spPr>
        <p:txBody>
          <a:bodyPr wrap="none" lIns="0" tIns="0" rIns="0" bIns="0" anchor="ctr"/>
          <a:lstStyle/>
          <a:p>
            <a:endParaRPr lang="en-US"/>
          </a:p>
        </p:txBody>
      </p:sp>
      <p:sp>
        <p:nvSpPr>
          <p:cNvPr id="41989" name="Text Box 4"/>
          <p:cNvSpPr txBox="1">
            <a:spLocks noChangeArrowheads="1"/>
          </p:cNvSpPr>
          <p:nvPr/>
        </p:nvSpPr>
        <p:spPr bwMode="auto">
          <a:xfrm>
            <a:off x="3733801" y="2209801"/>
            <a:ext cx="1090057"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800000"/>
                </a:solidFill>
              </a:rPr>
              <a:t>User tasks</a:t>
            </a:r>
          </a:p>
        </p:txBody>
      </p:sp>
      <p:sp>
        <p:nvSpPr>
          <p:cNvPr id="41990" name="Oval 5"/>
          <p:cNvSpPr>
            <a:spLocks noChangeArrowheads="1"/>
          </p:cNvSpPr>
          <p:nvPr/>
        </p:nvSpPr>
        <p:spPr bwMode="auto">
          <a:xfrm>
            <a:off x="2514600" y="2667000"/>
            <a:ext cx="3733800" cy="3200400"/>
          </a:xfrm>
          <a:prstGeom prst="ellipse">
            <a:avLst/>
          </a:prstGeom>
          <a:solidFill>
            <a:srgbClr val="FFCCFF"/>
          </a:solidFill>
          <a:ln w="12700" cap="sq">
            <a:solidFill>
              <a:schemeClr val="hlink"/>
            </a:solidFill>
            <a:round/>
            <a:headEnd/>
            <a:tailEnd/>
          </a:ln>
        </p:spPr>
        <p:txBody>
          <a:bodyPr wrap="none" lIns="0" tIns="0" rIns="0" bIns="0" anchor="ctr"/>
          <a:lstStyle/>
          <a:p>
            <a:endParaRPr lang="en-US"/>
          </a:p>
        </p:txBody>
      </p:sp>
      <p:sp>
        <p:nvSpPr>
          <p:cNvPr id="41991" name="Oval 6"/>
          <p:cNvSpPr>
            <a:spLocks noChangeArrowheads="1"/>
          </p:cNvSpPr>
          <p:nvPr/>
        </p:nvSpPr>
        <p:spPr bwMode="auto">
          <a:xfrm>
            <a:off x="2971800" y="3124200"/>
            <a:ext cx="2667000" cy="2286000"/>
          </a:xfrm>
          <a:prstGeom prst="ellipse">
            <a:avLst/>
          </a:prstGeom>
          <a:solidFill>
            <a:srgbClr val="CCECFF"/>
          </a:solidFill>
          <a:ln w="12700" cap="sq">
            <a:solidFill>
              <a:schemeClr val="hlink"/>
            </a:solidFill>
            <a:round/>
            <a:headEnd/>
            <a:tailEnd/>
          </a:ln>
        </p:spPr>
        <p:txBody>
          <a:bodyPr wrap="none" lIns="0" tIns="0" rIns="0" bIns="0" anchor="ctr"/>
          <a:lstStyle/>
          <a:p>
            <a:endParaRPr lang="en-US"/>
          </a:p>
        </p:txBody>
      </p:sp>
      <p:sp>
        <p:nvSpPr>
          <p:cNvPr id="41992" name="Oval 7"/>
          <p:cNvSpPr>
            <a:spLocks noChangeArrowheads="1"/>
          </p:cNvSpPr>
          <p:nvPr/>
        </p:nvSpPr>
        <p:spPr bwMode="auto">
          <a:xfrm>
            <a:off x="3429001" y="3657600"/>
            <a:ext cx="1600200" cy="1371600"/>
          </a:xfrm>
          <a:prstGeom prst="ellipse">
            <a:avLst/>
          </a:prstGeom>
          <a:solidFill>
            <a:srgbClr val="FFFFCC"/>
          </a:solidFill>
          <a:ln w="12700" cap="sq">
            <a:solidFill>
              <a:schemeClr val="hlink"/>
            </a:solidFill>
            <a:round/>
            <a:headEnd/>
            <a:tailEnd/>
          </a:ln>
        </p:spPr>
        <p:txBody>
          <a:bodyPr wrap="none" lIns="0" tIns="0" rIns="0" bIns="0" anchor="ctr"/>
          <a:lstStyle/>
          <a:p>
            <a:endParaRPr lang="en-US"/>
          </a:p>
        </p:txBody>
      </p:sp>
      <p:sp>
        <p:nvSpPr>
          <p:cNvPr id="41993" name="Text Box 9"/>
          <p:cNvSpPr txBox="1">
            <a:spLocks noChangeArrowheads="1"/>
          </p:cNvSpPr>
          <p:nvPr/>
        </p:nvSpPr>
        <p:spPr bwMode="auto">
          <a:xfrm>
            <a:off x="4191000" y="2719388"/>
            <a:ext cx="295775"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800000"/>
                </a:solidFill>
              </a:rPr>
              <a:t>OS</a:t>
            </a:r>
          </a:p>
        </p:txBody>
      </p:sp>
      <p:sp>
        <p:nvSpPr>
          <p:cNvPr id="41994" name="Text Box 10"/>
          <p:cNvSpPr txBox="1">
            <a:spLocks noChangeArrowheads="1"/>
          </p:cNvSpPr>
          <p:nvPr/>
        </p:nvSpPr>
        <p:spPr bwMode="auto">
          <a:xfrm>
            <a:off x="3810001" y="3252789"/>
            <a:ext cx="1043439"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800000"/>
                </a:solidFill>
              </a:rPr>
              <a:t>OS Kernel</a:t>
            </a:r>
          </a:p>
        </p:txBody>
      </p:sp>
      <p:sp>
        <p:nvSpPr>
          <p:cNvPr id="41995" name="Text Box 11"/>
          <p:cNvSpPr txBox="1">
            <a:spLocks noChangeArrowheads="1"/>
          </p:cNvSpPr>
          <p:nvPr/>
        </p:nvSpPr>
        <p:spPr bwMode="auto">
          <a:xfrm>
            <a:off x="3733801" y="4167189"/>
            <a:ext cx="1050512"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800000"/>
                </a:solidFill>
              </a:rPr>
              <a:t>Hardware</a:t>
            </a:r>
          </a:p>
        </p:txBody>
      </p:sp>
      <p:sp>
        <p:nvSpPr>
          <p:cNvPr id="41996"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fr-FR" smtClean="0"/>
              <a:t>CS 450/650 Lecture 22: Trusted </a:t>
            </a:r>
            <a:r>
              <a:rPr kumimoji="1" lang="en-US" smtClean="0">
                <a:solidFill>
                  <a:schemeClr val="bg2"/>
                </a:solidFill>
              </a:rPr>
              <a:t>Operating System</a:t>
            </a:r>
            <a:endParaRPr lang="en-US" smtClean="0"/>
          </a:p>
        </p:txBody>
      </p:sp>
      <p:sp>
        <p:nvSpPr>
          <p:cNvPr id="4199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B0468F77-DF25-495A-96C2-1512A47BF3DC}" type="slidenum">
              <a:rPr lang="en-US" smtClean="0"/>
              <a:pPr/>
              <a:t>11</a:t>
            </a:fld>
            <a:endParaRPr 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Security Kernel</a:t>
            </a:r>
          </a:p>
        </p:txBody>
      </p:sp>
      <p:sp>
        <p:nvSpPr>
          <p:cNvPr id="55299" name="Rectangle 3"/>
          <p:cNvSpPr>
            <a:spLocks noGrp="1" noChangeArrowheads="1"/>
          </p:cNvSpPr>
          <p:nvPr>
            <p:ph idx="1"/>
          </p:nvPr>
        </p:nvSpPr>
        <p:spPr/>
        <p:txBody>
          <a:bodyPr>
            <a:normAutofit fontScale="92500" lnSpcReduction="10000"/>
          </a:bodyPr>
          <a:lstStyle/>
          <a:p>
            <a:r>
              <a:rPr lang="en-US" smtClean="0"/>
              <a:t>responsible for enforcing security mechanisms of the entire OS</a:t>
            </a:r>
          </a:p>
          <a:p>
            <a:r>
              <a:rPr lang="en-US" smtClean="0"/>
              <a:t>Coverage</a:t>
            </a:r>
          </a:p>
          <a:p>
            <a:pPr lvl="1"/>
            <a:r>
              <a:rPr lang="en-US" smtClean="0"/>
              <a:t>ensure that every access is checked</a:t>
            </a:r>
          </a:p>
          <a:p>
            <a:r>
              <a:rPr lang="en-US" smtClean="0"/>
              <a:t>Separation</a:t>
            </a:r>
          </a:p>
          <a:p>
            <a:pPr lvl="1"/>
            <a:r>
              <a:rPr lang="en-US" smtClean="0"/>
              <a:t>security mechanisms are isolated from the rest of OS and from user space </a:t>
            </a:r>
            <a:r>
              <a:rPr lang="en-US" smtClean="0">
                <a:sym typeface="Wingdings" pitchFamily="2" charset="2"/>
              </a:rPr>
              <a:t> easier to protect</a:t>
            </a:r>
            <a:endParaRPr lang="en-US" smtClean="0"/>
          </a:p>
          <a:p>
            <a:r>
              <a:rPr lang="en-US" smtClean="0"/>
              <a:t>Unity</a:t>
            </a:r>
          </a:p>
          <a:p>
            <a:pPr lvl="1"/>
            <a:r>
              <a:rPr lang="en-US" smtClean="0"/>
              <a:t>all security mechanisms are performed by a single set of code </a:t>
            </a:r>
            <a:r>
              <a:rPr lang="en-US" smtClean="0">
                <a:sym typeface="Wingdings" pitchFamily="2" charset="2"/>
              </a:rPr>
              <a:t> easier to trace problems</a:t>
            </a:r>
            <a:endParaRPr lang="en-US" smtClean="0"/>
          </a:p>
        </p:txBody>
      </p:sp>
      <p:sp>
        <p:nvSpPr>
          <p:cNvPr id="43013"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2318878D-1B2D-4702-9357-4481EDDDC7BE}" type="slidenum">
              <a:rPr lang="en-US" smtClean="0"/>
              <a:pPr/>
              <a:t>12</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blinds(horizontal)">
                                      <p:cBhvr>
                                        <p:cTn id="7" dur="500"/>
                                        <p:tgtEl>
                                          <p:spTgt spid="5529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5299">
                                            <p:txEl>
                                              <p:pRg st="2" end="2"/>
                                            </p:txEl>
                                          </p:spTgt>
                                        </p:tgtEl>
                                        <p:attrNameLst>
                                          <p:attrName>style.visibility</p:attrName>
                                        </p:attrNameLst>
                                      </p:cBhvr>
                                      <p:to>
                                        <p:strVal val="visible"/>
                                      </p:to>
                                    </p:set>
                                    <p:animEffect transition="in" filter="blinds(horizontal)">
                                      <p:cBhvr>
                                        <p:cTn id="10" dur="500"/>
                                        <p:tgtEl>
                                          <p:spTgt spid="5529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animEffect transition="in" filter="blinds(horizontal)">
                                      <p:cBhvr>
                                        <p:cTn id="15" dur="500"/>
                                        <p:tgtEl>
                                          <p:spTgt spid="55299">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5299">
                                            <p:txEl>
                                              <p:pRg st="4" end="4"/>
                                            </p:txEl>
                                          </p:spTgt>
                                        </p:tgtEl>
                                        <p:attrNameLst>
                                          <p:attrName>style.visibility</p:attrName>
                                        </p:attrNameLst>
                                      </p:cBhvr>
                                      <p:to>
                                        <p:strVal val="visible"/>
                                      </p:to>
                                    </p:set>
                                    <p:animEffect transition="in" filter="blinds(horizontal)">
                                      <p:cBhvr>
                                        <p:cTn id="18" dur="500"/>
                                        <p:tgtEl>
                                          <p:spTgt spid="55299">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5299">
                                            <p:txEl>
                                              <p:pRg st="5" end="5"/>
                                            </p:txEl>
                                          </p:spTgt>
                                        </p:tgtEl>
                                        <p:attrNameLst>
                                          <p:attrName>style.visibility</p:attrName>
                                        </p:attrNameLst>
                                      </p:cBhvr>
                                      <p:to>
                                        <p:strVal val="visible"/>
                                      </p:to>
                                    </p:set>
                                    <p:animEffect transition="in" filter="blinds(horizontal)">
                                      <p:cBhvr>
                                        <p:cTn id="23" dur="500"/>
                                        <p:tgtEl>
                                          <p:spTgt spid="55299">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5299">
                                            <p:txEl>
                                              <p:pRg st="6" end="6"/>
                                            </p:txEl>
                                          </p:spTgt>
                                        </p:tgtEl>
                                        <p:attrNameLst>
                                          <p:attrName>style.visibility</p:attrName>
                                        </p:attrNameLst>
                                      </p:cBhvr>
                                      <p:to>
                                        <p:strVal val="visible"/>
                                      </p:to>
                                    </p:set>
                                    <p:animEffect transition="in" filter="blinds(horizontal)">
                                      <p:cBhvr>
                                        <p:cTn id="26" dur="500"/>
                                        <p:tgtEl>
                                          <p:spTgt spid="55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Security Kernel</a:t>
            </a:r>
          </a:p>
        </p:txBody>
      </p:sp>
      <p:sp>
        <p:nvSpPr>
          <p:cNvPr id="55299" name="Rectangle 3"/>
          <p:cNvSpPr>
            <a:spLocks noGrp="1" noChangeArrowheads="1"/>
          </p:cNvSpPr>
          <p:nvPr>
            <p:ph idx="1"/>
          </p:nvPr>
        </p:nvSpPr>
        <p:spPr/>
        <p:txBody>
          <a:bodyPr>
            <a:normAutofit lnSpcReduction="10000"/>
          </a:bodyPr>
          <a:lstStyle/>
          <a:p>
            <a:r>
              <a:rPr lang="en-US" smtClean="0"/>
              <a:t>Modifiability</a:t>
            </a:r>
          </a:p>
          <a:p>
            <a:pPr lvl="1"/>
            <a:r>
              <a:rPr lang="en-US" smtClean="0"/>
              <a:t>security mechanism changes are easier to make and test</a:t>
            </a:r>
          </a:p>
          <a:p>
            <a:pPr lvl="1"/>
            <a:endParaRPr lang="en-US" smtClean="0"/>
          </a:p>
          <a:p>
            <a:r>
              <a:rPr lang="en-US" smtClean="0"/>
              <a:t>Compactness</a:t>
            </a:r>
          </a:p>
          <a:p>
            <a:pPr lvl="1"/>
            <a:r>
              <a:rPr lang="en-US" smtClean="0"/>
              <a:t>relatively small</a:t>
            </a:r>
          </a:p>
          <a:p>
            <a:pPr lvl="1"/>
            <a:endParaRPr lang="en-US" smtClean="0"/>
          </a:p>
          <a:p>
            <a:r>
              <a:rPr lang="en-US" smtClean="0"/>
              <a:t>Verifiability</a:t>
            </a:r>
          </a:p>
          <a:p>
            <a:pPr lvl="1"/>
            <a:r>
              <a:rPr lang="en-US" smtClean="0"/>
              <a:t>formal methods , all situations are covered</a:t>
            </a:r>
          </a:p>
        </p:txBody>
      </p:sp>
      <p:sp>
        <p:nvSpPr>
          <p:cNvPr id="44036"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4403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31D43496-F440-4D29-9893-23D327E51B90}" type="slidenum">
              <a:rPr lang="en-US" smtClean="0"/>
              <a:pPr/>
              <a:t>13</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Effect transition="in" filter="blinds(horizontal)">
                                      <p:cBhvr>
                                        <p:cTn id="7" dur="500"/>
                                        <p:tgtEl>
                                          <p:spTgt spid="55299">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5299">
                                            <p:txEl>
                                              <p:pRg st="4" end="4"/>
                                            </p:txEl>
                                          </p:spTgt>
                                        </p:tgtEl>
                                        <p:attrNameLst>
                                          <p:attrName>style.visibility</p:attrName>
                                        </p:attrNameLst>
                                      </p:cBhvr>
                                      <p:to>
                                        <p:strVal val="visible"/>
                                      </p:to>
                                    </p:set>
                                    <p:animEffect transition="in" filter="blinds(horizontal)">
                                      <p:cBhvr>
                                        <p:cTn id="10" dur="500"/>
                                        <p:tgtEl>
                                          <p:spTgt spid="55299">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5299">
                                            <p:txEl>
                                              <p:pRg st="6" end="6"/>
                                            </p:txEl>
                                          </p:spTgt>
                                        </p:tgtEl>
                                        <p:attrNameLst>
                                          <p:attrName>style.visibility</p:attrName>
                                        </p:attrNameLst>
                                      </p:cBhvr>
                                      <p:to>
                                        <p:strVal val="visible"/>
                                      </p:to>
                                    </p:set>
                                    <p:animEffect transition="in" filter="blinds(horizontal)">
                                      <p:cBhvr>
                                        <p:cTn id="15" dur="500"/>
                                        <p:tgtEl>
                                          <p:spTgt spid="55299">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5299">
                                            <p:txEl>
                                              <p:pRg st="7" end="7"/>
                                            </p:txEl>
                                          </p:spTgt>
                                        </p:tgtEl>
                                        <p:attrNameLst>
                                          <p:attrName>style.visibility</p:attrName>
                                        </p:attrNameLst>
                                      </p:cBhvr>
                                      <p:to>
                                        <p:strVal val="visible"/>
                                      </p:to>
                                    </p:set>
                                    <p:animEffect transition="in" filter="blinds(horizontal)">
                                      <p:cBhvr>
                                        <p:cTn id="18" dur="500"/>
                                        <p:tgtEl>
                                          <p:spTgt spid="552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Reference Monitor</a:t>
            </a:r>
          </a:p>
        </p:txBody>
      </p:sp>
      <p:sp>
        <p:nvSpPr>
          <p:cNvPr id="29699" name="Rectangle 3"/>
          <p:cNvSpPr>
            <a:spLocks noGrp="1" noChangeArrowheads="1"/>
          </p:cNvSpPr>
          <p:nvPr>
            <p:ph idx="1"/>
          </p:nvPr>
        </p:nvSpPr>
        <p:spPr/>
        <p:txBody>
          <a:bodyPr>
            <a:normAutofit fontScale="92500" lnSpcReduction="10000"/>
          </a:bodyPr>
          <a:lstStyle/>
          <a:p>
            <a:r>
              <a:rPr lang="en-US" dirty="0" smtClean="0"/>
              <a:t>portion of a security kernel that controls accesses to objects</a:t>
            </a:r>
          </a:p>
          <a:p>
            <a:r>
              <a:rPr lang="en-US" dirty="0" smtClean="0"/>
              <a:t>Collection of access controls for</a:t>
            </a:r>
          </a:p>
          <a:p>
            <a:pPr lvl="1"/>
            <a:r>
              <a:rPr lang="en-US" dirty="0" smtClean="0"/>
              <a:t>Devices, Files, Memory, </a:t>
            </a:r>
            <a:r>
              <a:rPr lang="en-US" dirty="0" err="1" smtClean="0"/>
              <a:t>Interprocess</a:t>
            </a:r>
            <a:r>
              <a:rPr lang="en-US" dirty="0" smtClean="0"/>
              <a:t> </a:t>
            </a:r>
          </a:p>
          <a:p>
            <a:pPr lvl="1">
              <a:buNone/>
            </a:pPr>
            <a:r>
              <a:rPr lang="en-US" dirty="0" smtClean="0"/>
              <a:t>    communication, Other objects</a:t>
            </a:r>
          </a:p>
          <a:p>
            <a:r>
              <a:rPr lang="en-US" dirty="0" smtClean="0"/>
              <a:t>It must be</a:t>
            </a:r>
          </a:p>
          <a:p>
            <a:pPr lvl="1"/>
            <a:r>
              <a:rPr lang="en-US" dirty="0" smtClean="0"/>
              <a:t>Always invoked when any object is accessed</a:t>
            </a:r>
          </a:p>
          <a:p>
            <a:pPr lvl="1"/>
            <a:r>
              <a:rPr lang="en-US" dirty="0" smtClean="0"/>
              <a:t>Small enough</a:t>
            </a:r>
          </a:p>
          <a:p>
            <a:pPr lvl="2"/>
            <a:r>
              <a:rPr lang="en-US" dirty="0" smtClean="0"/>
              <a:t>analysis, testing</a:t>
            </a:r>
          </a:p>
          <a:p>
            <a:pPr lvl="1"/>
            <a:r>
              <a:rPr lang="en-US" dirty="0" smtClean="0"/>
              <a:t>Tamperproof</a:t>
            </a:r>
          </a:p>
        </p:txBody>
      </p:sp>
      <p:grpSp>
        <p:nvGrpSpPr>
          <p:cNvPr id="2" name="Group 11"/>
          <p:cNvGrpSpPr>
            <a:grpSpLocks/>
          </p:cNvGrpSpPr>
          <p:nvPr/>
        </p:nvGrpSpPr>
        <p:grpSpPr bwMode="auto">
          <a:xfrm>
            <a:off x="6324601" y="3429000"/>
            <a:ext cx="2133600" cy="838200"/>
            <a:chOff x="6248400" y="3124200"/>
            <a:chExt cx="2819400" cy="1295400"/>
          </a:xfrm>
        </p:grpSpPr>
        <p:sp>
          <p:nvSpPr>
            <p:cNvPr id="45063" name="Oval 4"/>
            <p:cNvSpPr>
              <a:spLocks noChangeArrowheads="1"/>
            </p:cNvSpPr>
            <p:nvPr/>
          </p:nvSpPr>
          <p:spPr bwMode="auto">
            <a:xfrm>
              <a:off x="7696200" y="3124200"/>
              <a:ext cx="381000" cy="381000"/>
            </a:xfrm>
            <a:prstGeom prst="ellipse">
              <a:avLst/>
            </a:prstGeom>
            <a:solidFill>
              <a:srgbClr val="CCECFF"/>
            </a:solidFill>
            <a:ln w="12700" cap="sq">
              <a:solidFill>
                <a:schemeClr val="hlink"/>
              </a:solidFill>
              <a:round/>
              <a:headEnd/>
              <a:tailEnd/>
            </a:ln>
          </p:spPr>
          <p:txBody>
            <a:bodyPr wrap="none" lIns="0" tIns="0" rIns="0" bIns="0" anchor="ctr"/>
            <a:lstStyle/>
            <a:p>
              <a:pPr algn="ctr">
                <a:buFontTx/>
                <a:buNone/>
              </a:pPr>
              <a:r>
                <a:rPr lang="en-US" sz="2000" dirty="0">
                  <a:solidFill>
                    <a:schemeClr val="hlink"/>
                  </a:solidFill>
                </a:rPr>
                <a:t>O</a:t>
              </a:r>
            </a:p>
          </p:txBody>
        </p:sp>
        <p:sp>
          <p:nvSpPr>
            <p:cNvPr id="45064" name="Oval 6"/>
            <p:cNvSpPr>
              <a:spLocks noChangeArrowheads="1"/>
            </p:cNvSpPr>
            <p:nvPr/>
          </p:nvSpPr>
          <p:spPr bwMode="auto">
            <a:xfrm>
              <a:off x="8382000" y="4038600"/>
              <a:ext cx="381000" cy="381000"/>
            </a:xfrm>
            <a:prstGeom prst="ellipse">
              <a:avLst/>
            </a:prstGeom>
            <a:solidFill>
              <a:srgbClr val="FFFFCC"/>
            </a:solidFill>
            <a:ln w="12700" cap="sq">
              <a:solidFill>
                <a:schemeClr val="hlink"/>
              </a:solidFill>
              <a:round/>
              <a:headEnd/>
              <a:tailEnd/>
            </a:ln>
          </p:spPr>
          <p:txBody>
            <a:bodyPr wrap="none" lIns="0" tIns="0" rIns="0" bIns="0" anchor="ctr"/>
            <a:lstStyle/>
            <a:p>
              <a:pPr algn="ctr">
                <a:buFontTx/>
                <a:buNone/>
              </a:pPr>
              <a:r>
                <a:rPr lang="en-US" sz="2000" dirty="0">
                  <a:solidFill>
                    <a:schemeClr val="hlink"/>
                  </a:solidFill>
                </a:rPr>
                <a:t>S</a:t>
              </a:r>
            </a:p>
          </p:txBody>
        </p:sp>
        <p:sp>
          <p:nvSpPr>
            <p:cNvPr id="45065" name="Oval 7"/>
            <p:cNvSpPr>
              <a:spLocks noChangeArrowheads="1"/>
            </p:cNvSpPr>
            <p:nvPr/>
          </p:nvSpPr>
          <p:spPr bwMode="auto">
            <a:xfrm>
              <a:off x="7162800" y="3124200"/>
              <a:ext cx="381000" cy="381000"/>
            </a:xfrm>
            <a:prstGeom prst="ellipse">
              <a:avLst/>
            </a:prstGeom>
            <a:solidFill>
              <a:srgbClr val="CCECFF"/>
            </a:solidFill>
            <a:ln w="12700" cap="sq">
              <a:solidFill>
                <a:schemeClr val="hlink"/>
              </a:solidFill>
              <a:round/>
              <a:headEnd/>
              <a:tailEnd/>
            </a:ln>
          </p:spPr>
          <p:txBody>
            <a:bodyPr wrap="none" lIns="0" tIns="0" rIns="0" bIns="0" anchor="ctr"/>
            <a:lstStyle/>
            <a:p>
              <a:pPr algn="ctr">
                <a:buFontTx/>
                <a:buNone/>
              </a:pPr>
              <a:r>
                <a:rPr lang="en-US" sz="2000" dirty="0">
                  <a:solidFill>
                    <a:schemeClr val="hlink"/>
                  </a:solidFill>
                </a:rPr>
                <a:t>O</a:t>
              </a:r>
            </a:p>
          </p:txBody>
        </p:sp>
        <p:sp>
          <p:nvSpPr>
            <p:cNvPr id="45066" name="Oval 8"/>
            <p:cNvSpPr>
              <a:spLocks noChangeArrowheads="1"/>
            </p:cNvSpPr>
            <p:nvPr/>
          </p:nvSpPr>
          <p:spPr bwMode="auto">
            <a:xfrm>
              <a:off x="8305800" y="3124200"/>
              <a:ext cx="381000" cy="381000"/>
            </a:xfrm>
            <a:prstGeom prst="ellipse">
              <a:avLst/>
            </a:prstGeom>
            <a:solidFill>
              <a:srgbClr val="CCECFF"/>
            </a:solidFill>
            <a:ln w="12700" cap="sq">
              <a:solidFill>
                <a:schemeClr val="hlink"/>
              </a:solidFill>
              <a:round/>
              <a:headEnd/>
              <a:tailEnd/>
            </a:ln>
          </p:spPr>
          <p:txBody>
            <a:bodyPr wrap="none" lIns="0" tIns="0" rIns="0" bIns="0" anchor="ctr"/>
            <a:lstStyle/>
            <a:p>
              <a:pPr algn="ctr">
                <a:buFontTx/>
                <a:buNone/>
              </a:pPr>
              <a:r>
                <a:rPr lang="en-US" sz="2000" dirty="0">
                  <a:solidFill>
                    <a:schemeClr val="hlink"/>
                  </a:solidFill>
                </a:rPr>
                <a:t>O</a:t>
              </a:r>
            </a:p>
          </p:txBody>
        </p:sp>
        <p:sp>
          <p:nvSpPr>
            <p:cNvPr id="45067" name="Oval 9"/>
            <p:cNvSpPr>
              <a:spLocks noChangeArrowheads="1"/>
            </p:cNvSpPr>
            <p:nvPr/>
          </p:nvSpPr>
          <p:spPr bwMode="auto">
            <a:xfrm>
              <a:off x="7696200" y="4038600"/>
              <a:ext cx="381000" cy="381000"/>
            </a:xfrm>
            <a:prstGeom prst="ellipse">
              <a:avLst/>
            </a:prstGeom>
            <a:solidFill>
              <a:srgbClr val="FFFFCC"/>
            </a:solidFill>
            <a:ln w="12700" cap="sq">
              <a:solidFill>
                <a:schemeClr val="hlink"/>
              </a:solidFill>
              <a:round/>
              <a:headEnd/>
              <a:tailEnd/>
            </a:ln>
          </p:spPr>
          <p:txBody>
            <a:bodyPr wrap="none" lIns="0" tIns="0" rIns="0" bIns="0" anchor="ctr"/>
            <a:lstStyle/>
            <a:p>
              <a:pPr algn="ctr">
                <a:buFontTx/>
                <a:buNone/>
              </a:pPr>
              <a:r>
                <a:rPr lang="en-US" sz="2000" dirty="0">
                  <a:solidFill>
                    <a:schemeClr val="hlink"/>
                  </a:solidFill>
                </a:rPr>
                <a:t>S</a:t>
              </a:r>
            </a:p>
          </p:txBody>
        </p:sp>
        <p:sp>
          <p:nvSpPr>
            <p:cNvPr id="45068" name="Oval 10"/>
            <p:cNvSpPr>
              <a:spLocks noChangeArrowheads="1"/>
            </p:cNvSpPr>
            <p:nvPr/>
          </p:nvSpPr>
          <p:spPr bwMode="auto">
            <a:xfrm>
              <a:off x="7086600" y="4038600"/>
              <a:ext cx="381000" cy="381000"/>
            </a:xfrm>
            <a:prstGeom prst="ellipse">
              <a:avLst/>
            </a:prstGeom>
            <a:solidFill>
              <a:srgbClr val="FFFFCC"/>
            </a:solidFill>
            <a:ln w="12700" cap="sq">
              <a:solidFill>
                <a:schemeClr val="hlink"/>
              </a:solidFill>
              <a:round/>
              <a:headEnd/>
              <a:tailEnd/>
            </a:ln>
          </p:spPr>
          <p:txBody>
            <a:bodyPr wrap="none" lIns="0" tIns="0" rIns="0" bIns="0" anchor="ctr"/>
            <a:lstStyle/>
            <a:p>
              <a:pPr algn="ctr">
                <a:buFontTx/>
                <a:buNone/>
              </a:pPr>
              <a:r>
                <a:rPr lang="en-US" sz="2000" dirty="0">
                  <a:solidFill>
                    <a:schemeClr val="hlink"/>
                  </a:solidFill>
                </a:rPr>
                <a:t>S</a:t>
              </a:r>
            </a:p>
          </p:txBody>
        </p:sp>
        <p:sp>
          <p:nvSpPr>
            <p:cNvPr id="45069" name="Line 11"/>
            <p:cNvSpPr>
              <a:spLocks noChangeShapeType="1"/>
            </p:cNvSpPr>
            <p:nvPr/>
          </p:nvSpPr>
          <p:spPr bwMode="auto">
            <a:xfrm>
              <a:off x="6934200" y="3810000"/>
              <a:ext cx="2133600" cy="0"/>
            </a:xfrm>
            <a:prstGeom prst="line">
              <a:avLst/>
            </a:prstGeom>
            <a:noFill/>
            <a:ln w="76200" cap="sq" cmpd="tri">
              <a:solidFill>
                <a:schemeClr val="hlink"/>
              </a:solidFill>
              <a:round/>
              <a:headEnd/>
              <a:tailEnd/>
            </a:ln>
          </p:spPr>
          <p:txBody>
            <a:bodyPr lIns="0" tIns="0" rIns="0" bIns="0"/>
            <a:lstStyle/>
            <a:p>
              <a:endParaRPr lang="en-IN"/>
            </a:p>
          </p:txBody>
        </p:sp>
        <p:sp>
          <p:nvSpPr>
            <p:cNvPr id="45070" name="Text Box 12"/>
            <p:cNvSpPr txBox="1">
              <a:spLocks noChangeArrowheads="1"/>
            </p:cNvSpPr>
            <p:nvPr/>
          </p:nvSpPr>
          <p:spPr bwMode="auto">
            <a:xfrm>
              <a:off x="6248400" y="3657600"/>
              <a:ext cx="655939" cy="477423"/>
            </a:xfrm>
            <a:prstGeom prst="rect">
              <a:avLst/>
            </a:prstGeom>
            <a:noFill/>
            <a:ln w="12700" cap="sq">
              <a:noFill/>
              <a:miter lim="800000"/>
              <a:headEnd/>
              <a:tailEnd/>
            </a:ln>
          </p:spPr>
          <p:txBody>
            <a:bodyPr wrap="none" lIns="0" tIns="0" rIns="0" bIns="0">
              <a:spAutoFit/>
            </a:bodyPr>
            <a:lstStyle/>
            <a:p>
              <a:pPr>
                <a:buFontTx/>
                <a:buNone/>
              </a:pPr>
              <a:r>
                <a:rPr lang="en-US" sz="2000" dirty="0">
                  <a:solidFill>
                    <a:srgbClr val="FF0000"/>
                  </a:solidFill>
                </a:rPr>
                <a:t>Gate</a:t>
              </a:r>
            </a:p>
          </p:txBody>
        </p:sp>
      </p:grpSp>
      <p:sp>
        <p:nvSpPr>
          <p:cNvPr id="4506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45062"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BDC0A1BD-310F-4524-BF81-FD7B5A6D05D5}" type="slidenum">
              <a:rPr lang="en-US" smtClean="0"/>
              <a:pPr/>
              <a:t>14</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4" end="4"/>
                                            </p:txEl>
                                          </p:spTgt>
                                        </p:tgtEl>
                                        <p:attrNameLst>
                                          <p:attrName>style.visibility</p:attrName>
                                        </p:attrNameLst>
                                      </p:cBhvr>
                                      <p:to>
                                        <p:strVal val="visible"/>
                                      </p:to>
                                    </p:set>
                                    <p:animEffect transition="in" filter="blinds(horizontal)">
                                      <p:cBhvr>
                                        <p:cTn id="7" dur="500"/>
                                        <p:tgtEl>
                                          <p:spTgt spid="2969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699">
                                            <p:txEl>
                                              <p:pRg st="5" end="5"/>
                                            </p:txEl>
                                          </p:spTgt>
                                        </p:tgtEl>
                                        <p:attrNameLst>
                                          <p:attrName>style.visibility</p:attrName>
                                        </p:attrNameLst>
                                      </p:cBhvr>
                                      <p:to>
                                        <p:strVal val="visible"/>
                                      </p:to>
                                    </p:set>
                                    <p:animEffect transition="in" filter="blinds(horizontal)">
                                      <p:cBhvr>
                                        <p:cTn id="10" dur="500"/>
                                        <p:tgtEl>
                                          <p:spTgt spid="29699">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9699">
                                            <p:txEl>
                                              <p:pRg st="6" end="6"/>
                                            </p:txEl>
                                          </p:spTgt>
                                        </p:tgtEl>
                                        <p:attrNameLst>
                                          <p:attrName>style.visibility</p:attrName>
                                        </p:attrNameLst>
                                      </p:cBhvr>
                                      <p:to>
                                        <p:strVal val="visible"/>
                                      </p:to>
                                    </p:set>
                                    <p:animEffect transition="in" filter="blinds(horizontal)">
                                      <p:cBhvr>
                                        <p:cTn id="13" dur="500"/>
                                        <p:tgtEl>
                                          <p:spTgt spid="29699">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9699">
                                            <p:txEl>
                                              <p:pRg st="7" end="7"/>
                                            </p:txEl>
                                          </p:spTgt>
                                        </p:tgtEl>
                                        <p:attrNameLst>
                                          <p:attrName>style.visibility</p:attrName>
                                        </p:attrNameLst>
                                      </p:cBhvr>
                                      <p:to>
                                        <p:strVal val="visible"/>
                                      </p:to>
                                    </p:set>
                                    <p:animEffect transition="in" filter="blinds(horizontal)">
                                      <p:cBhvr>
                                        <p:cTn id="16" dur="500"/>
                                        <p:tgtEl>
                                          <p:spTgt spid="29699">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9699">
                                            <p:txEl>
                                              <p:pRg st="8" end="8"/>
                                            </p:txEl>
                                          </p:spTgt>
                                        </p:tgtEl>
                                        <p:attrNameLst>
                                          <p:attrName>style.visibility</p:attrName>
                                        </p:attrNameLst>
                                      </p:cBhvr>
                                      <p:to>
                                        <p:strVal val="visible"/>
                                      </p:to>
                                    </p:set>
                                    <p:animEffect transition="in" filter="blinds(horizontal)">
                                      <p:cBhvr>
                                        <p:cTn id="19" dur="5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Trusted Computing Base (TCB)</a:t>
            </a:r>
          </a:p>
        </p:txBody>
      </p:sp>
      <p:sp>
        <p:nvSpPr>
          <p:cNvPr id="30723" name="Rectangle 3"/>
          <p:cNvSpPr>
            <a:spLocks noGrp="1" noChangeArrowheads="1"/>
          </p:cNvSpPr>
          <p:nvPr>
            <p:ph idx="1"/>
          </p:nvPr>
        </p:nvSpPr>
        <p:spPr/>
        <p:txBody>
          <a:bodyPr/>
          <a:lstStyle/>
          <a:p>
            <a:r>
              <a:rPr lang="en-US" smtClean="0"/>
              <a:t>Everything in the trusted OS necessary to enforce security policy</a:t>
            </a:r>
          </a:p>
          <a:p>
            <a:r>
              <a:rPr lang="en-US" smtClean="0"/>
              <a:t>System element on which security enforcement depends:</a:t>
            </a:r>
          </a:p>
          <a:p>
            <a:pPr lvl="1"/>
            <a:r>
              <a:rPr lang="en-US" smtClean="0"/>
              <a:t>Hardware</a:t>
            </a:r>
          </a:p>
          <a:p>
            <a:pPr lvl="2"/>
            <a:r>
              <a:rPr lang="en-US" smtClean="0"/>
              <a:t>processors, memory, registers, and I/O devices</a:t>
            </a:r>
          </a:p>
          <a:p>
            <a:pPr lvl="1"/>
            <a:r>
              <a:rPr lang="en-US" smtClean="0"/>
              <a:t>Processes</a:t>
            </a:r>
          </a:p>
          <a:p>
            <a:pPr lvl="2"/>
            <a:r>
              <a:rPr lang="en-US" smtClean="0"/>
              <a:t>separate and protect security-critical processes</a:t>
            </a:r>
          </a:p>
        </p:txBody>
      </p:sp>
      <p:sp>
        <p:nvSpPr>
          <p:cNvPr id="46084"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46085"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B58FA453-8CF5-4BAE-8927-5D074B0C7BB6}" type="slidenum">
              <a:rPr lang="en-US" smtClean="0"/>
              <a:pPr/>
              <a:t>15</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7" dur="500"/>
                                        <p:tgtEl>
                                          <p:spTgt spid="3072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10" dur="500"/>
                                        <p:tgtEl>
                                          <p:spTgt spid="3072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13" dur="500"/>
                                        <p:tgtEl>
                                          <p:spTgt spid="3072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18" dur="500"/>
                                        <p:tgtEl>
                                          <p:spTgt spid="3072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0723">
                                            <p:txEl>
                                              <p:pRg st="5" end="5"/>
                                            </p:txEl>
                                          </p:spTgt>
                                        </p:tgtEl>
                                        <p:attrNameLst>
                                          <p:attrName>style.visibility</p:attrName>
                                        </p:attrNameLst>
                                      </p:cBhvr>
                                      <p:to>
                                        <p:strVal val="visible"/>
                                      </p:to>
                                    </p:set>
                                    <p:animEffect transition="in" filter="blinds(horizontal)">
                                      <p:cBhvr>
                                        <p:cTn id="21"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Trusted Computing Base (TCB)</a:t>
            </a:r>
          </a:p>
        </p:txBody>
      </p:sp>
      <p:sp>
        <p:nvSpPr>
          <p:cNvPr id="31747" name="Rectangle 3"/>
          <p:cNvSpPr>
            <a:spLocks noGrp="1" noChangeArrowheads="1"/>
          </p:cNvSpPr>
          <p:nvPr>
            <p:ph idx="1"/>
          </p:nvPr>
        </p:nvSpPr>
        <p:spPr/>
        <p:txBody>
          <a:bodyPr>
            <a:normAutofit lnSpcReduction="10000"/>
          </a:bodyPr>
          <a:lstStyle/>
          <a:p>
            <a:r>
              <a:rPr lang="en-US" smtClean="0"/>
              <a:t>System element on which security enforcement depends (cont):</a:t>
            </a:r>
          </a:p>
          <a:p>
            <a:pPr lvl="1"/>
            <a:r>
              <a:rPr lang="en-US" smtClean="0"/>
              <a:t>Primitive files</a:t>
            </a:r>
          </a:p>
          <a:p>
            <a:pPr lvl="2"/>
            <a:r>
              <a:rPr lang="en-US" smtClean="0"/>
              <a:t>security access control database, identification/authentication data</a:t>
            </a:r>
          </a:p>
          <a:p>
            <a:pPr lvl="1"/>
            <a:r>
              <a:rPr lang="en-US" smtClean="0"/>
              <a:t>Protected memory</a:t>
            </a:r>
          </a:p>
          <a:p>
            <a:pPr lvl="2"/>
            <a:r>
              <a:rPr lang="en-US" smtClean="0"/>
              <a:t>reference monitor can be protected against tampering</a:t>
            </a:r>
          </a:p>
          <a:p>
            <a:pPr lvl="1"/>
            <a:r>
              <a:rPr lang="en-US" smtClean="0"/>
              <a:t>Interprocess communication</a:t>
            </a:r>
          </a:p>
          <a:p>
            <a:pPr lvl="2"/>
            <a:r>
              <a:rPr lang="en-US" smtClean="0"/>
              <a:t>e.g., reference monitor can invoke and pass data securely to audit routine</a:t>
            </a:r>
          </a:p>
        </p:txBody>
      </p:sp>
      <p:sp>
        <p:nvSpPr>
          <p:cNvPr id="47108"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47109"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61CFB4CF-787D-467B-A9DB-B1658C33A303}" type="slidenum">
              <a:rPr lang="en-US" smtClean="0"/>
              <a:pPr/>
              <a:t>16</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animEffect transition="in" filter="blinds(horizontal)">
                                      <p:cBhvr>
                                        <p:cTn id="7" dur="500"/>
                                        <p:tgtEl>
                                          <p:spTgt spid="31747">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47">
                                            <p:txEl>
                                              <p:pRg st="4" end="4"/>
                                            </p:txEl>
                                          </p:spTgt>
                                        </p:tgtEl>
                                        <p:attrNameLst>
                                          <p:attrName>style.visibility</p:attrName>
                                        </p:attrNameLst>
                                      </p:cBhvr>
                                      <p:to>
                                        <p:strVal val="visible"/>
                                      </p:to>
                                    </p:set>
                                    <p:animEffect transition="in" filter="blinds(horizontal)">
                                      <p:cBhvr>
                                        <p:cTn id="10" dur="500"/>
                                        <p:tgtEl>
                                          <p:spTgt spid="31747">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animEffect transition="in" filter="blinds(horizontal)">
                                      <p:cBhvr>
                                        <p:cTn id="15" dur="500"/>
                                        <p:tgtEl>
                                          <p:spTgt spid="31747">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1747">
                                            <p:txEl>
                                              <p:pRg st="6" end="6"/>
                                            </p:txEl>
                                          </p:spTgt>
                                        </p:tgtEl>
                                        <p:attrNameLst>
                                          <p:attrName>style.visibility</p:attrName>
                                        </p:attrNameLst>
                                      </p:cBhvr>
                                      <p:to>
                                        <p:strVal val="visible"/>
                                      </p:to>
                                    </p:set>
                                    <p:animEffect transition="in" filter="blinds(horizontal)">
                                      <p:cBhvr>
                                        <p:cTn id="18" dur="5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TCB and Non-TCB Code</a:t>
            </a:r>
          </a:p>
        </p:txBody>
      </p:sp>
      <p:sp>
        <p:nvSpPr>
          <p:cNvPr id="48131" name="Text Box 16"/>
          <p:cNvSpPr txBox="1">
            <a:spLocks noChangeArrowheads="1"/>
          </p:cNvSpPr>
          <p:nvPr/>
        </p:nvSpPr>
        <p:spPr bwMode="auto">
          <a:xfrm>
            <a:off x="609601" y="4114800"/>
            <a:ext cx="4800600" cy="1853524"/>
          </a:xfrm>
          <a:prstGeom prst="rect">
            <a:avLst/>
          </a:prstGeom>
          <a:solidFill>
            <a:srgbClr val="FFFFCC"/>
          </a:solidFill>
          <a:ln w="12700" cap="sq">
            <a:solidFill>
              <a:schemeClr val="hlink"/>
            </a:solidFill>
            <a:miter lim="800000"/>
            <a:headEnd/>
            <a:tailEnd/>
          </a:ln>
        </p:spPr>
        <p:txBody>
          <a:bodyPr lIns="0" tIns="0" rIns="0" bIns="0">
            <a:spAutoFit/>
          </a:bodyPr>
          <a:lstStyle/>
          <a:p>
            <a:pPr>
              <a:buFontTx/>
              <a:buNone/>
            </a:pPr>
            <a:r>
              <a:rPr lang="en-US" sz="2000" dirty="0">
                <a:solidFill>
                  <a:schemeClr val="hlink"/>
                </a:solidFill>
              </a:rPr>
              <a:t> Primitive I/O</a:t>
            </a:r>
          </a:p>
          <a:p>
            <a:pPr>
              <a:buFontTx/>
              <a:buNone/>
            </a:pPr>
            <a:r>
              <a:rPr lang="en-US" sz="2000" dirty="0">
                <a:solidFill>
                  <a:schemeClr val="hlink"/>
                </a:solidFill>
              </a:rPr>
              <a:t> Basic Operations</a:t>
            </a:r>
          </a:p>
          <a:p>
            <a:pPr>
              <a:buFontTx/>
              <a:buNone/>
            </a:pPr>
            <a:r>
              <a:rPr lang="en-US" sz="2000" dirty="0">
                <a:solidFill>
                  <a:schemeClr val="hlink"/>
                </a:solidFill>
              </a:rPr>
              <a:t> Clocks, timing</a:t>
            </a:r>
          </a:p>
          <a:p>
            <a:pPr>
              <a:buFontTx/>
              <a:buNone/>
            </a:pPr>
            <a:r>
              <a:rPr lang="en-US" sz="2000" dirty="0">
                <a:solidFill>
                  <a:schemeClr val="hlink"/>
                </a:solidFill>
              </a:rPr>
              <a:t> Interrupt handling</a:t>
            </a:r>
          </a:p>
          <a:p>
            <a:pPr>
              <a:buFontTx/>
              <a:buNone/>
            </a:pPr>
            <a:r>
              <a:rPr lang="en-US" sz="2000" dirty="0">
                <a:solidFill>
                  <a:schemeClr val="hlink"/>
                </a:solidFill>
              </a:rPr>
              <a:t> </a:t>
            </a:r>
            <a:r>
              <a:rPr lang="en-US" sz="2000" dirty="0" err="1">
                <a:solidFill>
                  <a:schemeClr val="hlink"/>
                </a:solidFill>
              </a:rPr>
              <a:t>Hardware:registers</a:t>
            </a:r>
            <a:r>
              <a:rPr lang="en-US" sz="2000" dirty="0">
                <a:solidFill>
                  <a:schemeClr val="hlink"/>
                </a:solidFill>
              </a:rPr>
              <a:t> memory</a:t>
            </a:r>
          </a:p>
          <a:p>
            <a:pPr>
              <a:buFontTx/>
              <a:buNone/>
            </a:pPr>
            <a:r>
              <a:rPr lang="en-US" sz="2000" dirty="0">
                <a:solidFill>
                  <a:schemeClr val="hlink"/>
                </a:solidFill>
              </a:rPr>
              <a:t> Capabilities</a:t>
            </a:r>
          </a:p>
        </p:txBody>
      </p:sp>
      <p:sp>
        <p:nvSpPr>
          <p:cNvPr id="48132" name="Text Box 17"/>
          <p:cNvSpPr txBox="1">
            <a:spLocks noChangeArrowheads="1"/>
          </p:cNvSpPr>
          <p:nvPr/>
        </p:nvSpPr>
        <p:spPr bwMode="auto">
          <a:xfrm>
            <a:off x="609601" y="1600200"/>
            <a:ext cx="4800600" cy="2162445"/>
          </a:xfrm>
          <a:prstGeom prst="rect">
            <a:avLst/>
          </a:prstGeom>
          <a:solidFill>
            <a:srgbClr val="FFCCFF"/>
          </a:solidFill>
          <a:ln w="12700" cap="sq">
            <a:solidFill>
              <a:schemeClr val="hlink"/>
            </a:solidFill>
            <a:miter lim="800000"/>
            <a:headEnd/>
            <a:tailEnd/>
          </a:ln>
        </p:spPr>
        <p:txBody>
          <a:bodyPr lIns="0" tIns="0" rIns="0" bIns="0">
            <a:spAutoFit/>
          </a:bodyPr>
          <a:lstStyle/>
          <a:p>
            <a:pPr>
              <a:buFontTx/>
              <a:buNone/>
            </a:pPr>
            <a:r>
              <a:rPr lang="en-US" sz="2000" dirty="0">
                <a:solidFill>
                  <a:schemeClr val="hlink"/>
                </a:solidFill>
              </a:rPr>
              <a:t> Applications</a:t>
            </a:r>
          </a:p>
          <a:p>
            <a:pPr>
              <a:buFontTx/>
              <a:buNone/>
            </a:pPr>
            <a:endParaRPr lang="en-US" sz="2000" dirty="0">
              <a:solidFill>
                <a:schemeClr val="hlink"/>
              </a:solidFill>
            </a:endParaRPr>
          </a:p>
          <a:p>
            <a:pPr>
              <a:buFontTx/>
              <a:buNone/>
            </a:pPr>
            <a:r>
              <a:rPr lang="en-US" sz="2000" dirty="0">
                <a:solidFill>
                  <a:schemeClr val="hlink"/>
                </a:solidFill>
              </a:rPr>
              <a:t> Utilities</a:t>
            </a:r>
          </a:p>
          <a:p>
            <a:pPr>
              <a:buFontTx/>
              <a:buNone/>
            </a:pPr>
            <a:endParaRPr lang="en-US" sz="2000" dirty="0">
              <a:solidFill>
                <a:schemeClr val="hlink"/>
              </a:solidFill>
            </a:endParaRPr>
          </a:p>
          <a:p>
            <a:pPr>
              <a:buFontTx/>
              <a:buNone/>
            </a:pPr>
            <a:r>
              <a:rPr lang="en-US" sz="2000" dirty="0">
                <a:solidFill>
                  <a:schemeClr val="hlink"/>
                </a:solidFill>
              </a:rPr>
              <a:t> User request interpreter</a:t>
            </a:r>
          </a:p>
          <a:p>
            <a:pPr>
              <a:buFontTx/>
              <a:buNone/>
            </a:pPr>
            <a:r>
              <a:rPr lang="en-US" sz="2000" dirty="0">
                <a:solidFill>
                  <a:schemeClr val="hlink"/>
                </a:solidFill>
              </a:rPr>
              <a:t> …</a:t>
            </a:r>
          </a:p>
          <a:p>
            <a:pPr>
              <a:buFontTx/>
              <a:buNone/>
            </a:pPr>
            <a:r>
              <a:rPr lang="en-US" sz="2000" dirty="0">
                <a:solidFill>
                  <a:schemeClr val="hlink"/>
                </a:solidFill>
              </a:rPr>
              <a:t> Segmentation, paging, memory management</a:t>
            </a:r>
          </a:p>
        </p:txBody>
      </p:sp>
      <p:sp>
        <p:nvSpPr>
          <p:cNvPr id="48133" name="Text Box 18"/>
          <p:cNvSpPr txBox="1">
            <a:spLocks noChangeArrowheads="1"/>
          </p:cNvSpPr>
          <p:nvPr/>
        </p:nvSpPr>
        <p:spPr bwMode="auto">
          <a:xfrm>
            <a:off x="6172200" y="4953001"/>
            <a:ext cx="396595"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rgbClr val="FF0000"/>
                </a:solidFill>
              </a:rPr>
              <a:t>TCB</a:t>
            </a:r>
          </a:p>
        </p:txBody>
      </p:sp>
      <p:sp>
        <p:nvSpPr>
          <p:cNvPr id="48134" name="Text Box 19"/>
          <p:cNvSpPr txBox="1">
            <a:spLocks noChangeArrowheads="1"/>
          </p:cNvSpPr>
          <p:nvPr/>
        </p:nvSpPr>
        <p:spPr bwMode="auto">
          <a:xfrm>
            <a:off x="6096000" y="2819401"/>
            <a:ext cx="910985"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rgbClr val="FF0000"/>
                </a:solidFill>
              </a:rPr>
              <a:t>Non-TCB</a:t>
            </a:r>
          </a:p>
        </p:txBody>
      </p:sp>
      <p:sp>
        <p:nvSpPr>
          <p:cNvPr id="4813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4813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53476614-07BD-4AFB-BE45-A25BB653680A}" type="slidenum">
              <a:rPr lang="en-US" smtClean="0"/>
              <a:pPr/>
              <a:t>17</a:t>
            </a:fld>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smtClean="0"/>
              <a:t>TCB monitors basic interactions</a:t>
            </a:r>
          </a:p>
        </p:txBody>
      </p:sp>
      <p:sp>
        <p:nvSpPr>
          <p:cNvPr id="49155" name="Rectangle 3"/>
          <p:cNvSpPr>
            <a:spLocks noGrp="1" noChangeArrowheads="1"/>
          </p:cNvSpPr>
          <p:nvPr>
            <p:ph idx="1"/>
          </p:nvPr>
        </p:nvSpPr>
        <p:spPr/>
        <p:txBody>
          <a:bodyPr/>
          <a:lstStyle/>
          <a:p>
            <a:r>
              <a:rPr lang="en-US" smtClean="0"/>
              <a:t>Process activation </a:t>
            </a:r>
          </a:p>
          <a:p>
            <a:endParaRPr lang="en-US" smtClean="0"/>
          </a:p>
          <a:p>
            <a:r>
              <a:rPr lang="en-US" smtClean="0"/>
              <a:t>Execution domain switching </a:t>
            </a:r>
          </a:p>
          <a:p>
            <a:endParaRPr lang="en-US" smtClean="0"/>
          </a:p>
          <a:p>
            <a:r>
              <a:rPr lang="en-US" smtClean="0"/>
              <a:t>Memory Protection</a:t>
            </a:r>
          </a:p>
          <a:p>
            <a:endParaRPr lang="en-US" smtClean="0"/>
          </a:p>
          <a:p>
            <a:r>
              <a:rPr lang="en-US" smtClean="0"/>
              <a:t>I/O operation</a:t>
            </a:r>
          </a:p>
        </p:txBody>
      </p:sp>
      <p:sp>
        <p:nvSpPr>
          <p:cNvPr id="49156"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4915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FA19807F-2EB3-4E8E-AA88-36C87CF27612}" type="slidenum">
              <a:rPr lang="en-US" smtClean="0"/>
              <a:pPr/>
              <a:t>18</a:t>
            </a:fld>
            <a:endParaRPr 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dirty="0" smtClean="0"/>
              <a:t>Combined Security Kernel / OS System</a:t>
            </a:r>
          </a:p>
        </p:txBody>
      </p:sp>
      <p:sp>
        <p:nvSpPr>
          <p:cNvPr id="50179" name="Oval 3"/>
          <p:cNvSpPr>
            <a:spLocks noChangeArrowheads="1"/>
          </p:cNvSpPr>
          <p:nvPr/>
        </p:nvSpPr>
        <p:spPr bwMode="auto">
          <a:xfrm>
            <a:off x="2743200" y="1600200"/>
            <a:ext cx="4648200" cy="4267200"/>
          </a:xfrm>
          <a:prstGeom prst="ellipse">
            <a:avLst/>
          </a:prstGeom>
          <a:solidFill>
            <a:srgbClr val="CCFF99"/>
          </a:solidFill>
          <a:ln w="12700" cap="sq">
            <a:solidFill>
              <a:schemeClr val="hlink"/>
            </a:solidFill>
            <a:round/>
            <a:headEnd/>
            <a:tailEnd/>
          </a:ln>
        </p:spPr>
        <p:txBody>
          <a:bodyPr wrap="none" lIns="0" tIns="0" rIns="0" bIns="0" anchor="ctr"/>
          <a:lstStyle/>
          <a:p>
            <a:endParaRPr lang="en-US"/>
          </a:p>
        </p:txBody>
      </p:sp>
      <p:sp>
        <p:nvSpPr>
          <p:cNvPr id="50180" name="Text Box 4"/>
          <p:cNvSpPr txBox="1">
            <a:spLocks noChangeArrowheads="1"/>
          </p:cNvSpPr>
          <p:nvPr/>
        </p:nvSpPr>
        <p:spPr bwMode="auto">
          <a:xfrm>
            <a:off x="4419601" y="1752601"/>
            <a:ext cx="1090057"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800000"/>
                </a:solidFill>
              </a:rPr>
              <a:t>User tasks</a:t>
            </a:r>
          </a:p>
        </p:txBody>
      </p:sp>
      <p:sp>
        <p:nvSpPr>
          <p:cNvPr id="50181" name="Oval 5"/>
          <p:cNvSpPr>
            <a:spLocks noChangeArrowheads="1"/>
          </p:cNvSpPr>
          <p:nvPr/>
        </p:nvSpPr>
        <p:spPr bwMode="auto">
          <a:xfrm>
            <a:off x="3200400" y="2209800"/>
            <a:ext cx="3733800" cy="3200400"/>
          </a:xfrm>
          <a:prstGeom prst="ellipse">
            <a:avLst/>
          </a:prstGeom>
          <a:solidFill>
            <a:srgbClr val="FFCCFF"/>
          </a:solidFill>
          <a:ln w="12700" cap="sq">
            <a:solidFill>
              <a:schemeClr val="hlink"/>
            </a:solidFill>
            <a:round/>
            <a:headEnd/>
            <a:tailEnd/>
          </a:ln>
        </p:spPr>
        <p:txBody>
          <a:bodyPr wrap="none" lIns="0" tIns="0" rIns="0" bIns="0" anchor="ctr"/>
          <a:lstStyle/>
          <a:p>
            <a:endParaRPr lang="en-US"/>
          </a:p>
        </p:txBody>
      </p:sp>
      <p:sp>
        <p:nvSpPr>
          <p:cNvPr id="50182" name="Oval 6"/>
          <p:cNvSpPr>
            <a:spLocks noChangeArrowheads="1"/>
          </p:cNvSpPr>
          <p:nvPr/>
        </p:nvSpPr>
        <p:spPr bwMode="auto">
          <a:xfrm>
            <a:off x="3657600" y="2667000"/>
            <a:ext cx="2667000" cy="2286000"/>
          </a:xfrm>
          <a:prstGeom prst="ellipse">
            <a:avLst/>
          </a:prstGeom>
          <a:solidFill>
            <a:srgbClr val="CCECFF"/>
          </a:solidFill>
          <a:ln w="12700" cap="sq">
            <a:solidFill>
              <a:schemeClr val="hlink"/>
            </a:solidFill>
            <a:round/>
            <a:headEnd/>
            <a:tailEnd/>
          </a:ln>
        </p:spPr>
        <p:txBody>
          <a:bodyPr wrap="none" lIns="0" tIns="0" rIns="0" bIns="0" anchor="ctr"/>
          <a:lstStyle/>
          <a:p>
            <a:endParaRPr lang="en-US"/>
          </a:p>
        </p:txBody>
      </p:sp>
      <p:sp>
        <p:nvSpPr>
          <p:cNvPr id="50183" name="Oval 7"/>
          <p:cNvSpPr>
            <a:spLocks noChangeArrowheads="1"/>
          </p:cNvSpPr>
          <p:nvPr/>
        </p:nvSpPr>
        <p:spPr bwMode="auto">
          <a:xfrm>
            <a:off x="4114801" y="3200400"/>
            <a:ext cx="1600200" cy="1371600"/>
          </a:xfrm>
          <a:prstGeom prst="ellipse">
            <a:avLst/>
          </a:prstGeom>
          <a:solidFill>
            <a:srgbClr val="FFFFCC"/>
          </a:solidFill>
          <a:ln w="12700" cap="sq">
            <a:solidFill>
              <a:schemeClr val="hlink"/>
            </a:solidFill>
            <a:round/>
            <a:headEnd/>
            <a:tailEnd/>
          </a:ln>
        </p:spPr>
        <p:txBody>
          <a:bodyPr wrap="none" lIns="0" tIns="0" rIns="0" bIns="0" anchor="ctr"/>
          <a:lstStyle/>
          <a:p>
            <a:endParaRPr lang="en-US"/>
          </a:p>
        </p:txBody>
      </p:sp>
      <p:sp>
        <p:nvSpPr>
          <p:cNvPr id="50184" name="Text Box 8"/>
          <p:cNvSpPr txBox="1">
            <a:spLocks noChangeArrowheads="1"/>
          </p:cNvSpPr>
          <p:nvPr/>
        </p:nvSpPr>
        <p:spPr bwMode="auto">
          <a:xfrm>
            <a:off x="4876800" y="2262189"/>
            <a:ext cx="295775"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800000"/>
                </a:solidFill>
              </a:rPr>
              <a:t>OS</a:t>
            </a:r>
          </a:p>
        </p:txBody>
      </p:sp>
      <p:sp>
        <p:nvSpPr>
          <p:cNvPr id="50185" name="Text Box 9"/>
          <p:cNvSpPr txBox="1">
            <a:spLocks noChangeArrowheads="1"/>
          </p:cNvSpPr>
          <p:nvPr/>
        </p:nvSpPr>
        <p:spPr bwMode="auto">
          <a:xfrm>
            <a:off x="4495801" y="2795589"/>
            <a:ext cx="1043439"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800000"/>
                </a:solidFill>
              </a:rPr>
              <a:t>OS Kernel</a:t>
            </a:r>
          </a:p>
        </p:txBody>
      </p:sp>
      <p:sp>
        <p:nvSpPr>
          <p:cNvPr id="50186" name="Text Box 10"/>
          <p:cNvSpPr txBox="1">
            <a:spLocks noChangeArrowheads="1"/>
          </p:cNvSpPr>
          <p:nvPr/>
        </p:nvSpPr>
        <p:spPr bwMode="auto">
          <a:xfrm>
            <a:off x="4419601" y="3709988"/>
            <a:ext cx="1050512"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800000"/>
                </a:solidFill>
              </a:rPr>
              <a:t>Hardware</a:t>
            </a:r>
          </a:p>
        </p:txBody>
      </p:sp>
      <p:sp>
        <p:nvSpPr>
          <p:cNvPr id="34827" name="Oval 12"/>
          <p:cNvSpPr>
            <a:spLocks noChangeArrowheads="1"/>
          </p:cNvSpPr>
          <p:nvPr/>
        </p:nvSpPr>
        <p:spPr bwMode="auto">
          <a:xfrm>
            <a:off x="5638801" y="3200401"/>
            <a:ext cx="228600" cy="228600"/>
          </a:xfrm>
          <a:prstGeom prst="ellipse">
            <a:avLst/>
          </a:prstGeom>
          <a:solidFill>
            <a:srgbClr val="FF0000"/>
          </a:solidFill>
          <a:ln w="12700" cap="sq">
            <a:solidFill>
              <a:schemeClr val="hlink"/>
            </a:solidFill>
            <a:round/>
            <a:headEnd/>
            <a:tailEnd/>
          </a:ln>
        </p:spPr>
        <p:txBody>
          <a:bodyPr wrap="none" lIns="0" tIns="0" rIns="0" bIns="0" anchor="ctr"/>
          <a:lstStyle/>
          <a:p>
            <a:endParaRPr lang="en-US"/>
          </a:p>
        </p:txBody>
      </p:sp>
      <p:sp>
        <p:nvSpPr>
          <p:cNvPr id="34828" name="Oval 13"/>
          <p:cNvSpPr>
            <a:spLocks noChangeArrowheads="1"/>
          </p:cNvSpPr>
          <p:nvPr/>
        </p:nvSpPr>
        <p:spPr bwMode="auto">
          <a:xfrm>
            <a:off x="5715001" y="4038600"/>
            <a:ext cx="228600" cy="228600"/>
          </a:xfrm>
          <a:prstGeom prst="ellipse">
            <a:avLst/>
          </a:prstGeom>
          <a:solidFill>
            <a:srgbClr val="FF0000"/>
          </a:solidFill>
          <a:ln w="12700" cap="sq">
            <a:solidFill>
              <a:schemeClr val="hlink"/>
            </a:solidFill>
            <a:round/>
            <a:headEnd/>
            <a:tailEnd/>
          </a:ln>
        </p:spPr>
        <p:txBody>
          <a:bodyPr wrap="none" lIns="0" tIns="0" rIns="0" bIns="0" anchor="ctr"/>
          <a:lstStyle/>
          <a:p>
            <a:endParaRPr lang="en-US"/>
          </a:p>
        </p:txBody>
      </p:sp>
      <p:sp>
        <p:nvSpPr>
          <p:cNvPr id="34829" name="Oval 14"/>
          <p:cNvSpPr>
            <a:spLocks noChangeArrowheads="1"/>
          </p:cNvSpPr>
          <p:nvPr/>
        </p:nvSpPr>
        <p:spPr bwMode="auto">
          <a:xfrm>
            <a:off x="3886201" y="3352800"/>
            <a:ext cx="228600" cy="228600"/>
          </a:xfrm>
          <a:prstGeom prst="ellipse">
            <a:avLst/>
          </a:prstGeom>
          <a:solidFill>
            <a:srgbClr val="FF0000"/>
          </a:solidFill>
          <a:ln w="12700" cap="sq">
            <a:solidFill>
              <a:schemeClr val="hlink"/>
            </a:solidFill>
            <a:round/>
            <a:headEnd/>
            <a:tailEnd/>
          </a:ln>
        </p:spPr>
        <p:txBody>
          <a:bodyPr wrap="none" lIns="0" tIns="0" rIns="0" bIns="0" anchor="ctr"/>
          <a:lstStyle/>
          <a:p>
            <a:endParaRPr lang="en-US"/>
          </a:p>
        </p:txBody>
      </p:sp>
      <p:sp>
        <p:nvSpPr>
          <p:cNvPr id="34830" name="Oval 15"/>
          <p:cNvSpPr>
            <a:spLocks noChangeArrowheads="1"/>
          </p:cNvSpPr>
          <p:nvPr/>
        </p:nvSpPr>
        <p:spPr bwMode="auto">
          <a:xfrm>
            <a:off x="6477000" y="3352800"/>
            <a:ext cx="228600" cy="228600"/>
          </a:xfrm>
          <a:prstGeom prst="ellipse">
            <a:avLst/>
          </a:prstGeom>
          <a:solidFill>
            <a:srgbClr val="FF0000"/>
          </a:solidFill>
          <a:ln w="12700" cap="sq">
            <a:solidFill>
              <a:schemeClr val="hlink"/>
            </a:solidFill>
            <a:round/>
            <a:headEnd/>
            <a:tailEnd/>
          </a:ln>
        </p:spPr>
        <p:txBody>
          <a:bodyPr wrap="none" lIns="0" tIns="0" rIns="0" bIns="0" anchor="ctr"/>
          <a:lstStyle/>
          <a:p>
            <a:endParaRPr lang="en-US"/>
          </a:p>
        </p:txBody>
      </p:sp>
      <p:sp>
        <p:nvSpPr>
          <p:cNvPr id="34831" name="Oval 16"/>
          <p:cNvSpPr>
            <a:spLocks noChangeArrowheads="1"/>
          </p:cNvSpPr>
          <p:nvPr/>
        </p:nvSpPr>
        <p:spPr bwMode="auto">
          <a:xfrm>
            <a:off x="6477000" y="4191001"/>
            <a:ext cx="228600" cy="228600"/>
          </a:xfrm>
          <a:prstGeom prst="ellipse">
            <a:avLst/>
          </a:prstGeom>
          <a:solidFill>
            <a:srgbClr val="FF0000"/>
          </a:solidFill>
          <a:ln w="12700" cap="sq">
            <a:solidFill>
              <a:schemeClr val="hlink"/>
            </a:solidFill>
            <a:round/>
            <a:headEnd/>
            <a:tailEnd/>
          </a:ln>
        </p:spPr>
        <p:txBody>
          <a:bodyPr wrap="none" lIns="0" tIns="0" rIns="0" bIns="0" anchor="ctr"/>
          <a:lstStyle/>
          <a:p>
            <a:endParaRPr lang="en-US"/>
          </a:p>
        </p:txBody>
      </p:sp>
      <p:sp>
        <p:nvSpPr>
          <p:cNvPr id="34832" name="Oval 17"/>
          <p:cNvSpPr>
            <a:spLocks noChangeArrowheads="1"/>
          </p:cNvSpPr>
          <p:nvPr/>
        </p:nvSpPr>
        <p:spPr bwMode="auto">
          <a:xfrm>
            <a:off x="5715001" y="2514601"/>
            <a:ext cx="228600" cy="228600"/>
          </a:xfrm>
          <a:prstGeom prst="ellipse">
            <a:avLst/>
          </a:prstGeom>
          <a:solidFill>
            <a:srgbClr val="FF0000"/>
          </a:solidFill>
          <a:ln w="12700" cap="sq">
            <a:solidFill>
              <a:schemeClr val="hlink"/>
            </a:solidFill>
            <a:round/>
            <a:headEnd/>
            <a:tailEnd/>
          </a:ln>
        </p:spPr>
        <p:txBody>
          <a:bodyPr wrap="none" lIns="0" tIns="0" rIns="0" bIns="0" anchor="ctr"/>
          <a:lstStyle/>
          <a:p>
            <a:endParaRPr lang="en-US"/>
          </a:p>
        </p:txBody>
      </p:sp>
      <p:sp>
        <p:nvSpPr>
          <p:cNvPr id="34833" name="Oval 18"/>
          <p:cNvSpPr>
            <a:spLocks noChangeArrowheads="1"/>
          </p:cNvSpPr>
          <p:nvPr/>
        </p:nvSpPr>
        <p:spPr bwMode="auto">
          <a:xfrm>
            <a:off x="4114801" y="2514601"/>
            <a:ext cx="228600" cy="228600"/>
          </a:xfrm>
          <a:prstGeom prst="ellipse">
            <a:avLst/>
          </a:prstGeom>
          <a:solidFill>
            <a:srgbClr val="FF0000"/>
          </a:solidFill>
          <a:ln w="12700" cap="sq">
            <a:solidFill>
              <a:schemeClr val="hlink"/>
            </a:solidFill>
            <a:round/>
            <a:headEnd/>
            <a:tailEnd/>
          </a:ln>
        </p:spPr>
        <p:txBody>
          <a:bodyPr wrap="none" lIns="0" tIns="0" rIns="0" bIns="0" anchor="ctr"/>
          <a:lstStyle/>
          <a:p>
            <a:endParaRPr lang="en-US"/>
          </a:p>
        </p:txBody>
      </p:sp>
      <p:sp>
        <p:nvSpPr>
          <p:cNvPr id="34834" name="Oval 19"/>
          <p:cNvSpPr>
            <a:spLocks noChangeArrowheads="1"/>
          </p:cNvSpPr>
          <p:nvPr/>
        </p:nvSpPr>
        <p:spPr bwMode="auto">
          <a:xfrm>
            <a:off x="5638801" y="4953001"/>
            <a:ext cx="228600" cy="228600"/>
          </a:xfrm>
          <a:prstGeom prst="ellipse">
            <a:avLst/>
          </a:prstGeom>
          <a:solidFill>
            <a:srgbClr val="FF0000"/>
          </a:solidFill>
          <a:ln w="12700" cap="sq">
            <a:solidFill>
              <a:schemeClr val="hlink"/>
            </a:solidFill>
            <a:round/>
            <a:headEnd/>
            <a:tailEnd/>
          </a:ln>
        </p:spPr>
        <p:txBody>
          <a:bodyPr wrap="none" lIns="0" tIns="0" rIns="0" bIns="0" anchor="ctr"/>
          <a:lstStyle/>
          <a:p>
            <a:endParaRPr lang="en-US"/>
          </a:p>
        </p:txBody>
      </p:sp>
      <p:sp>
        <p:nvSpPr>
          <p:cNvPr id="34835" name="Oval 20"/>
          <p:cNvSpPr>
            <a:spLocks noChangeArrowheads="1"/>
          </p:cNvSpPr>
          <p:nvPr/>
        </p:nvSpPr>
        <p:spPr bwMode="auto">
          <a:xfrm>
            <a:off x="3581401" y="4419600"/>
            <a:ext cx="228600" cy="228600"/>
          </a:xfrm>
          <a:prstGeom prst="ellipse">
            <a:avLst/>
          </a:prstGeom>
          <a:solidFill>
            <a:srgbClr val="FF0000"/>
          </a:solidFill>
          <a:ln w="12700" cap="sq">
            <a:solidFill>
              <a:schemeClr val="hlink"/>
            </a:solidFill>
            <a:round/>
            <a:headEnd/>
            <a:tailEnd/>
          </a:ln>
        </p:spPr>
        <p:txBody>
          <a:bodyPr wrap="none" lIns="0" tIns="0" rIns="0" bIns="0" anchor="ctr"/>
          <a:lstStyle/>
          <a:p>
            <a:endParaRPr lang="en-US"/>
          </a:p>
        </p:txBody>
      </p:sp>
      <p:sp>
        <p:nvSpPr>
          <p:cNvPr id="34836" name="Oval 21"/>
          <p:cNvSpPr>
            <a:spLocks noChangeArrowheads="1"/>
          </p:cNvSpPr>
          <p:nvPr/>
        </p:nvSpPr>
        <p:spPr bwMode="auto">
          <a:xfrm>
            <a:off x="8077200" y="5486400"/>
            <a:ext cx="228600" cy="228600"/>
          </a:xfrm>
          <a:prstGeom prst="ellipse">
            <a:avLst/>
          </a:prstGeom>
          <a:solidFill>
            <a:srgbClr val="FF0000"/>
          </a:solidFill>
          <a:ln w="12700" cap="sq">
            <a:solidFill>
              <a:schemeClr val="hlink"/>
            </a:solidFill>
            <a:round/>
            <a:headEnd/>
            <a:tailEnd/>
          </a:ln>
        </p:spPr>
        <p:txBody>
          <a:bodyPr wrap="none" lIns="0" tIns="0" rIns="0" bIns="0" anchor="ctr"/>
          <a:lstStyle/>
          <a:p>
            <a:endParaRPr lang="en-US"/>
          </a:p>
        </p:txBody>
      </p:sp>
      <p:sp>
        <p:nvSpPr>
          <p:cNvPr id="34837" name="Text Box 22"/>
          <p:cNvSpPr txBox="1">
            <a:spLocks noChangeArrowheads="1"/>
          </p:cNvSpPr>
          <p:nvPr/>
        </p:nvSpPr>
        <p:spPr bwMode="auto">
          <a:xfrm>
            <a:off x="7324726" y="5867401"/>
            <a:ext cx="1658907"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chemeClr val="hlink"/>
                </a:solidFill>
              </a:rPr>
              <a:t>Security activity</a:t>
            </a:r>
          </a:p>
        </p:txBody>
      </p:sp>
      <p:sp>
        <p:nvSpPr>
          <p:cNvPr id="50198" name="Text Box 23"/>
          <p:cNvSpPr txBox="1">
            <a:spLocks noChangeArrowheads="1"/>
          </p:cNvSpPr>
          <p:nvPr/>
        </p:nvSpPr>
        <p:spPr bwMode="auto">
          <a:xfrm>
            <a:off x="228600" y="1600201"/>
            <a:ext cx="1823705" cy="926762"/>
          </a:xfrm>
          <a:prstGeom prst="rect">
            <a:avLst/>
          </a:prstGeom>
          <a:solidFill>
            <a:srgbClr val="CCECFF"/>
          </a:solidFill>
          <a:ln w="12700" cap="sq">
            <a:noFill/>
            <a:miter lim="800000"/>
            <a:headEnd/>
            <a:tailEnd/>
          </a:ln>
        </p:spPr>
        <p:txBody>
          <a:bodyPr wrap="none" lIns="0" tIns="0" rIns="0" bIns="0">
            <a:spAutoFit/>
          </a:bodyPr>
          <a:lstStyle/>
          <a:p>
            <a:pPr>
              <a:buFontTx/>
              <a:buNone/>
            </a:pPr>
            <a:r>
              <a:rPr lang="en-US" sz="2000" dirty="0">
                <a:solidFill>
                  <a:schemeClr val="hlink"/>
                </a:solidFill>
              </a:rPr>
              <a:t>OS Kernel:</a:t>
            </a:r>
          </a:p>
          <a:p>
            <a:pPr>
              <a:buFontTx/>
              <a:buNone/>
            </a:pPr>
            <a:r>
              <a:rPr lang="en-US" sz="2000" dirty="0">
                <a:solidFill>
                  <a:schemeClr val="hlink"/>
                </a:solidFill>
              </a:rPr>
              <a:t>- HW interactions</a:t>
            </a:r>
          </a:p>
          <a:p>
            <a:pPr>
              <a:buFontTx/>
              <a:buNone/>
            </a:pPr>
            <a:r>
              <a:rPr lang="en-US" sz="2000" dirty="0">
                <a:solidFill>
                  <a:schemeClr val="hlink"/>
                </a:solidFill>
              </a:rPr>
              <a:t>- Access control</a:t>
            </a:r>
          </a:p>
        </p:txBody>
      </p:sp>
      <p:sp>
        <p:nvSpPr>
          <p:cNvPr id="50199" name="Text Box 24"/>
          <p:cNvSpPr txBox="1">
            <a:spLocks noChangeArrowheads="1"/>
          </p:cNvSpPr>
          <p:nvPr/>
        </p:nvSpPr>
        <p:spPr bwMode="auto">
          <a:xfrm>
            <a:off x="76200" y="4572001"/>
            <a:ext cx="2729032" cy="1544604"/>
          </a:xfrm>
          <a:prstGeom prst="rect">
            <a:avLst/>
          </a:prstGeom>
          <a:solidFill>
            <a:srgbClr val="FFCCFF"/>
          </a:solidFill>
          <a:ln w="12700" cap="sq">
            <a:noFill/>
            <a:miter lim="800000"/>
            <a:headEnd/>
            <a:tailEnd/>
          </a:ln>
        </p:spPr>
        <p:txBody>
          <a:bodyPr wrap="none" lIns="0" tIns="0" rIns="0" bIns="0">
            <a:spAutoFit/>
          </a:bodyPr>
          <a:lstStyle/>
          <a:p>
            <a:pPr>
              <a:buFontTx/>
              <a:buNone/>
            </a:pPr>
            <a:r>
              <a:rPr lang="en-US" sz="2000" dirty="0">
                <a:solidFill>
                  <a:schemeClr val="hlink"/>
                </a:solidFill>
              </a:rPr>
              <a:t>OS:</a:t>
            </a:r>
          </a:p>
          <a:p>
            <a:pPr>
              <a:buFontTx/>
              <a:buChar char="-"/>
            </a:pPr>
            <a:r>
              <a:rPr lang="en-US" sz="2000" dirty="0">
                <a:solidFill>
                  <a:schemeClr val="hlink"/>
                </a:solidFill>
              </a:rPr>
              <a:t> Resource allocation</a:t>
            </a:r>
          </a:p>
          <a:p>
            <a:pPr>
              <a:buFontTx/>
              <a:buChar char="-"/>
            </a:pPr>
            <a:r>
              <a:rPr lang="en-US" sz="2000" dirty="0">
                <a:solidFill>
                  <a:schemeClr val="hlink"/>
                </a:solidFill>
              </a:rPr>
              <a:t> Sharing</a:t>
            </a:r>
          </a:p>
          <a:p>
            <a:pPr>
              <a:buFontTx/>
              <a:buChar char="-"/>
            </a:pPr>
            <a:r>
              <a:rPr lang="en-US" sz="2000" dirty="0">
                <a:solidFill>
                  <a:schemeClr val="hlink"/>
                </a:solidFill>
              </a:rPr>
              <a:t> Access control</a:t>
            </a:r>
          </a:p>
          <a:p>
            <a:pPr>
              <a:buFontTx/>
              <a:buChar char="-"/>
            </a:pPr>
            <a:r>
              <a:rPr lang="en-US" sz="2000" dirty="0">
                <a:solidFill>
                  <a:schemeClr val="hlink"/>
                </a:solidFill>
              </a:rPr>
              <a:t> Authentication functions</a:t>
            </a:r>
          </a:p>
        </p:txBody>
      </p:sp>
      <p:sp>
        <p:nvSpPr>
          <p:cNvPr id="5020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5020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57DF7F04-2BC0-4612-8ED9-3B581A32B28E}" type="slidenum">
              <a:rPr lang="en-US" smtClean="0"/>
              <a:pPr/>
              <a:t>19</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anim calcmode="lin" valueType="num">
                                      <p:cBhvr>
                                        <p:cTn id="7" dur="500" fill="hold"/>
                                        <p:tgtEl>
                                          <p:spTgt spid="34827"/>
                                        </p:tgtEl>
                                        <p:attrNameLst>
                                          <p:attrName>ppt_w</p:attrName>
                                        </p:attrNameLst>
                                      </p:cBhvr>
                                      <p:tavLst>
                                        <p:tav tm="0">
                                          <p:val>
                                            <p:fltVal val="0"/>
                                          </p:val>
                                        </p:tav>
                                        <p:tav tm="100000">
                                          <p:val>
                                            <p:strVal val="#ppt_w"/>
                                          </p:val>
                                        </p:tav>
                                      </p:tavLst>
                                    </p:anim>
                                    <p:anim calcmode="lin" valueType="num">
                                      <p:cBhvr>
                                        <p:cTn id="8" dur="500" fill="hold"/>
                                        <p:tgtEl>
                                          <p:spTgt spid="34827"/>
                                        </p:tgtEl>
                                        <p:attrNameLst>
                                          <p:attrName>ppt_h</p:attrName>
                                        </p:attrNameLst>
                                      </p:cBhvr>
                                      <p:tavLst>
                                        <p:tav tm="0">
                                          <p:val>
                                            <p:fltVal val="0"/>
                                          </p:val>
                                        </p:tav>
                                        <p:tav tm="100000">
                                          <p:val>
                                            <p:strVal val="#ppt_h"/>
                                          </p:val>
                                        </p:tav>
                                      </p:tavLst>
                                    </p:anim>
                                    <p:animEffect transition="in" filter="fade">
                                      <p:cBhvr>
                                        <p:cTn id="9" dur="500"/>
                                        <p:tgtEl>
                                          <p:spTgt spid="3482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828"/>
                                        </p:tgtEl>
                                        <p:attrNameLst>
                                          <p:attrName>style.visibility</p:attrName>
                                        </p:attrNameLst>
                                      </p:cBhvr>
                                      <p:to>
                                        <p:strVal val="visible"/>
                                      </p:to>
                                    </p:set>
                                    <p:anim calcmode="lin" valueType="num">
                                      <p:cBhvr>
                                        <p:cTn id="12" dur="500" fill="hold"/>
                                        <p:tgtEl>
                                          <p:spTgt spid="34828"/>
                                        </p:tgtEl>
                                        <p:attrNameLst>
                                          <p:attrName>ppt_w</p:attrName>
                                        </p:attrNameLst>
                                      </p:cBhvr>
                                      <p:tavLst>
                                        <p:tav tm="0">
                                          <p:val>
                                            <p:fltVal val="0"/>
                                          </p:val>
                                        </p:tav>
                                        <p:tav tm="100000">
                                          <p:val>
                                            <p:strVal val="#ppt_w"/>
                                          </p:val>
                                        </p:tav>
                                      </p:tavLst>
                                    </p:anim>
                                    <p:anim calcmode="lin" valueType="num">
                                      <p:cBhvr>
                                        <p:cTn id="13" dur="500" fill="hold"/>
                                        <p:tgtEl>
                                          <p:spTgt spid="34828"/>
                                        </p:tgtEl>
                                        <p:attrNameLst>
                                          <p:attrName>ppt_h</p:attrName>
                                        </p:attrNameLst>
                                      </p:cBhvr>
                                      <p:tavLst>
                                        <p:tav tm="0">
                                          <p:val>
                                            <p:fltVal val="0"/>
                                          </p:val>
                                        </p:tav>
                                        <p:tav tm="100000">
                                          <p:val>
                                            <p:strVal val="#ppt_h"/>
                                          </p:val>
                                        </p:tav>
                                      </p:tavLst>
                                    </p:anim>
                                    <p:animEffect transition="in" filter="fade">
                                      <p:cBhvr>
                                        <p:cTn id="14" dur="500"/>
                                        <p:tgtEl>
                                          <p:spTgt spid="3482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4829"/>
                                        </p:tgtEl>
                                        <p:attrNameLst>
                                          <p:attrName>style.visibility</p:attrName>
                                        </p:attrNameLst>
                                      </p:cBhvr>
                                      <p:to>
                                        <p:strVal val="visible"/>
                                      </p:to>
                                    </p:set>
                                    <p:anim calcmode="lin" valueType="num">
                                      <p:cBhvr>
                                        <p:cTn id="17" dur="500" fill="hold"/>
                                        <p:tgtEl>
                                          <p:spTgt spid="34829"/>
                                        </p:tgtEl>
                                        <p:attrNameLst>
                                          <p:attrName>ppt_w</p:attrName>
                                        </p:attrNameLst>
                                      </p:cBhvr>
                                      <p:tavLst>
                                        <p:tav tm="0">
                                          <p:val>
                                            <p:fltVal val="0"/>
                                          </p:val>
                                        </p:tav>
                                        <p:tav tm="100000">
                                          <p:val>
                                            <p:strVal val="#ppt_w"/>
                                          </p:val>
                                        </p:tav>
                                      </p:tavLst>
                                    </p:anim>
                                    <p:anim calcmode="lin" valueType="num">
                                      <p:cBhvr>
                                        <p:cTn id="18" dur="500" fill="hold"/>
                                        <p:tgtEl>
                                          <p:spTgt spid="34829"/>
                                        </p:tgtEl>
                                        <p:attrNameLst>
                                          <p:attrName>ppt_h</p:attrName>
                                        </p:attrNameLst>
                                      </p:cBhvr>
                                      <p:tavLst>
                                        <p:tav tm="0">
                                          <p:val>
                                            <p:fltVal val="0"/>
                                          </p:val>
                                        </p:tav>
                                        <p:tav tm="100000">
                                          <p:val>
                                            <p:strVal val="#ppt_h"/>
                                          </p:val>
                                        </p:tav>
                                      </p:tavLst>
                                    </p:anim>
                                    <p:animEffect transition="in" filter="fade">
                                      <p:cBhvr>
                                        <p:cTn id="19" dur="500"/>
                                        <p:tgtEl>
                                          <p:spTgt spid="34829"/>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4830"/>
                                        </p:tgtEl>
                                        <p:attrNameLst>
                                          <p:attrName>style.visibility</p:attrName>
                                        </p:attrNameLst>
                                      </p:cBhvr>
                                      <p:to>
                                        <p:strVal val="visible"/>
                                      </p:to>
                                    </p:set>
                                    <p:anim calcmode="lin" valueType="num">
                                      <p:cBhvr>
                                        <p:cTn id="22" dur="500" fill="hold"/>
                                        <p:tgtEl>
                                          <p:spTgt spid="34830"/>
                                        </p:tgtEl>
                                        <p:attrNameLst>
                                          <p:attrName>ppt_w</p:attrName>
                                        </p:attrNameLst>
                                      </p:cBhvr>
                                      <p:tavLst>
                                        <p:tav tm="0">
                                          <p:val>
                                            <p:fltVal val="0"/>
                                          </p:val>
                                        </p:tav>
                                        <p:tav tm="100000">
                                          <p:val>
                                            <p:strVal val="#ppt_w"/>
                                          </p:val>
                                        </p:tav>
                                      </p:tavLst>
                                    </p:anim>
                                    <p:anim calcmode="lin" valueType="num">
                                      <p:cBhvr>
                                        <p:cTn id="23" dur="500" fill="hold"/>
                                        <p:tgtEl>
                                          <p:spTgt spid="34830"/>
                                        </p:tgtEl>
                                        <p:attrNameLst>
                                          <p:attrName>ppt_h</p:attrName>
                                        </p:attrNameLst>
                                      </p:cBhvr>
                                      <p:tavLst>
                                        <p:tav tm="0">
                                          <p:val>
                                            <p:fltVal val="0"/>
                                          </p:val>
                                        </p:tav>
                                        <p:tav tm="100000">
                                          <p:val>
                                            <p:strVal val="#ppt_h"/>
                                          </p:val>
                                        </p:tav>
                                      </p:tavLst>
                                    </p:anim>
                                    <p:animEffect transition="in" filter="fade">
                                      <p:cBhvr>
                                        <p:cTn id="24" dur="500"/>
                                        <p:tgtEl>
                                          <p:spTgt spid="34830"/>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4831"/>
                                        </p:tgtEl>
                                        <p:attrNameLst>
                                          <p:attrName>style.visibility</p:attrName>
                                        </p:attrNameLst>
                                      </p:cBhvr>
                                      <p:to>
                                        <p:strVal val="visible"/>
                                      </p:to>
                                    </p:set>
                                    <p:anim calcmode="lin" valueType="num">
                                      <p:cBhvr>
                                        <p:cTn id="27" dur="500" fill="hold"/>
                                        <p:tgtEl>
                                          <p:spTgt spid="34831"/>
                                        </p:tgtEl>
                                        <p:attrNameLst>
                                          <p:attrName>ppt_w</p:attrName>
                                        </p:attrNameLst>
                                      </p:cBhvr>
                                      <p:tavLst>
                                        <p:tav tm="0">
                                          <p:val>
                                            <p:fltVal val="0"/>
                                          </p:val>
                                        </p:tav>
                                        <p:tav tm="100000">
                                          <p:val>
                                            <p:strVal val="#ppt_w"/>
                                          </p:val>
                                        </p:tav>
                                      </p:tavLst>
                                    </p:anim>
                                    <p:anim calcmode="lin" valueType="num">
                                      <p:cBhvr>
                                        <p:cTn id="28" dur="500" fill="hold"/>
                                        <p:tgtEl>
                                          <p:spTgt spid="34831"/>
                                        </p:tgtEl>
                                        <p:attrNameLst>
                                          <p:attrName>ppt_h</p:attrName>
                                        </p:attrNameLst>
                                      </p:cBhvr>
                                      <p:tavLst>
                                        <p:tav tm="0">
                                          <p:val>
                                            <p:fltVal val="0"/>
                                          </p:val>
                                        </p:tav>
                                        <p:tav tm="100000">
                                          <p:val>
                                            <p:strVal val="#ppt_h"/>
                                          </p:val>
                                        </p:tav>
                                      </p:tavLst>
                                    </p:anim>
                                    <p:animEffect transition="in" filter="fade">
                                      <p:cBhvr>
                                        <p:cTn id="29" dur="500"/>
                                        <p:tgtEl>
                                          <p:spTgt spid="34831"/>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4832"/>
                                        </p:tgtEl>
                                        <p:attrNameLst>
                                          <p:attrName>style.visibility</p:attrName>
                                        </p:attrNameLst>
                                      </p:cBhvr>
                                      <p:to>
                                        <p:strVal val="visible"/>
                                      </p:to>
                                    </p:set>
                                    <p:anim calcmode="lin" valueType="num">
                                      <p:cBhvr>
                                        <p:cTn id="32" dur="500" fill="hold"/>
                                        <p:tgtEl>
                                          <p:spTgt spid="34832"/>
                                        </p:tgtEl>
                                        <p:attrNameLst>
                                          <p:attrName>ppt_w</p:attrName>
                                        </p:attrNameLst>
                                      </p:cBhvr>
                                      <p:tavLst>
                                        <p:tav tm="0">
                                          <p:val>
                                            <p:fltVal val="0"/>
                                          </p:val>
                                        </p:tav>
                                        <p:tav tm="100000">
                                          <p:val>
                                            <p:strVal val="#ppt_w"/>
                                          </p:val>
                                        </p:tav>
                                      </p:tavLst>
                                    </p:anim>
                                    <p:anim calcmode="lin" valueType="num">
                                      <p:cBhvr>
                                        <p:cTn id="33" dur="500" fill="hold"/>
                                        <p:tgtEl>
                                          <p:spTgt spid="34832"/>
                                        </p:tgtEl>
                                        <p:attrNameLst>
                                          <p:attrName>ppt_h</p:attrName>
                                        </p:attrNameLst>
                                      </p:cBhvr>
                                      <p:tavLst>
                                        <p:tav tm="0">
                                          <p:val>
                                            <p:fltVal val="0"/>
                                          </p:val>
                                        </p:tav>
                                        <p:tav tm="100000">
                                          <p:val>
                                            <p:strVal val="#ppt_h"/>
                                          </p:val>
                                        </p:tav>
                                      </p:tavLst>
                                    </p:anim>
                                    <p:animEffect transition="in" filter="fade">
                                      <p:cBhvr>
                                        <p:cTn id="34" dur="500"/>
                                        <p:tgtEl>
                                          <p:spTgt spid="34832"/>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4833"/>
                                        </p:tgtEl>
                                        <p:attrNameLst>
                                          <p:attrName>style.visibility</p:attrName>
                                        </p:attrNameLst>
                                      </p:cBhvr>
                                      <p:to>
                                        <p:strVal val="visible"/>
                                      </p:to>
                                    </p:set>
                                    <p:anim calcmode="lin" valueType="num">
                                      <p:cBhvr>
                                        <p:cTn id="37" dur="500" fill="hold"/>
                                        <p:tgtEl>
                                          <p:spTgt spid="34833"/>
                                        </p:tgtEl>
                                        <p:attrNameLst>
                                          <p:attrName>ppt_w</p:attrName>
                                        </p:attrNameLst>
                                      </p:cBhvr>
                                      <p:tavLst>
                                        <p:tav tm="0">
                                          <p:val>
                                            <p:fltVal val="0"/>
                                          </p:val>
                                        </p:tav>
                                        <p:tav tm="100000">
                                          <p:val>
                                            <p:strVal val="#ppt_w"/>
                                          </p:val>
                                        </p:tav>
                                      </p:tavLst>
                                    </p:anim>
                                    <p:anim calcmode="lin" valueType="num">
                                      <p:cBhvr>
                                        <p:cTn id="38" dur="500" fill="hold"/>
                                        <p:tgtEl>
                                          <p:spTgt spid="34833"/>
                                        </p:tgtEl>
                                        <p:attrNameLst>
                                          <p:attrName>ppt_h</p:attrName>
                                        </p:attrNameLst>
                                      </p:cBhvr>
                                      <p:tavLst>
                                        <p:tav tm="0">
                                          <p:val>
                                            <p:fltVal val="0"/>
                                          </p:val>
                                        </p:tav>
                                        <p:tav tm="100000">
                                          <p:val>
                                            <p:strVal val="#ppt_h"/>
                                          </p:val>
                                        </p:tav>
                                      </p:tavLst>
                                    </p:anim>
                                    <p:animEffect transition="in" filter="fade">
                                      <p:cBhvr>
                                        <p:cTn id="39" dur="500"/>
                                        <p:tgtEl>
                                          <p:spTgt spid="34833"/>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34834"/>
                                        </p:tgtEl>
                                        <p:attrNameLst>
                                          <p:attrName>style.visibility</p:attrName>
                                        </p:attrNameLst>
                                      </p:cBhvr>
                                      <p:to>
                                        <p:strVal val="visible"/>
                                      </p:to>
                                    </p:set>
                                    <p:anim calcmode="lin" valueType="num">
                                      <p:cBhvr>
                                        <p:cTn id="42" dur="500" fill="hold"/>
                                        <p:tgtEl>
                                          <p:spTgt spid="34834"/>
                                        </p:tgtEl>
                                        <p:attrNameLst>
                                          <p:attrName>ppt_w</p:attrName>
                                        </p:attrNameLst>
                                      </p:cBhvr>
                                      <p:tavLst>
                                        <p:tav tm="0">
                                          <p:val>
                                            <p:fltVal val="0"/>
                                          </p:val>
                                        </p:tav>
                                        <p:tav tm="100000">
                                          <p:val>
                                            <p:strVal val="#ppt_w"/>
                                          </p:val>
                                        </p:tav>
                                      </p:tavLst>
                                    </p:anim>
                                    <p:anim calcmode="lin" valueType="num">
                                      <p:cBhvr>
                                        <p:cTn id="43" dur="500" fill="hold"/>
                                        <p:tgtEl>
                                          <p:spTgt spid="34834"/>
                                        </p:tgtEl>
                                        <p:attrNameLst>
                                          <p:attrName>ppt_h</p:attrName>
                                        </p:attrNameLst>
                                      </p:cBhvr>
                                      <p:tavLst>
                                        <p:tav tm="0">
                                          <p:val>
                                            <p:fltVal val="0"/>
                                          </p:val>
                                        </p:tav>
                                        <p:tav tm="100000">
                                          <p:val>
                                            <p:strVal val="#ppt_h"/>
                                          </p:val>
                                        </p:tav>
                                      </p:tavLst>
                                    </p:anim>
                                    <p:animEffect transition="in" filter="fade">
                                      <p:cBhvr>
                                        <p:cTn id="44" dur="500"/>
                                        <p:tgtEl>
                                          <p:spTgt spid="34834"/>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34835"/>
                                        </p:tgtEl>
                                        <p:attrNameLst>
                                          <p:attrName>style.visibility</p:attrName>
                                        </p:attrNameLst>
                                      </p:cBhvr>
                                      <p:to>
                                        <p:strVal val="visible"/>
                                      </p:to>
                                    </p:set>
                                    <p:anim calcmode="lin" valueType="num">
                                      <p:cBhvr>
                                        <p:cTn id="47" dur="500" fill="hold"/>
                                        <p:tgtEl>
                                          <p:spTgt spid="34835"/>
                                        </p:tgtEl>
                                        <p:attrNameLst>
                                          <p:attrName>ppt_w</p:attrName>
                                        </p:attrNameLst>
                                      </p:cBhvr>
                                      <p:tavLst>
                                        <p:tav tm="0">
                                          <p:val>
                                            <p:fltVal val="0"/>
                                          </p:val>
                                        </p:tav>
                                        <p:tav tm="100000">
                                          <p:val>
                                            <p:strVal val="#ppt_w"/>
                                          </p:val>
                                        </p:tav>
                                      </p:tavLst>
                                    </p:anim>
                                    <p:anim calcmode="lin" valueType="num">
                                      <p:cBhvr>
                                        <p:cTn id="48" dur="500" fill="hold"/>
                                        <p:tgtEl>
                                          <p:spTgt spid="34835"/>
                                        </p:tgtEl>
                                        <p:attrNameLst>
                                          <p:attrName>ppt_h</p:attrName>
                                        </p:attrNameLst>
                                      </p:cBhvr>
                                      <p:tavLst>
                                        <p:tav tm="0">
                                          <p:val>
                                            <p:fltVal val="0"/>
                                          </p:val>
                                        </p:tav>
                                        <p:tav tm="100000">
                                          <p:val>
                                            <p:strVal val="#ppt_h"/>
                                          </p:val>
                                        </p:tav>
                                      </p:tavLst>
                                    </p:anim>
                                    <p:animEffect transition="in" filter="fade">
                                      <p:cBhvr>
                                        <p:cTn id="49" dur="500"/>
                                        <p:tgtEl>
                                          <p:spTgt spid="34835"/>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34836"/>
                                        </p:tgtEl>
                                        <p:attrNameLst>
                                          <p:attrName>style.visibility</p:attrName>
                                        </p:attrNameLst>
                                      </p:cBhvr>
                                      <p:to>
                                        <p:strVal val="visible"/>
                                      </p:to>
                                    </p:set>
                                    <p:anim calcmode="lin" valueType="num">
                                      <p:cBhvr>
                                        <p:cTn id="52" dur="500" fill="hold"/>
                                        <p:tgtEl>
                                          <p:spTgt spid="34836"/>
                                        </p:tgtEl>
                                        <p:attrNameLst>
                                          <p:attrName>ppt_w</p:attrName>
                                        </p:attrNameLst>
                                      </p:cBhvr>
                                      <p:tavLst>
                                        <p:tav tm="0">
                                          <p:val>
                                            <p:fltVal val="0"/>
                                          </p:val>
                                        </p:tav>
                                        <p:tav tm="100000">
                                          <p:val>
                                            <p:strVal val="#ppt_w"/>
                                          </p:val>
                                        </p:tav>
                                      </p:tavLst>
                                    </p:anim>
                                    <p:anim calcmode="lin" valueType="num">
                                      <p:cBhvr>
                                        <p:cTn id="53" dur="500" fill="hold"/>
                                        <p:tgtEl>
                                          <p:spTgt spid="34836"/>
                                        </p:tgtEl>
                                        <p:attrNameLst>
                                          <p:attrName>ppt_h</p:attrName>
                                        </p:attrNameLst>
                                      </p:cBhvr>
                                      <p:tavLst>
                                        <p:tav tm="0">
                                          <p:val>
                                            <p:fltVal val="0"/>
                                          </p:val>
                                        </p:tav>
                                        <p:tav tm="100000">
                                          <p:val>
                                            <p:strVal val="#ppt_h"/>
                                          </p:val>
                                        </p:tav>
                                      </p:tavLst>
                                    </p:anim>
                                    <p:animEffect transition="in" filter="fade">
                                      <p:cBhvr>
                                        <p:cTn id="54" dur="500"/>
                                        <p:tgtEl>
                                          <p:spTgt spid="34836"/>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34837"/>
                                        </p:tgtEl>
                                        <p:attrNameLst>
                                          <p:attrName>style.visibility</p:attrName>
                                        </p:attrNameLst>
                                      </p:cBhvr>
                                      <p:to>
                                        <p:strVal val="visible"/>
                                      </p:to>
                                    </p:set>
                                    <p:anim calcmode="lin" valueType="num">
                                      <p:cBhvr>
                                        <p:cTn id="57" dur="500" fill="hold"/>
                                        <p:tgtEl>
                                          <p:spTgt spid="34837"/>
                                        </p:tgtEl>
                                        <p:attrNameLst>
                                          <p:attrName>ppt_w</p:attrName>
                                        </p:attrNameLst>
                                      </p:cBhvr>
                                      <p:tavLst>
                                        <p:tav tm="0">
                                          <p:val>
                                            <p:fltVal val="0"/>
                                          </p:val>
                                        </p:tav>
                                        <p:tav tm="100000">
                                          <p:val>
                                            <p:strVal val="#ppt_w"/>
                                          </p:val>
                                        </p:tav>
                                      </p:tavLst>
                                    </p:anim>
                                    <p:anim calcmode="lin" valueType="num">
                                      <p:cBhvr>
                                        <p:cTn id="58" dur="500" fill="hold"/>
                                        <p:tgtEl>
                                          <p:spTgt spid="34837"/>
                                        </p:tgtEl>
                                        <p:attrNameLst>
                                          <p:attrName>ppt_h</p:attrName>
                                        </p:attrNameLst>
                                      </p:cBhvr>
                                      <p:tavLst>
                                        <p:tav tm="0">
                                          <p:val>
                                            <p:fltVal val="0"/>
                                          </p:val>
                                        </p:tav>
                                        <p:tav tm="100000">
                                          <p:val>
                                            <p:strVal val="#ppt_h"/>
                                          </p:val>
                                        </p:tav>
                                      </p:tavLst>
                                    </p:anim>
                                    <p:animEffect transition="in" filter="fade">
                                      <p:cBhvr>
                                        <p:cTn id="59" dur="500"/>
                                        <p:tgtEl>
                                          <p:spTgt spid="34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animBg="1"/>
      <p:bldP spid="34828" grpId="0" animBg="1"/>
      <p:bldP spid="34829" grpId="0" animBg="1"/>
      <p:bldP spid="34830" grpId="0" animBg="1"/>
      <p:bldP spid="34831" grpId="0" animBg="1"/>
      <p:bldP spid="34832" grpId="0" animBg="1"/>
      <p:bldP spid="34833" grpId="0" animBg="1"/>
      <p:bldP spid="34834" grpId="0" animBg="1"/>
      <p:bldP spid="34835" grpId="0" animBg="1"/>
      <p:bldP spid="34836" grpId="0" animBg="1"/>
      <p:bldP spid="348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1"/>
            <a:ext cx="8763000" cy="2646878"/>
          </a:xfrm>
          <a:prstGeom prst="rect">
            <a:avLst/>
          </a:prstGeom>
        </p:spPr>
        <p:txBody>
          <a:bodyPr wrap="square" lIns="91430" tIns="45715" rIns="91430" bIns="45715">
            <a:spAutoFit/>
          </a:bodyPr>
          <a:lstStyle/>
          <a:p>
            <a:r>
              <a:rPr lang="en-US" sz="3200" b="1" dirty="0" smtClean="0">
                <a:latin typeface="+mj-lt"/>
              </a:rPr>
              <a:t>Chapter 1: 	System and Application Security</a:t>
            </a:r>
          </a:p>
          <a:p>
            <a:endParaRPr lang="en-US" sz="3200" b="1" dirty="0" smtClean="0">
              <a:latin typeface="+mj-lt"/>
            </a:endParaRPr>
          </a:p>
          <a:p>
            <a:endParaRPr lang="en-US" b="1" dirty="0" smtClean="0">
              <a:solidFill>
                <a:schemeClr val="accent1">
                  <a:lumMod val="50000"/>
                </a:schemeClr>
              </a:solidFill>
              <a:latin typeface="+mj-lt"/>
            </a:endParaRPr>
          </a:p>
          <a:p>
            <a:pPr marL="800012" lvl="1" indent="-342863" algn="just"/>
            <a:r>
              <a:rPr lang="en-US" b="1" dirty="0" smtClean="0">
                <a:solidFill>
                  <a:schemeClr val="accent1">
                    <a:lumMod val="50000"/>
                  </a:schemeClr>
                </a:solidFill>
                <a:latin typeface="+mj-lt"/>
              </a:rPr>
              <a:t>	</a:t>
            </a:r>
            <a:r>
              <a:rPr lang="en-US" sz="2800" dirty="0" smtClean="0">
                <a:solidFill>
                  <a:schemeClr val="accent1">
                    <a:lumMod val="50000"/>
                  </a:schemeClr>
                </a:solidFill>
                <a:latin typeface="+mj-lt"/>
              </a:rPr>
              <a:t>  </a:t>
            </a:r>
            <a:r>
              <a:rPr lang="en-US" sz="2800" dirty="0" smtClean="0">
                <a:cs typeface="Calibri" pitchFamily="34" charset="0"/>
              </a:rPr>
              <a:t>1.1 Designing Secure Operating System</a:t>
            </a:r>
          </a:p>
          <a:p>
            <a:pPr marL="971443" lvl="1" indent="-514293" algn="just"/>
            <a:r>
              <a:rPr lang="en-US" sz="2800" dirty="0" smtClean="0">
                <a:cs typeface="Calibri" pitchFamily="34" charset="0"/>
              </a:rPr>
              <a:t>	1.2 Controls to enforce security services</a:t>
            </a:r>
          </a:p>
          <a:p>
            <a:pPr marL="971443" lvl="1" indent="-514293" algn="just"/>
            <a:r>
              <a:rPr lang="en-US" sz="2800" dirty="0" smtClean="0">
                <a:cs typeface="Calibri" pitchFamily="34" charset="0"/>
              </a:rPr>
              <a:t>	1.3 Information Security Models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Separate Security Kernel</a:t>
            </a:r>
          </a:p>
        </p:txBody>
      </p:sp>
      <p:sp>
        <p:nvSpPr>
          <p:cNvPr id="51203" name="Oval 3"/>
          <p:cNvSpPr>
            <a:spLocks noChangeArrowheads="1"/>
          </p:cNvSpPr>
          <p:nvPr/>
        </p:nvSpPr>
        <p:spPr bwMode="auto">
          <a:xfrm>
            <a:off x="2743200" y="1600200"/>
            <a:ext cx="4648200" cy="4267200"/>
          </a:xfrm>
          <a:prstGeom prst="ellipse">
            <a:avLst/>
          </a:prstGeom>
          <a:solidFill>
            <a:srgbClr val="CCFF99"/>
          </a:solidFill>
          <a:ln w="12700" cap="sq">
            <a:solidFill>
              <a:schemeClr val="hlink"/>
            </a:solidFill>
            <a:round/>
            <a:headEnd/>
            <a:tailEnd/>
          </a:ln>
        </p:spPr>
        <p:txBody>
          <a:bodyPr wrap="none" lIns="0" tIns="0" rIns="0" bIns="0" anchor="ctr"/>
          <a:lstStyle/>
          <a:p>
            <a:endParaRPr lang="en-US"/>
          </a:p>
        </p:txBody>
      </p:sp>
      <p:sp>
        <p:nvSpPr>
          <p:cNvPr id="51204" name="Text Box 4"/>
          <p:cNvSpPr txBox="1">
            <a:spLocks noChangeArrowheads="1"/>
          </p:cNvSpPr>
          <p:nvPr/>
        </p:nvSpPr>
        <p:spPr bwMode="auto">
          <a:xfrm>
            <a:off x="4419601" y="1752601"/>
            <a:ext cx="1090057"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800000"/>
                </a:solidFill>
              </a:rPr>
              <a:t>User tasks</a:t>
            </a:r>
          </a:p>
        </p:txBody>
      </p:sp>
      <p:sp>
        <p:nvSpPr>
          <p:cNvPr id="51205" name="Oval 5"/>
          <p:cNvSpPr>
            <a:spLocks noChangeArrowheads="1"/>
          </p:cNvSpPr>
          <p:nvPr/>
        </p:nvSpPr>
        <p:spPr bwMode="auto">
          <a:xfrm>
            <a:off x="3200400" y="2209800"/>
            <a:ext cx="3733800" cy="3200400"/>
          </a:xfrm>
          <a:prstGeom prst="ellipse">
            <a:avLst/>
          </a:prstGeom>
          <a:solidFill>
            <a:srgbClr val="FFCCFF"/>
          </a:solidFill>
          <a:ln w="12700" cap="sq">
            <a:solidFill>
              <a:schemeClr val="hlink"/>
            </a:solidFill>
            <a:round/>
            <a:headEnd/>
            <a:tailEnd/>
          </a:ln>
        </p:spPr>
        <p:txBody>
          <a:bodyPr wrap="none" lIns="0" tIns="0" rIns="0" bIns="0" anchor="ctr"/>
          <a:lstStyle/>
          <a:p>
            <a:endParaRPr lang="en-US"/>
          </a:p>
        </p:txBody>
      </p:sp>
      <p:sp>
        <p:nvSpPr>
          <p:cNvPr id="51206" name="Oval 6"/>
          <p:cNvSpPr>
            <a:spLocks noChangeArrowheads="1"/>
          </p:cNvSpPr>
          <p:nvPr/>
        </p:nvSpPr>
        <p:spPr bwMode="auto">
          <a:xfrm>
            <a:off x="3657600" y="2667000"/>
            <a:ext cx="2667000" cy="2286000"/>
          </a:xfrm>
          <a:prstGeom prst="ellipse">
            <a:avLst/>
          </a:prstGeom>
          <a:solidFill>
            <a:srgbClr val="CCECFF"/>
          </a:solidFill>
          <a:ln w="12700" cap="sq">
            <a:solidFill>
              <a:schemeClr val="hlink"/>
            </a:solidFill>
            <a:round/>
            <a:headEnd/>
            <a:tailEnd/>
          </a:ln>
        </p:spPr>
        <p:txBody>
          <a:bodyPr wrap="none" lIns="0" tIns="0" rIns="0" bIns="0" anchor="ctr"/>
          <a:lstStyle/>
          <a:p>
            <a:endParaRPr lang="en-US"/>
          </a:p>
        </p:txBody>
      </p:sp>
      <p:sp>
        <p:nvSpPr>
          <p:cNvPr id="51207" name="Oval 7"/>
          <p:cNvSpPr>
            <a:spLocks noChangeArrowheads="1"/>
          </p:cNvSpPr>
          <p:nvPr/>
        </p:nvSpPr>
        <p:spPr bwMode="auto">
          <a:xfrm>
            <a:off x="4267200" y="3200400"/>
            <a:ext cx="1447800" cy="1295400"/>
          </a:xfrm>
          <a:prstGeom prst="ellipse">
            <a:avLst/>
          </a:prstGeom>
          <a:solidFill>
            <a:srgbClr val="FFFFCC"/>
          </a:solidFill>
          <a:ln w="12700" cap="sq">
            <a:solidFill>
              <a:schemeClr val="hlink"/>
            </a:solidFill>
            <a:round/>
            <a:headEnd/>
            <a:tailEnd/>
          </a:ln>
        </p:spPr>
        <p:txBody>
          <a:bodyPr wrap="none" lIns="0" tIns="0" rIns="0" bIns="0" anchor="ctr"/>
          <a:lstStyle/>
          <a:p>
            <a:endParaRPr lang="en-US"/>
          </a:p>
        </p:txBody>
      </p:sp>
      <p:sp>
        <p:nvSpPr>
          <p:cNvPr id="51208" name="Text Box 8"/>
          <p:cNvSpPr txBox="1">
            <a:spLocks noChangeArrowheads="1"/>
          </p:cNvSpPr>
          <p:nvPr/>
        </p:nvSpPr>
        <p:spPr bwMode="auto">
          <a:xfrm>
            <a:off x="4876800" y="2262189"/>
            <a:ext cx="295775"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800000"/>
                </a:solidFill>
              </a:rPr>
              <a:t>OS</a:t>
            </a:r>
          </a:p>
        </p:txBody>
      </p:sp>
      <p:sp>
        <p:nvSpPr>
          <p:cNvPr id="51209" name="Text Box 9"/>
          <p:cNvSpPr txBox="1">
            <a:spLocks noChangeArrowheads="1"/>
          </p:cNvSpPr>
          <p:nvPr/>
        </p:nvSpPr>
        <p:spPr bwMode="auto">
          <a:xfrm>
            <a:off x="4114801" y="2895601"/>
            <a:ext cx="1610877"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FF0000"/>
                </a:solidFill>
              </a:rPr>
              <a:t>Security Kernel</a:t>
            </a:r>
          </a:p>
        </p:txBody>
      </p:sp>
      <p:sp>
        <p:nvSpPr>
          <p:cNvPr id="51210" name="Text Box 10"/>
          <p:cNvSpPr txBox="1">
            <a:spLocks noChangeArrowheads="1"/>
          </p:cNvSpPr>
          <p:nvPr/>
        </p:nvSpPr>
        <p:spPr bwMode="auto">
          <a:xfrm>
            <a:off x="4419601" y="3709988"/>
            <a:ext cx="1050512" cy="308921"/>
          </a:xfrm>
          <a:prstGeom prst="rect">
            <a:avLst/>
          </a:prstGeom>
          <a:noFill/>
          <a:ln w="12700" cap="sq">
            <a:noFill/>
            <a:miter lim="800000"/>
            <a:headEnd/>
            <a:tailEnd/>
          </a:ln>
        </p:spPr>
        <p:txBody>
          <a:bodyPr wrap="none" lIns="0" tIns="0" rIns="0" bIns="0">
            <a:spAutoFit/>
          </a:bodyPr>
          <a:lstStyle/>
          <a:p>
            <a:pPr>
              <a:buFontTx/>
              <a:buNone/>
            </a:pPr>
            <a:r>
              <a:rPr lang="en-US" sz="2000" b="1" dirty="0">
                <a:solidFill>
                  <a:srgbClr val="800000"/>
                </a:solidFill>
              </a:rPr>
              <a:t>Hardware</a:t>
            </a:r>
          </a:p>
        </p:txBody>
      </p:sp>
      <p:sp>
        <p:nvSpPr>
          <p:cNvPr id="51211" name="Text Box 22"/>
          <p:cNvSpPr txBox="1">
            <a:spLocks noChangeArrowheads="1"/>
          </p:cNvSpPr>
          <p:nvPr/>
        </p:nvSpPr>
        <p:spPr bwMode="auto">
          <a:xfrm>
            <a:off x="152401" y="1524001"/>
            <a:ext cx="2671163" cy="926762"/>
          </a:xfrm>
          <a:prstGeom prst="rect">
            <a:avLst/>
          </a:prstGeom>
          <a:solidFill>
            <a:srgbClr val="CCECFF"/>
          </a:solidFill>
          <a:ln w="12700" cap="sq">
            <a:noFill/>
            <a:miter lim="800000"/>
            <a:headEnd/>
            <a:tailEnd/>
          </a:ln>
        </p:spPr>
        <p:txBody>
          <a:bodyPr wrap="none" lIns="0" tIns="0" rIns="0" bIns="0">
            <a:spAutoFit/>
          </a:bodyPr>
          <a:lstStyle/>
          <a:p>
            <a:pPr>
              <a:buFontTx/>
              <a:buNone/>
            </a:pPr>
            <a:r>
              <a:rPr lang="en-US" sz="2000" dirty="0">
                <a:solidFill>
                  <a:srgbClr val="FF0000"/>
                </a:solidFill>
              </a:rPr>
              <a:t>Security Kernel:</a:t>
            </a:r>
          </a:p>
          <a:p>
            <a:pPr>
              <a:buFontTx/>
              <a:buChar char="-"/>
            </a:pPr>
            <a:r>
              <a:rPr lang="en-US" sz="2000" dirty="0">
                <a:solidFill>
                  <a:srgbClr val="FF0000"/>
                </a:solidFill>
              </a:rPr>
              <a:t>Access control</a:t>
            </a:r>
          </a:p>
          <a:p>
            <a:pPr>
              <a:buFontTx/>
              <a:buChar char="-"/>
            </a:pPr>
            <a:r>
              <a:rPr lang="en-US" sz="2000" dirty="0">
                <a:solidFill>
                  <a:srgbClr val="FF0000"/>
                </a:solidFill>
              </a:rPr>
              <a:t>Authentication functions</a:t>
            </a:r>
          </a:p>
        </p:txBody>
      </p:sp>
      <p:sp>
        <p:nvSpPr>
          <p:cNvPr id="51212" name="Text Box 23"/>
          <p:cNvSpPr txBox="1">
            <a:spLocks noChangeArrowheads="1"/>
          </p:cNvSpPr>
          <p:nvPr/>
        </p:nvSpPr>
        <p:spPr bwMode="auto">
          <a:xfrm>
            <a:off x="228600" y="4724401"/>
            <a:ext cx="2460070" cy="1235683"/>
          </a:xfrm>
          <a:prstGeom prst="rect">
            <a:avLst/>
          </a:prstGeom>
          <a:solidFill>
            <a:srgbClr val="FFCCFF"/>
          </a:solidFill>
          <a:ln w="12700" cap="sq">
            <a:noFill/>
            <a:miter lim="800000"/>
            <a:headEnd/>
            <a:tailEnd/>
          </a:ln>
        </p:spPr>
        <p:txBody>
          <a:bodyPr wrap="none" lIns="0" tIns="0" rIns="0" bIns="0">
            <a:spAutoFit/>
          </a:bodyPr>
          <a:lstStyle/>
          <a:p>
            <a:pPr>
              <a:buFontTx/>
              <a:buNone/>
            </a:pPr>
            <a:r>
              <a:rPr lang="en-US" sz="2000" dirty="0">
                <a:solidFill>
                  <a:schemeClr val="hlink"/>
                </a:solidFill>
              </a:rPr>
              <a:t>OS:</a:t>
            </a:r>
          </a:p>
          <a:p>
            <a:pPr>
              <a:buFontTx/>
              <a:buChar char="-"/>
            </a:pPr>
            <a:r>
              <a:rPr lang="en-US" sz="2000" dirty="0">
                <a:solidFill>
                  <a:schemeClr val="hlink"/>
                </a:solidFill>
              </a:rPr>
              <a:t> Resource allocation</a:t>
            </a:r>
          </a:p>
          <a:p>
            <a:pPr>
              <a:buFontTx/>
              <a:buChar char="-"/>
            </a:pPr>
            <a:r>
              <a:rPr lang="en-US" sz="2000" dirty="0">
                <a:solidFill>
                  <a:schemeClr val="hlink"/>
                </a:solidFill>
              </a:rPr>
              <a:t> Sharing</a:t>
            </a:r>
          </a:p>
          <a:p>
            <a:pPr>
              <a:buFontTx/>
              <a:buChar char="-"/>
            </a:pPr>
            <a:r>
              <a:rPr lang="en-US" sz="2000" dirty="0">
                <a:solidFill>
                  <a:schemeClr val="hlink"/>
                </a:solidFill>
              </a:rPr>
              <a:t> Hardware interactions</a:t>
            </a:r>
          </a:p>
        </p:txBody>
      </p:sp>
      <p:sp>
        <p:nvSpPr>
          <p:cNvPr id="5121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51214"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5AD20588-3025-42BF-B626-00AEDB0FD105}" type="slidenum">
              <a:rPr lang="en-US" smtClean="0"/>
              <a:pPr/>
              <a:t>20</a:t>
            </a:fld>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Separation</a:t>
            </a:r>
          </a:p>
        </p:txBody>
      </p:sp>
      <p:sp>
        <p:nvSpPr>
          <p:cNvPr id="52227" name="Rectangle 3"/>
          <p:cNvSpPr>
            <a:spLocks noGrp="1" noChangeArrowheads="1"/>
          </p:cNvSpPr>
          <p:nvPr>
            <p:ph idx="1"/>
          </p:nvPr>
        </p:nvSpPr>
        <p:spPr/>
        <p:txBody>
          <a:bodyPr/>
          <a:lstStyle/>
          <a:p>
            <a:r>
              <a:rPr lang="en-US" smtClean="0"/>
              <a:t>Physical Separation </a:t>
            </a:r>
          </a:p>
          <a:p>
            <a:endParaRPr lang="en-US" smtClean="0"/>
          </a:p>
          <a:p>
            <a:r>
              <a:rPr lang="en-US" smtClean="0"/>
              <a:t>Temporal Separation </a:t>
            </a:r>
          </a:p>
          <a:p>
            <a:endParaRPr lang="en-US" smtClean="0"/>
          </a:p>
          <a:p>
            <a:r>
              <a:rPr lang="en-US" smtClean="0"/>
              <a:t>Cryptographic Separation</a:t>
            </a:r>
          </a:p>
          <a:p>
            <a:endParaRPr lang="en-US" smtClean="0"/>
          </a:p>
          <a:p>
            <a:r>
              <a:rPr lang="en-US" smtClean="0"/>
              <a:t>Logical separation (isolation)</a:t>
            </a:r>
          </a:p>
        </p:txBody>
      </p:sp>
      <p:sp>
        <p:nvSpPr>
          <p:cNvPr id="52228"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52229"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1F9A7BA0-77C7-4784-95B0-D447A49E84CC}" type="slidenum">
              <a:rPr lang="en-US" smtClean="0"/>
              <a:pPr/>
              <a:t>21</a:t>
            </a:fld>
            <a:endParaRPr 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Virtualization</a:t>
            </a:r>
          </a:p>
        </p:txBody>
      </p:sp>
      <p:sp>
        <p:nvSpPr>
          <p:cNvPr id="53251" name="Rectangle 3"/>
          <p:cNvSpPr>
            <a:spLocks noGrp="1" noChangeArrowheads="1"/>
          </p:cNvSpPr>
          <p:nvPr>
            <p:ph idx="1"/>
          </p:nvPr>
        </p:nvSpPr>
        <p:spPr/>
        <p:txBody>
          <a:bodyPr/>
          <a:lstStyle/>
          <a:p>
            <a:r>
              <a:rPr lang="en-US" smtClean="0"/>
              <a:t>OS emulates or simulates a collection of a computer system’s resources</a:t>
            </a:r>
          </a:p>
          <a:p>
            <a:endParaRPr lang="en-US" smtClean="0"/>
          </a:p>
          <a:p>
            <a:r>
              <a:rPr lang="en-US" i="1" smtClean="0"/>
              <a:t>Virtual Machine</a:t>
            </a:r>
            <a:r>
              <a:rPr lang="en-US" smtClean="0"/>
              <a:t>: Collection of real or simulated hardware facilities</a:t>
            </a:r>
          </a:p>
          <a:p>
            <a:pPr lvl="1"/>
            <a:r>
              <a:rPr lang="en-US" smtClean="0"/>
              <a:t>processor, memory, I/O devices </a:t>
            </a:r>
          </a:p>
        </p:txBody>
      </p:sp>
      <p:sp>
        <p:nvSpPr>
          <p:cNvPr id="53252"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53253"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228B2E9D-9F7A-4D29-A6A9-BA06A5237C16}" type="slidenum">
              <a:rPr lang="en-US" smtClean="0"/>
              <a:pPr/>
              <a:t>22</a:t>
            </a:fld>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Virtual machine</a:t>
            </a:r>
          </a:p>
        </p:txBody>
      </p:sp>
      <p:sp>
        <p:nvSpPr>
          <p:cNvPr id="551949" name="Rectangle 13"/>
          <p:cNvSpPr>
            <a:spLocks noChangeArrowheads="1"/>
          </p:cNvSpPr>
          <p:nvPr/>
        </p:nvSpPr>
        <p:spPr bwMode="auto">
          <a:xfrm>
            <a:off x="1600200" y="4876801"/>
            <a:ext cx="5943600" cy="1143000"/>
          </a:xfrm>
          <a:prstGeom prst="rect">
            <a:avLst/>
          </a:prstGeom>
          <a:solidFill>
            <a:srgbClr val="CCFF99"/>
          </a:solidFill>
          <a:ln w="28575" cap="sq">
            <a:solidFill>
              <a:schemeClr val="hlink"/>
            </a:solidFill>
            <a:miter lim="800000"/>
            <a:headEnd/>
            <a:tailEnd/>
          </a:ln>
          <a:effectLst/>
        </p:spPr>
        <p:txBody>
          <a:bodyPr wrap="none" lIns="0" tIns="0" rIns="0" bIns="0" anchor="ctr"/>
          <a:lstStyle/>
          <a:p>
            <a:pPr algn="ctr">
              <a:buFontTx/>
              <a:buNone/>
              <a:defRPr/>
            </a:pPr>
            <a:r>
              <a:rPr lang="en-US" sz="2400" b="1" dirty="0">
                <a:solidFill>
                  <a:srgbClr val="800000"/>
                </a:solidFill>
                <a:effectLst>
                  <a:outerShdw blurRad="38100" dist="38100" dir="2700000" algn="tl">
                    <a:srgbClr val="000000"/>
                  </a:outerShdw>
                </a:effectLst>
              </a:rPr>
              <a:t>Real System Resources</a:t>
            </a:r>
          </a:p>
        </p:txBody>
      </p:sp>
      <p:sp>
        <p:nvSpPr>
          <p:cNvPr id="551951" name="Oval 15"/>
          <p:cNvSpPr>
            <a:spLocks noChangeArrowheads="1"/>
          </p:cNvSpPr>
          <p:nvPr/>
        </p:nvSpPr>
        <p:spPr bwMode="auto">
          <a:xfrm>
            <a:off x="3200400" y="3962400"/>
            <a:ext cx="2819400" cy="609600"/>
          </a:xfrm>
          <a:prstGeom prst="ellipse">
            <a:avLst/>
          </a:prstGeom>
          <a:solidFill>
            <a:srgbClr val="CCECFF"/>
          </a:solidFill>
          <a:ln w="28575" cap="sq">
            <a:solidFill>
              <a:schemeClr val="hlink"/>
            </a:solidFill>
            <a:round/>
            <a:headEnd/>
            <a:tailEnd/>
          </a:ln>
          <a:effectLst/>
        </p:spPr>
        <p:txBody>
          <a:bodyPr wrap="none" lIns="0" tIns="0" rIns="0" bIns="0" anchor="ctr"/>
          <a:lstStyle/>
          <a:p>
            <a:pPr algn="ctr">
              <a:buFontTx/>
              <a:buNone/>
              <a:defRPr/>
            </a:pPr>
            <a:r>
              <a:rPr lang="en-US" sz="2400" b="1" dirty="0">
                <a:solidFill>
                  <a:srgbClr val="FF0000"/>
                </a:solidFill>
                <a:effectLst>
                  <a:outerShdw blurRad="38100" dist="38100" dir="2700000" algn="tl">
                    <a:srgbClr val="000000"/>
                  </a:outerShdw>
                </a:effectLst>
              </a:rPr>
              <a:t>Real OS</a:t>
            </a:r>
          </a:p>
        </p:txBody>
      </p:sp>
      <p:sp>
        <p:nvSpPr>
          <p:cNvPr id="551953" name="Rectangle 17"/>
          <p:cNvSpPr>
            <a:spLocks noChangeArrowheads="1"/>
          </p:cNvSpPr>
          <p:nvPr/>
        </p:nvSpPr>
        <p:spPr bwMode="auto">
          <a:xfrm>
            <a:off x="1371600" y="1981200"/>
            <a:ext cx="1447800" cy="1600200"/>
          </a:xfrm>
          <a:prstGeom prst="rect">
            <a:avLst/>
          </a:prstGeom>
          <a:solidFill>
            <a:srgbClr val="FFFFCC"/>
          </a:solidFill>
          <a:ln w="28575" cap="sq">
            <a:solidFill>
              <a:schemeClr val="hlink"/>
            </a:solidFill>
            <a:miter lim="800000"/>
            <a:headEnd/>
            <a:tailEnd/>
          </a:ln>
          <a:effectLst/>
        </p:spPr>
        <p:txBody>
          <a:bodyPr wrap="none" lIns="0" tIns="0" rIns="0" bIns="0" anchor="ctr"/>
          <a:lstStyle/>
          <a:p>
            <a:pPr algn="ctr">
              <a:buFontTx/>
              <a:buNone/>
              <a:defRPr/>
            </a:pPr>
            <a:r>
              <a:rPr lang="en-US" sz="2000" dirty="0">
                <a:solidFill>
                  <a:schemeClr val="accent1"/>
                </a:solidFill>
                <a:effectLst>
                  <a:outerShdw blurRad="38100" dist="38100" dir="2700000" algn="tl">
                    <a:srgbClr val="000000"/>
                  </a:outerShdw>
                </a:effectLst>
              </a:rPr>
              <a:t>Virtual </a:t>
            </a:r>
          </a:p>
          <a:p>
            <a:pPr algn="ctr">
              <a:buFontTx/>
              <a:buNone/>
              <a:defRPr/>
            </a:pPr>
            <a:r>
              <a:rPr lang="en-US" sz="2000" dirty="0">
                <a:solidFill>
                  <a:schemeClr val="accent1"/>
                </a:solidFill>
                <a:effectLst>
                  <a:outerShdw blurRad="38100" dist="38100" dir="2700000" algn="tl">
                    <a:srgbClr val="000000"/>
                  </a:outerShdw>
                </a:effectLst>
              </a:rPr>
              <a:t>Machine</a:t>
            </a:r>
          </a:p>
          <a:p>
            <a:pPr algn="ctr">
              <a:buFontTx/>
              <a:buNone/>
              <a:defRPr/>
            </a:pPr>
            <a:endParaRPr lang="en-US" sz="2000" dirty="0">
              <a:solidFill>
                <a:schemeClr val="accent1"/>
              </a:solidFill>
              <a:effectLst>
                <a:outerShdw blurRad="38100" dist="38100" dir="2700000" algn="tl">
                  <a:srgbClr val="000000"/>
                </a:outerShdw>
              </a:effectLst>
            </a:endParaRPr>
          </a:p>
          <a:p>
            <a:pPr algn="ctr">
              <a:buFontTx/>
              <a:buNone/>
              <a:defRPr/>
            </a:pPr>
            <a:r>
              <a:rPr lang="en-US" sz="2000" dirty="0">
                <a:solidFill>
                  <a:schemeClr val="accent1"/>
                </a:solidFill>
                <a:effectLst>
                  <a:outerShdw blurRad="38100" dist="38100" dir="2700000" algn="tl">
                    <a:srgbClr val="000000"/>
                  </a:outerShdw>
                </a:effectLst>
              </a:rPr>
              <a:t>User 1</a:t>
            </a:r>
          </a:p>
        </p:txBody>
      </p:sp>
      <p:sp>
        <p:nvSpPr>
          <p:cNvPr id="551956" name="Rectangle 20"/>
          <p:cNvSpPr>
            <a:spLocks noChangeArrowheads="1"/>
          </p:cNvSpPr>
          <p:nvPr/>
        </p:nvSpPr>
        <p:spPr bwMode="auto">
          <a:xfrm>
            <a:off x="3886200" y="1981200"/>
            <a:ext cx="1447800" cy="1600200"/>
          </a:xfrm>
          <a:prstGeom prst="rect">
            <a:avLst/>
          </a:prstGeom>
          <a:solidFill>
            <a:srgbClr val="FFFFCC"/>
          </a:solidFill>
          <a:ln w="28575" cap="sq">
            <a:solidFill>
              <a:schemeClr val="hlink"/>
            </a:solidFill>
            <a:miter lim="800000"/>
            <a:headEnd/>
            <a:tailEnd/>
          </a:ln>
          <a:effectLst/>
        </p:spPr>
        <p:txBody>
          <a:bodyPr wrap="none" lIns="0" tIns="0" rIns="0" bIns="0" anchor="ctr"/>
          <a:lstStyle/>
          <a:p>
            <a:pPr algn="ctr">
              <a:buFontTx/>
              <a:buNone/>
              <a:defRPr/>
            </a:pPr>
            <a:r>
              <a:rPr lang="en-US" sz="2000" dirty="0">
                <a:solidFill>
                  <a:schemeClr val="accent1"/>
                </a:solidFill>
                <a:effectLst>
                  <a:outerShdw blurRad="38100" dist="38100" dir="2700000" algn="tl">
                    <a:srgbClr val="000000"/>
                  </a:outerShdw>
                </a:effectLst>
              </a:rPr>
              <a:t>Virtual </a:t>
            </a:r>
          </a:p>
          <a:p>
            <a:pPr algn="ctr">
              <a:buFontTx/>
              <a:buNone/>
              <a:defRPr/>
            </a:pPr>
            <a:r>
              <a:rPr lang="en-US" sz="2000" dirty="0">
                <a:solidFill>
                  <a:schemeClr val="accent1"/>
                </a:solidFill>
                <a:effectLst>
                  <a:outerShdw blurRad="38100" dist="38100" dir="2700000" algn="tl">
                    <a:srgbClr val="000000"/>
                  </a:outerShdw>
                </a:effectLst>
              </a:rPr>
              <a:t>Machine</a:t>
            </a:r>
          </a:p>
          <a:p>
            <a:pPr algn="ctr">
              <a:buFontTx/>
              <a:buNone/>
              <a:defRPr/>
            </a:pPr>
            <a:endParaRPr lang="en-US" sz="2000" dirty="0">
              <a:solidFill>
                <a:schemeClr val="accent1"/>
              </a:solidFill>
              <a:effectLst>
                <a:outerShdw blurRad="38100" dist="38100" dir="2700000" algn="tl">
                  <a:srgbClr val="000000"/>
                </a:outerShdw>
              </a:effectLst>
            </a:endParaRPr>
          </a:p>
          <a:p>
            <a:pPr algn="ctr">
              <a:buFontTx/>
              <a:buNone/>
              <a:defRPr/>
            </a:pPr>
            <a:r>
              <a:rPr lang="en-US" sz="2000" dirty="0">
                <a:solidFill>
                  <a:schemeClr val="accent1"/>
                </a:solidFill>
                <a:effectLst>
                  <a:outerShdw blurRad="38100" dist="38100" dir="2700000" algn="tl">
                    <a:srgbClr val="000000"/>
                  </a:outerShdw>
                </a:effectLst>
              </a:rPr>
              <a:t>User 2</a:t>
            </a:r>
          </a:p>
        </p:txBody>
      </p:sp>
      <p:sp>
        <p:nvSpPr>
          <p:cNvPr id="551957" name="Rectangle 21"/>
          <p:cNvSpPr>
            <a:spLocks noChangeArrowheads="1"/>
          </p:cNvSpPr>
          <p:nvPr/>
        </p:nvSpPr>
        <p:spPr bwMode="auto">
          <a:xfrm>
            <a:off x="6248401" y="1981200"/>
            <a:ext cx="1447800" cy="1600200"/>
          </a:xfrm>
          <a:prstGeom prst="rect">
            <a:avLst/>
          </a:prstGeom>
          <a:solidFill>
            <a:srgbClr val="FFFFCC"/>
          </a:solidFill>
          <a:ln w="28575" cap="sq">
            <a:solidFill>
              <a:schemeClr val="hlink"/>
            </a:solidFill>
            <a:miter lim="800000"/>
            <a:headEnd/>
            <a:tailEnd/>
          </a:ln>
          <a:effectLst/>
        </p:spPr>
        <p:txBody>
          <a:bodyPr wrap="none" lIns="0" tIns="0" rIns="0" bIns="0" anchor="ctr"/>
          <a:lstStyle/>
          <a:p>
            <a:pPr algn="ctr">
              <a:buFontTx/>
              <a:buNone/>
              <a:defRPr/>
            </a:pPr>
            <a:r>
              <a:rPr lang="en-US" sz="2000" dirty="0">
                <a:solidFill>
                  <a:schemeClr val="accent1"/>
                </a:solidFill>
                <a:effectLst>
                  <a:outerShdw blurRad="38100" dist="38100" dir="2700000" algn="tl">
                    <a:srgbClr val="000000"/>
                  </a:outerShdw>
                </a:effectLst>
              </a:rPr>
              <a:t>Virtual </a:t>
            </a:r>
          </a:p>
          <a:p>
            <a:pPr algn="ctr">
              <a:buFontTx/>
              <a:buNone/>
              <a:defRPr/>
            </a:pPr>
            <a:r>
              <a:rPr lang="en-US" sz="2000" dirty="0">
                <a:solidFill>
                  <a:schemeClr val="accent1"/>
                </a:solidFill>
                <a:effectLst>
                  <a:outerShdw blurRad="38100" dist="38100" dir="2700000" algn="tl">
                    <a:srgbClr val="000000"/>
                  </a:outerShdw>
                </a:effectLst>
              </a:rPr>
              <a:t>Machine</a:t>
            </a:r>
          </a:p>
          <a:p>
            <a:pPr algn="ctr">
              <a:buFontTx/>
              <a:buNone/>
              <a:defRPr/>
            </a:pPr>
            <a:endParaRPr lang="en-US" sz="2000" dirty="0">
              <a:solidFill>
                <a:schemeClr val="accent1"/>
              </a:solidFill>
              <a:effectLst>
                <a:outerShdw blurRad="38100" dist="38100" dir="2700000" algn="tl">
                  <a:srgbClr val="000000"/>
                </a:outerShdw>
              </a:effectLst>
            </a:endParaRPr>
          </a:p>
          <a:p>
            <a:pPr algn="ctr">
              <a:buFontTx/>
              <a:buNone/>
              <a:defRPr/>
            </a:pPr>
            <a:r>
              <a:rPr lang="en-US" sz="2000" dirty="0">
                <a:solidFill>
                  <a:schemeClr val="accent1"/>
                </a:solidFill>
                <a:effectLst>
                  <a:outerShdw blurRad="38100" dist="38100" dir="2700000" algn="tl">
                    <a:srgbClr val="000000"/>
                  </a:outerShdw>
                </a:effectLst>
              </a:rPr>
              <a:t>User 3</a:t>
            </a:r>
          </a:p>
        </p:txBody>
      </p:sp>
      <p:sp>
        <p:nvSpPr>
          <p:cNvPr id="5428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5428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8DDE05F9-8D59-461D-9F37-49512EC81A22}" type="slidenum">
              <a:rPr lang="en-US" smtClean="0"/>
              <a:pPr/>
              <a:t>23</a:t>
            </a:fld>
            <a:endParaRPr lang="en-US"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IBM MVS/ESA </a:t>
            </a:r>
          </a:p>
        </p:txBody>
      </p:sp>
      <p:sp>
        <p:nvSpPr>
          <p:cNvPr id="39939" name="Rectangle 3"/>
          <p:cNvSpPr>
            <a:spLocks noGrp="1" noChangeArrowheads="1"/>
          </p:cNvSpPr>
          <p:nvPr>
            <p:ph idx="1"/>
          </p:nvPr>
        </p:nvSpPr>
        <p:spPr/>
        <p:txBody>
          <a:bodyPr>
            <a:normAutofit lnSpcReduction="10000"/>
          </a:bodyPr>
          <a:lstStyle/>
          <a:p>
            <a:r>
              <a:rPr lang="en-US" smtClean="0"/>
              <a:t>Virtualization is used to provide logical separation that gives the user the impression of physical separation</a:t>
            </a:r>
          </a:p>
          <a:p>
            <a:pPr lvl="1"/>
            <a:r>
              <a:rPr lang="en-US" smtClean="0"/>
              <a:t>Each user feels that he/she has a separate machine</a:t>
            </a:r>
          </a:p>
          <a:p>
            <a:pPr lvl="1"/>
            <a:endParaRPr lang="en-US" smtClean="0"/>
          </a:p>
          <a:p>
            <a:r>
              <a:rPr lang="en-US" smtClean="0"/>
              <a:t>Paging System</a:t>
            </a:r>
          </a:p>
          <a:p>
            <a:pPr lvl="1"/>
            <a:r>
              <a:rPr lang="en-US" smtClean="0"/>
              <a:t>Each user’s virtual memory space can be as large as the total addressable space</a:t>
            </a:r>
          </a:p>
        </p:txBody>
      </p:sp>
      <p:sp>
        <p:nvSpPr>
          <p:cNvPr id="5530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5530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C0537EA6-5623-4347-876C-3D966373DD2E}" type="slidenum">
              <a:rPr lang="en-US" smtClean="0"/>
              <a:pPr/>
              <a:t>24</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7" dur="500"/>
                                        <p:tgtEl>
                                          <p:spTgt spid="39939">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10"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Layered OS</a:t>
            </a:r>
          </a:p>
        </p:txBody>
      </p:sp>
      <p:sp>
        <p:nvSpPr>
          <p:cNvPr id="56323" name="Rectangle 8"/>
          <p:cNvSpPr>
            <a:spLocks noChangeArrowheads="1"/>
          </p:cNvSpPr>
          <p:nvPr/>
        </p:nvSpPr>
        <p:spPr bwMode="auto">
          <a:xfrm>
            <a:off x="3505201" y="5486400"/>
            <a:ext cx="3505200" cy="533400"/>
          </a:xfrm>
          <a:prstGeom prst="rect">
            <a:avLst/>
          </a:prstGeom>
          <a:solidFill>
            <a:srgbClr val="CCECFF"/>
          </a:solidFill>
          <a:ln w="12700" cap="sq">
            <a:solidFill>
              <a:schemeClr val="hlink"/>
            </a:solidFill>
            <a:miter lim="800000"/>
            <a:headEnd/>
            <a:tailEnd/>
          </a:ln>
        </p:spPr>
        <p:txBody>
          <a:bodyPr wrap="none" lIns="0" tIns="0" rIns="0" bIns="0" anchor="ctr"/>
          <a:lstStyle/>
          <a:p>
            <a:pPr algn="ctr">
              <a:buFontTx/>
              <a:buNone/>
            </a:pPr>
            <a:r>
              <a:rPr lang="en-US" sz="2000" dirty="0">
                <a:solidFill>
                  <a:schemeClr val="hlink"/>
                </a:solidFill>
              </a:rPr>
              <a:t>Hardware</a:t>
            </a:r>
          </a:p>
        </p:txBody>
      </p:sp>
      <p:sp>
        <p:nvSpPr>
          <p:cNvPr id="56324" name="Rectangle 12"/>
          <p:cNvSpPr>
            <a:spLocks noChangeArrowheads="1"/>
          </p:cNvSpPr>
          <p:nvPr/>
        </p:nvSpPr>
        <p:spPr bwMode="auto">
          <a:xfrm>
            <a:off x="3505201" y="4953000"/>
            <a:ext cx="3505200" cy="533400"/>
          </a:xfrm>
          <a:prstGeom prst="rect">
            <a:avLst/>
          </a:prstGeom>
          <a:solidFill>
            <a:srgbClr val="FFFFCC"/>
          </a:solidFill>
          <a:ln w="12700" cap="sq">
            <a:solidFill>
              <a:schemeClr val="hlink"/>
            </a:solidFill>
            <a:miter lim="800000"/>
            <a:headEnd/>
            <a:tailEnd/>
          </a:ln>
        </p:spPr>
        <p:txBody>
          <a:bodyPr wrap="none" lIns="0" tIns="0" rIns="0" bIns="0" anchor="ctr"/>
          <a:lstStyle/>
          <a:p>
            <a:pPr algn="ctr">
              <a:buFontTx/>
              <a:buNone/>
            </a:pPr>
            <a:r>
              <a:rPr lang="en-US" sz="2000" dirty="0">
                <a:solidFill>
                  <a:schemeClr val="hlink"/>
                </a:solidFill>
              </a:rPr>
              <a:t>Security functions</a:t>
            </a:r>
          </a:p>
        </p:txBody>
      </p:sp>
      <p:sp>
        <p:nvSpPr>
          <p:cNvPr id="56325" name="Rectangle 13"/>
          <p:cNvSpPr>
            <a:spLocks noChangeArrowheads="1"/>
          </p:cNvSpPr>
          <p:nvPr/>
        </p:nvSpPr>
        <p:spPr bwMode="auto">
          <a:xfrm>
            <a:off x="3505201" y="4419600"/>
            <a:ext cx="3505200" cy="533400"/>
          </a:xfrm>
          <a:prstGeom prst="rect">
            <a:avLst/>
          </a:prstGeom>
          <a:solidFill>
            <a:srgbClr val="FFFFCC"/>
          </a:solidFill>
          <a:ln w="12700" cap="sq">
            <a:solidFill>
              <a:schemeClr val="hlink"/>
            </a:solidFill>
            <a:miter lim="800000"/>
            <a:headEnd/>
            <a:tailEnd/>
          </a:ln>
        </p:spPr>
        <p:txBody>
          <a:bodyPr wrap="none" lIns="0" tIns="0" rIns="0" bIns="0" anchor="ctr"/>
          <a:lstStyle/>
          <a:p>
            <a:pPr algn="ctr">
              <a:buFontTx/>
              <a:buNone/>
            </a:pPr>
            <a:r>
              <a:rPr lang="en-US" sz="2000" dirty="0">
                <a:solidFill>
                  <a:schemeClr val="hlink"/>
                </a:solidFill>
              </a:rPr>
              <a:t>Synchronization, allocation</a:t>
            </a:r>
          </a:p>
        </p:txBody>
      </p:sp>
      <p:sp>
        <p:nvSpPr>
          <p:cNvPr id="56326" name="Rectangle 14"/>
          <p:cNvSpPr>
            <a:spLocks noChangeArrowheads="1"/>
          </p:cNvSpPr>
          <p:nvPr/>
        </p:nvSpPr>
        <p:spPr bwMode="auto">
          <a:xfrm>
            <a:off x="3505201" y="3886200"/>
            <a:ext cx="3505200" cy="533400"/>
          </a:xfrm>
          <a:prstGeom prst="rect">
            <a:avLst/>
          </a:prstGeom>
          <a:solidFill>
            <a:srgbClr val="FFFFCC"/>
          </a:solidFill>
          <a:ln w="12700" cap="sq">
            <a:solidFill>
              <a:schemeClr val="hlink"/>
            </a:solidFill>
            <a:miter lim="800000"/>
            <a:headEnd/>
            <a:tailEnd/>
          </a:ln>
        </p:spPr>
        <p:txBody>
          <a:bodyPr wrap="none" lIns="0" tIns="0" rIns="0" bIns="0" anchor="ctr"/>
          <a:lstStyle/>
          <a:p>
            <a:pPr algn="ctr">
              <a:buFontTx/>
              <a:buNone/>
            </a:pPr>
            <a:r>
              <a:rPr lang="en-US" sz="2000" dirty="0">
                <a:solidFill>
                  <a:schemeClr val="hlink"/>
                </a:solidFill>
              </a:rPr>
              <a:t>Scheduling, sharing, MM</a:t>
            </a:r>
          </a:p>
        </p:txBody>
      </p:sp>
      <p:sp>
        <p:nvSpPr>
          <p:cNvPr id="56327" name="Rectangle 15"/>
          <p:cNvSpPr>
            <a:spLocks noChangeArrowheads="1"/>
          </p:cNvSpPr>
          <p:nvPr/>
        </p:nvSpPr>
        <p:spPr bwMode="auto">
          <a:xfrm>
            <a:off x="3505201" y="3352800"/>
            <a:ext cx="3505200" cy="533400"/>
          </a:xfrm>
          <a:prstGeom prst="rect">
            <a:avLst/>
          </a:prstGeom>
          <a:solidFill>
            <a:srgbClr val="FFFFCC"/>
          </a:solidFill>
          <a:ln w="12700" cap="sq">
            <a:solidFill>
              <a:schemeClr val="hlink"/>
            </a:solidFill>
            <a:miter lim="800000"/>
            <a:headEnd/>
            <a:tailEnd/>
          </a:ln>
        </p:spPr>
        <p:txBody>
          <a:bodyPr wrap="none" lIns="0" tIns="0" rIns="0" bIns="0" anchor="ctr"/>
          <a:lstStyle/>
          <a:p>
            <a:pPr algn="ctr">
              <a:buFontTx/>
              <a:buNone/>
            </a:pPr>
            <a:r>
              <a:rPr lang="en-US" sz="2000" dirty="0">
                <a:solidFill>
                  <a:schemeClr val="hlink"/>
                </a:solidFill>
              </a:rPr>
              <a:t>File system, device allocation</a:t>
            </a:r>
          </a:p>
        </p:txBody>
      </p:sp>
      <p:sp>
        <p:nvSpPr>
          <p:cNvPr id="56328" name="Rectangle 16"/>
          <p:cNvSpPr>
            <a:spLocks noChangeArrowheads="1"/>
          </p:cNvSpPr>
          <p:nvPr/>
        </p:nvSpPr>
        <p:spPr bwMode="auto">
          <a:xfrm>
            <a:off x="3505201" y="2819400"/>
            <a:ext cx="3505200" cy="533400"/>
          </a:xfrm>
          <a:prstGeom prst="rect">
            <a:avLst/>
          </a:prstGeom>
          <a:solidFill>
            <a:srgbClr val="FFFFCC"/>
          </a:solidFill>
          <a:ln w="12700" cap="sq">
            <a:solidFill>
              <a:schemeClr val="hlink"/>
            </a:solidFill>
            <a:miter lim="800000"/>
            <a:headEnd/>
            <a:tailEnd/>
          </a:ln>
        </p:spPr>
        <p:txBody>
          <a:bodyPr wrap="none" lIns="0" tIns="0" rIns="0" bIns="0" anchor="ctr"/>
          <a:lstStyle/>
          <a:p>
            <a:pPr algn="ctr">
              <a:buFontTx/>
              <a:buNone/>
            </a:pPr>
            <a:r>
              <a:rPr lang="en-US" sz="2000" dirty="0">
                <a:solidFill>
                  <a:schemeClr val="hlink"/>
                </a:solidFill>
              </a:rPr>
              <a:t>Utility functions</a:t>
            </a:r>
          </a:p>
        </p:txBody>
      </p:sp>
      <p:sp>
        <p:nvSpPr>
          <p:cNvPr id="56329" name="Rectangle 17"/>
          <p:cNvSpPr>
            <a:spLocks noChangeArrowheads="1"/>
          </p:cNvSpPr>
          <p:nvPr/>
        </p:nvSpPr>
        <p:spPr bwMode="auto">
          <a:xfrm>
            <a:off x="3505201" y="2286000"/>
            <a:ext cx="3505200" cy="533400"/>
          </a:xfrm>
          <a:prstGeom prst="rect">
            <a:avLst/>
          </a:prstGeom>
          <a:solidFill>
            <a:srgbClr val="CCFF99"/>
          </a:solidFill>
          <a:ln w="12700" cap="sq">
            <a:solidFill>
              <a:schemeClr val="hlink"/>
            </a:solidFill>
            <a:miter lim="800000"/>
            <a:headEnd/>
            <a:tailEnd/>
          </a:ln>
        </p:spPr>
        <p:txBody>
          <a:bodyPr wrap="none" lIns="0" tIns="0" rIns="0" bIns="0" anchor="ctr"/>
          <a:lstStyle/>
          <a:p>
            <a:pPr algn="ctr">
              <a:buFontTx/>
              <a:buNone/>
            </a:pPr>
            <a:r>
              <a:rPr lang="en-US" sz="2000" dirty="0">
                <a:solidFill>
                  <a:schemeClr val="hlink"/>
                </a:solidFill>
              </a:rPr>
              <a:t>Compilers, database</a:t>
            </a:r>
          </a:p>
        </p:txBody>
      </p:sp>
      <p:sp>
        <p:nvSpPr>
          <p:cNvPr id="56330" name="Rectangle 18"/>
          <p:cNvSpPr>
            <a:spLocks noChangeArrowheads="1"/>
          </p:cNvSpPr>
          <p:nvPr/>
        </p:nvSpPr>
        <p:spPr bwMode="auto">
          <a:xfrm>
            <a:off x="3505201" y="1752600"/>
            <a:ext cx="3505200" cy="533400"/>
          </a:xfrm>
          <a:prstGeom prst="rect">
            <a:avLst/>
          </a:prstGeom>
          <a:solidFill>
            <a:srgbClr val="CCFF99"/>
          </a:solidFill>
          <a:ln w="12700" cap="sq">
            <a:solidFill>
              <a:schemeClr val="hlink"/>
            </a:solidFill>
            <a:miter lim="800000"/>
            <a:headEnd/>
            <a:tailEnd/>
          </a:ln>
        </p:spPr>
        <p:txBody>
          <a:bodyPr wrap="none" lIns="0" tIns="0" rIns="0" bIns="0" anchor="ctr"/>
          <a:lstStyle/>
          <a:p>
            <a:pPr algn="ctr">
              <a:buFontTx/>
              <a:buNone/>
            </a:pPr>
            <a:r>
              <a:rPr lang="en-US" sz="2000" dirty="0">
                <a:solidFill>
                  <a:schemeClr val="hlink"/>
                </a:solidFill>
              </a:rPr>
              <a:t>User processes</a:t>
            </a:r>
          </a:p>
        </p:txBody>
      </p:sp>
      <p:sp>
        <p:nvSpPr>
          <p:cNvPr id="56331" name="Line 19"/>
          <p:cNvSpPr>
            <a:spLocks noChangeShapeType="1"/>
          </p:cNvSpPr>
          <p:nvPr/>
        </p:nvSpPr>
        <p:spPr bwMode="auto">
          <a:xfrm>
            <a:off x="3200400" y="4953000"/>
            <a:ext cx="0" cy="533400"/>
          </a:xfrm>
          <a:prstGeom prst="line">
            <a:avLst/>
          </a:prstGeom>
          <a:noFill/>
          <a:ln w="28575" cap="sq">
            <a:solidFill>
              <a:schemeClr val="hlink"/>
            </a:solidFill>
            <a:round/>
            <a:headEnd type="triangle" w="med" len="med"/>
            <a:tailEnd type="triangle" w="med" len="med"/>
          </a:ln>
        </p:spPr>
        <p:txBody>
          <a:bodyPr lIns="0" tIns="0" rIns="0" bIns="0"/>
          <a:lstStyle/>
          <a:p>
            <a:endParaRPr lang="en-IN"/>
          </a:p>
        </p:txBody>
      </p:sp>
      <p:sp>
        <p:nvSpPr>
          <p:cNvPr id="56332" name="Line 20"/>
          <p:cNvSpPr>
            <a:spLocks noChangeShapeType="1"/>
          </p:cNvSpPr>
          <p:nvPr/>
        </p:nvSpPr>
        <p:spPr bwMode="auto">
          <a:xfrm>
            <a:off x="7315200" y="4419600"/>
            <a:ext cx="0" cy="990600"/>
          </a:xfrm>
          <a:prstGeom prst="line">
            <a:avLst/>
          </a:prstGeom>
          <a:noFill/>
          <a:ln w="28575" cap="sq">
            <a:solidFill>
              <a:schemeClr val="hlink"/>
            </a:solidFill>
            <a:round/>
            <a:headEnd type="triangle" w="med" len="med"/>
            <a:tailEnd type="triangle" w="med" len="med"/>
          </a:ln>
        </p:spPr>
        <p:txBody>
          <a:bodyPr lIns="0" tIns="0" rIns="0" bIns="0"/>
          <a:lstStyle/>
          <a:p>
            <a:endParaRPr lang="en-IN"/>
          </a:p>
        </p:txBody>
      </p:sp>
      <p:sp>
        <p:nvSpPr>
          <p:cNvPr id="56333" name="Line 21"/>
          <p:cNvSpPr>
            <a:spLocks noChangeShapeType="1"/>
          </p:cNvSpPr>
          <p:nvPr/>
        </p:nvSpPr>
        <p:spPr bwMode="auto">
          <a:xfrm>
            <a:off x="990600" y="2819400"/>
            <a:ext cx="0" cy="2667000"/>
          </a:xfrm>
          <a:prstGeom prst="line">
            <a:avLst/>
          </a:prstGeom>
          <a:noFill/>
          <a:ln w="28575" cap="sq">
            <a:solidFill>
              <a:schemeClr val="hlink"/>
            </a:solidFill>
            <a:round/>
            <a:headEnd type="triangle" w="med" len="med"/>
            <a:tailEnd type="triangle" w="med" len="med"/>
          </a:ln>
        </p:spPr>
        <p:txBody>
          <a:bodyPr lIns="0" tIns="0" rIns="0" bIns="0"/>
          <a:lstStyle/>
          <a:p>
            <a:endParaRPr lang="en-IN"/>
          </a:p>
        </p:txBody>
      </p:sp>
      <p:sp>
        <p:nvSpPr>
          <p:cNvPr id="56334" name="Text Box 22"/>
          <p:cNvSpPr txBox="1">
            <a:spLocks noChangeArrowheads="1"/>
          </p:cNvSpPr>
          <p:nvPr/>
        </p:nvSpPr>
        <p:spPr bwMode="auto">
          <a:xfrm>
            <a:off x="7543801" y="4724400"/>
            <a:ext cx="997981"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rgbClr val="FF0000"/>
                </a:solidFill>
              </a:rPr>
              <a:t>OS kernel</a:t>
            </a:r>
          </a:p>
        </p:txBody>
      </p:sp>
      <p:sp>
        <p:nvSpPr>
          <p:cNvPr id="56335" name="Text Box 23"/>
          <p:cNvSpPr txBox="1">
            <a:spLocks noChangeArrowheads="1"/>
          </p:cNvSpPr>
          <p:nvPr/>
        </p:nvSpPr>
        <p:spPr bwMode="auto">
          <a:xfrm>
            <a:off x="1447800" y="5105400"/>
            <a:ext cx="1552557"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rgbClr val="FF0000"/>
                </a:solidFill>
              </a:rPr>
              <a:t>Security kernel</a:t>
            </a:r>
          </a:p>
        </p:txBody>
      </p:sp>
      <p:sp>
        <p:nvSpPr>
          <p:cNvPr id="56336" name="Text Box 24"/>
          <p:cNvSpPr txBox="1">
            <a:spLocks noChangeArrowheads="1"/>
          </p:cNvSpPr>
          <p:nvPr/>
        </p:nvSpPr>
        <p:spPr bwMode="auto">
          <a:xfrm>
            <a:off x="1447800" y="2971800"/>
            <a:ext cx="289345"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rgbClr val="FF0000"/>
                </a:solidFill>
              </a:rPr>
              <a:t>OS</a:t>
            </a:r>
          </a:p>
        </p:txBody>
      </p:sp>
      <p:sp>
        <p:nvSpPr>
          <p:cNvPr id="5633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5633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89068DCF-B1DD-48CE-8DC7-F26A6B4715C4}" type="slidenum">
              <a:rPr lang="en-US" smtClean="0"/>
              <a:pPr/>
              <a:t>25</a:t>
            </a:fld>
            <a:endParaRPr lang="en-US"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600" dirty="0" smtClean="0"/>
              <a:t>Modules operating in Different Layers</a:t>
            </a:r>
          </a:p>
        </p:txBody>
      </p:sp>
      <p:sp>
        <p:nvSpPr>
          <p:cNvPr id="57347" name="Oval 3"/>
          <p:cNvSpPr>
            <a:spLocks noChangeArrowheads="1"/>
          </p:cNvSpPr>
          <p:nvPr/>
        </p:nvSpPr>
        <p:spPr bwMode="auto">
          <a:xfrm>
            <a:off x="1295400" y="1676400"/>
            <a:ext cx="4648200" cy="4267200"/>
          </a:xfrm>
          <a:prstGeom prst="ellipse">
            <a:avLst/>
          </a:prstGeom>
          <a:solidFill>
            <a:srgbClr val="CCFF99"/>
          </a:solidFill>
          <a:ln w="12700" cap="sq">
            <a:solidFill>
              <a:schemeClr val="hlink"/>
            </a:solidFill>
            <a:round/>
            <a:headEnd/>
            <a:tailEnd/>
          </a:ln>
        </p:spPr>
        <p:txBody>
          <a:bodyPr wrap="none" lIns="0" tIns="0" rIns="0" bIns="0" anchor="ctr"/>
          <a:lstStyle/>
          <a:p>
            <a:endParaRPr lang="en-US"/>
          </a:p>
        </p:txBody>
      </p:sp>
      <p:sp>
        <p:nvSpPr>
          <p:cNvPr id="57348" name="Text Box 4"/>
          <p:cNvSpPr txBox="1">
            <a:spLocks noChangeArrowheads="1"/>
          </p:cNvSpPr>
          <p:nvPr/>
        </p:nvSpPr>
        <p:spPr bwMode="auto">
          <a:xfrm>
            <a:off x="2743200" y="1905001"/>
            <a:ext cx="1924718"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chemeClr val="hlink"/>
                </a:solidFill>
              </a:rPr>
              <a:t>Least trusted code</a:t>
            </a:r>
          </a:p>
        </p:txBody>
      </p:sp>
      <p:sp>
        <p:nvSpPr>
          <p:cNvPr id="57349" name="Oval 5"/>
          <p:cNvSpPr>
            <a:spLocks noChangeArrowheads="1"/>
          </p:cNvSpPr>
          <p:nvPr/>
        </p:nvSpPr>
        <p:spPr bwMode="auto">
          <a:xfrm>
            <a:off x="1752600" y="2286000"/>
            <a:ext cx="3733800" cy="3200400"/>
          </a:xfrm>
          <a:prstGeom prst="ellipse">
            <a:avLst/>
          </a:prstGeom>
          <a:solidFill>
            <a:srgbClr val="FFCCFF"/>
          </a:solidFill>
          <a:ln w="12700" cap="sq">
            <a:solidFill>
              <a:schemeClr val="hlink"/>
            </a:solidFill>
            <a:round/>
            <a:headEnd/>
            <a:tailEnd/>
          </a:ln>
        </p:spPr>
        <p:txBody>
          <a:bodyPr wrap="none" lIns="0" tIns="0" rIns="0" bIns="0" anchor="ctr"/>
          <a:lstStyle/>
          <a:p>
            <a:endParaRPr lang="en-US"/>
          </a:p>
        </p:txBody>
      </p:sp>
      <p:sp>
        <p:nvSpPr>
          <p:cNvPr id="57350" name="Oval 6"/>
          <p:cNvSpPr>
            <a:spLocks noChangeArrowheads="1"/>
          </p:cNvSpPr>
          <p:nvPr/>
        </p:nvSpPr>
        <p:spPr bwMode="auto">
          <a:xfrm>
            <a:off x="2209801" y="2743200"/>
            <a:ext cx="2667000" cy="2286000"/>
          </a:xfrm>
          <a:prstGeom prst="ellipse">
            <a:avLst/>
          </a:prstGeom>
          <a:solidFill>
            <a:srgbClr val="CCECFF"/>
          </a:solidFill>
          <a:ln w="12700" cap="sq">
            <a:solidFill>
              <a:schemeClr val="hlink"/>
            </a:solidFill>
            <a:round/>
            <a:headEnd/>
            <a:tailEnd/>
          </a:ln>
        </p:spPr>
        <p:txBody>
          <a:bodyPr wrap="none" lIns="0" tIns="0" rIns="0" bIns="0" anchor="ctr"/>
          <a:lstStyle/>
          <a:p>
            <a:endParaRPr lang="en-US"/>
          </a:p>
        </p:txBody>
      </p:sp>
      <p:sp>
        <p:nvSpPr>
          <p:cNvPr id="57351" name="Oval 7"/>
          <p:cNvSpPr>
            <a:spLocks noChangeArrowheads="1"/>
          </p:cNvSpPr>
          <p:nvPr/>
        </p:nvSpPr>
        <p:spPr bwMode="auto">
          <a:xfrm>
            <a:off x="2819401" y="3276600"/>
            <a:ext cx="1447800" cy="1295400"/>
          </a:xfrm>
          <a:prstGeom prst="ellipse">
            <a:avLst/>
          </a:prstGeom>
          <a:solidFill>
            <a:srgbClr val="FFFFCC"/>
          </a:solidFill>
          <a:ln w="12700" cap="sq">
            <a:solidFill>
              <a:schemeClr val="hlink"/>
            </a:solidFill>
            <a:round/>
            <a:headEnd/>
            <a:tailEnd/>
          </a:ln>
        </p:spPr>
        <p:txBody>
          <a:bodyPr wrap="none" lIns="0" tIns="0" rIns="0" bIns="0" anchor="ctr"/>
          <a:lstStyle/>
          <a:p>
            <a:endParaRPr lang="en-US"/>
          </a:p>
        </p:txBody>
      </p:sp>
      <p:sp>
        <p:nvSpPr>
          <p:cNvPr id="57352" name="Text Box 10"/>
          <p:cNvSpPr txBox="1">
            <a:spLocks noChangeArrowheads="1"/>
          </p:cNvSpPr>
          <p:nvPr/>
        </p:nvSpPr>
        <p:spPr bwMode="auto">
          <a:xfrm>
            <a:off x="2971801" y="3429001"/>
            <a:ext cx="1321596" cy="617841"/>
          </a:xfrm>
          <a:prstGeom prst="rect">
            <a:avLst/>
          </a:prstGeom>
          <a:noFill/>
          <a:ln w="12700" cap="sq">
            <a:noFill/>
            <a:miter lim="800000"/>
            <a:headEnd/>
            <a:tailEnd/>
          </a:ln>
        </p:spPr>
        <p:txBody>
          <a:bodyPr wrap="none" lIns="0" tIns="0" rIns="0" bIns="0">
            <a:spAutoFit/>
          </a:bodyPr>
          <a:lstStyle/>
          <a:p>
            <a:pPr algn="ctr">
              <a:buFontTx/>
              <a:buNone/>
            </a:pPr>
            <a:r>
              <a:rPr lang="en-US" sz="2000" dirty="0">
                <a:solidFill>
                  <a:schemeClr val="hlink"/>
                </a:solidFill>
              </a:rPr>
              <a:t>Most </a:t>
            </a:r>
          </a:p>
          <a:p>
            <a:pPr algn="ctr">
              <a:buFontTx/>
              <a:buNone/>
            </a:pPr>
            <a:r>
              <a:rPr lang="en-US" sz="2000" dirty="0">
                <a:solidFill>
                  <a:schemeClr val="hlink"/>
                </a:solidFill>
              </a:rPr>
              <a:t>trusted code</a:t>
            </a:r>
          </a:p>
        </p:txBody>
      </p:sp>
      <p:sp>
        <p:nvSpPr>
          <p:cNvPr id="57353" name="Rectangle 13"/>
          <p:cNvSpPr>
            <a:spLocks noChangeArrowheads="1"/>
          </p:cNvSpPr>
          <p:nvPr/>
        </p:nvSpPr>
        <p:spPr bwMode="auto">
          <a:xfrm>
            <a:off x="3124201" y="4191000"/>
            <a:ext cx="838200" cy="2133600"/>
          </a:xfrm>
          <a:prstGeom prst="rect">
            <a:avLst/>
          </a:prstGeom>
          <a:solidFill>
            <a:schemeClr val="accent2"/>
          </a:solidFill>
          <a:ln w="12700" cap="sq">
            <a:solidFill>
              <a:schemeClr val="hlink"/>
            </a:solidFill>
            <a:miter lim="800000"/>
            <a:headEnd/>
            <a:tailEnd/>
          </a:ln>
        </p:spPr>
        <p:txBody>
          <a:bodyPr wrap="none" lIns="0" tIns="0" rIns="0" bIns="0" anchor="ctr"/>
          <a:lstStyle/>
          <a:p>
            <a:endParaRPr lang="en-US"/>
          </a:p>
        </p:txBody>
      </p:sp>
      <p:sp>
        <p:nvSpPr>
          <p:cNvPr id="57354" name="Oval 15"/>
          <p:cNvSpPr>
            <a:spLocks noChangeArrowheads="1"/>
          </p:cNvSpPr>
          <p:nvPr/>
        </p:nvSpPr>
        <p:spPr bwMode="auto">
          <a:xfrm>
            <a:off x="3429001" y="5638801"/>
            <a:ext cx="228600" cy="228600"/>
          </a:xfrm>
          <a:prstGeom prst="ellipse">
            <a:avLst/>
          </a:prstGeom>
          <a:solidFill>
            <a:srgbClr val="800000"/>
          </a:solidFill>
          <a:ln w="12700" cap="sq">
            <a:solidFill>
              <a:schemeClr val="hlink"/>
            </a:solidFill>
            <a:round/>
            <a:headEnd/>
            <a:tailEnd/>
          </a:ln>
        </p:spPr>
        <p:txBody>
          <a:bodyPr wrap="none" lIns="0" tIns="0" rIns="0" bIns="0" anchor="ctr"/>
          <a:lstStyle/>
          <a:p>
            <a:endParaRPr lang="en-US"/>
          </a:p>
        </p:txBody>
      </p:sp>
      <p:sp>
        <p:nvSpPr>
          <p:cNvPr id="57355" name="Oval 16"/>
          <p:cNvSpPr>
            <a:spLocks noChangeArrowheads="1"/>
          </p:cNvSpPr>
          <p:nvPr/>
        </p:nvSpPr>
        <p:spPr bwMode="auto">
          <a:xfrm>
            <a:off x="3429001" y="4267201"/>
            <a:ext cx="228600" cy="228600"/>
          </a:xfrm>
          <a:prstGeom prst="ellipse">
            <a:avLst/>
          </a:prstGeom>
          <a:solidFill>
            <a:srgbClr val="800000"/>
          </a:solidFill>
          <a:ln w="12700" cap="sq">
            <a:solidFill>
              <a:schemeClr val="hlink"/>
            </a:solidFill>
            <a:round/>
            <a:headEnd/>
            <a:tailEnd/>
          </a:ln>
        </p:spPr>
        <p:txBody>
          <a:bodyPr wrap="none" lIns="0" tIns="0" rIns="0" bIns="0" anchor="ctr"/>
          <a:lstStyle/>
          <a:p>
            <a:endParaRPr lang="en-US"/>
          </a:p>
        </p:txBody>
      </p:sp>
      <p:sp>
        <p:nvSpPr>
          <p:cNvPr id="57356" name="Oval 17"/>
          <p:cNvSpPr>
            <a:spLocks noChangeArrowheads="1"/>
          </p:cNvSpPr>
          <p:nvPr/>
        </p:nvSpPr>
        <p:spPr bwMode="auto">
          <a:xfrm>
            <a:off x="3429001" y="4724400"/>
            <a:ext cx="228600" cy="228600"/>
          </a:xfrm>
          <a:prstGeom prst="ellipse">
            <a:avLst/>
          </a:prstGeom>
          <a:solidFill>
            <a:srgbClr val="800000"/>
          </a:solidFill>
          <a:ln w="12700" cap="sq">
            <a:solidFill>
              <a:schemeClr val="hlink"/>
            </a:solidFill>
            <a:round/>
            <a:headEnd/>
            <a:tailEnd/>
          </a:ln>
        </p:spPr>
        <p:txBody>
          <a:bodyPr wrap="none" lIns="0" tIns="0" rIns="0" bIns="0" anchor="ctr"/>
          <a:lstStyle/>
          <a:p>
            <a:endParaRPr lang="en-US"/>
          </a:p>
        </p:txBody>
      </p:sp>
      <p:sp>
        <p:nvSpPr>
          <p:cNvPr id="57357" name="Oval 18"/>
          <p:cNvSpPr>
            <a:spLocks noChangeArrowheads="1"/>
          </p:cNvSpPr>
          <p:nvPr/>
        </p:nvSpPr>
        <p:spPr bwMode="auto">
          <a:xfrm>
            <a:off x="3429001" y="5181600"/>
            <a:ext cx="228600" cy="228600"/>
          </a:xfrm>
          <a:prstGeom prst="ellipse">
            <a:avLst/>
          </a:prstGeom>
          <a:solidFill>
            <a:srgbClr val="800000"/>
          </a:solidFill>
          <a:ln w="12700" cap="sq">
            <a:solidFill>
              <a:schemeClr val="hlink"/>
            </a:solidFill>
            <a:round/>
            <a:headEnd/>
            <a:tailEnd/>
          </a:ln>
        </p:spPr>
        <p:txBody>
          <a:bodyPr wrap="none" lIns="0" tIns="0" rIns="0" bIns="0" anchor="ctr"/>
          <a:lstStyle/>
          <a:p>
            <a:endParaRPr lang="en-US"/>
          </a:p>
        </p:txBody>
      </p:sp>
      <p:sp>
        <p:nvSpPr>
          <p:cNvPr id="57358" name="Line 19"/>
          <p:cNvSpPr>
            <a:spLocks noChangeShapeType="1"/>
          </p:cNvSpPr>
          <p:nvPr/>
        </p:nvSpPr>
        <p:spPr bwMode="auto">
          <a:xfrm>
            <a:off x="3810001" y="4343400"/>
            <a:ext cx="2667000" cy="0"/>
          </a:xfrm>
          <a:prstGeom prst="line">
            <a:avLst/>
          </a:prstGeom>
          <a:noFill/>
          <a:ln w="12700" cap="sq">
            <a:solidFill>
              <a:srgbClr val="800000"/>
            </a:solidFill>
            <a:round/>
            <a:headEnd/>
            <a:tailEnd/>
          </a:ln>
        </p:spPr>
        <p:txBody>
          <a:bodyPr lIns="0" tIns="0" rIns="0" bIns="0"/>
          <a:lstStyle/>
          <a:p>
            <a:endParaRPr lang="en-IN"/>
          </a:p>
        </p:txBody>
      </p:sp>
      <p:sp>
        <p:nvSpPr>
          <p:cNvPr id="57359" name="Line 20"/>
          <p:cNvSpPr>
            <a:spLocks noChangeShapeType="1"/>
          </p:cNvSpPr>
          <p:nvPr/>
        </p:nvSpPr>
        <p:spPr bwMode="auto">
          <a:xfrm>
            <a:off x="3810001" y="4876800"/>
            <a:ext cx="2667000" cy="0"/>
          </a:xfrm>
          <a:prstGeom prst="line">
            <a:avLst/>
          </a:prstGeom>
          <a:noFill/>
          <a:ln w="12700" cap="sq">
            <a:solidFill>
              <a:srgbClr val="800000"/>
            </a:solidFill>
            <a:round/>
            <a:headEnd/>
            <a:tailEnd/>
          </a:ln>
        </p:spPr>
        <p:txBody>
          <a:bodyPr lIns="0" tIns="0" rIns="0" bIns="0"/>
          <a:lstStyle/>
          <a:p>
            <a:endParaRPr lang="en-IN"/>
          </a:p>
        </p:txBody>
      </p:sp>
      <p:sp>
        <p:nvSpPr>
          <p:cNvPr id="57360" name="Line 21"/>
          <p:cNvSpPr>
            <a:spLocks noChangeShapeType="1"/>
          </p:cNvSpPr>
          <p:nvPr/>
        </p:nvSpPr>
        <p:spPr bwMode="auto">
          <a:xfrm>
            <a:off x="3886200" y="5334000"/>
            <a:ext cx="2667000" cy="0"/>
          </a:xfrm>
          <a:prstGeom prst="line">
            <a:avLst/>
          </a:prstGeom>
          <a:noFill/>
          <a:ln w="12700" cap="sq">
            <a:solidFill>
              <a:srgbClr val="800000"/>
            </a:solidFill>
            <a:round/>
            <a:headEnd/>
            <a:tailEnd/>
          </a:ln>
        </p:spPr>
        <p:txBody>
          <a:bodyPr lIns="0" tIns="0" rIns="0" bIns="0"/>
          <a:lstStyle/>
          <a:p>
            <a:endParaRPr lang="en-IN"/>
          </a:p>
        </p:txBody>
      </p:sp>
      <p:sp>
        <p:nvSpPr>
          <p:cNvPr id="57361" name="Line 22"/>
          <p:cNvSpPr>
            <a:spLocks noChangeShapeType="1"/>
          </p:cNvSpPr>
          <p:nvPr/>
        </p:nvSpPr>
        <p:spPr bwMode="auto">
          <a:xfrm>
            <a:off x="3810001" y="5791200"/>
            <a:ext cx="2667000" cy="0"/>
          </a:xfrm>
          <a:prstGeom prst="line">
            <a:avLst/>
          </a:prstGeom>
          <a:noFill/>
          <a:ln w="12700" cap="sq">
            <a:solidFill>
              <a:srgbClr val="800000"/>
            </a:solidFill>
            <a:round/>
            <a:headEnd/>
            <a:tailEnd/>
          </a:ln>
        </p:spPr>
        <p:txBody>
          <a:bodyPr lIns="0" tIns="0" rIns="0" bIns="0"/>
          <a:lstStyle/>
          <a:p>
            <a:endParaRPr lang="en-IN"/>
          </a:p>
        </p:txBody>
      </p:sp>
      <p:sp>
        <p:nvSpPr>
          <p:cNvPr id="57362" name="Text Box 23"/>
          <p:cNvSpPr txBox="1">
            <a:spLocks noChangeArrowheads="1"/>
          </p:cNvSpPr>
          <p:nvPr/>
        </p:nvSpPr>
        <p:spPr bwMode="auto">
          <a:xfrm>
            <a:off x="6705600" y="5791200"/>
            <a:ext cx="1473534"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chemeClr val="accent1"/>
                </a:solidFill>
              </a:rPr>
              <a:t>User interface</a:t>
            </a:r>
          </a:p>
        </p:txBody>
      </p:sp>
      <p:sp>
        <p:nvSpPr>
          <p:cNvPr id="57363" name="Text Box 24"/>
          <p:cNvSpPr txBox="1">
            <a:spLocks noChangeArrowheads="1"/>
          </p:cNvSpPr>
          <p:nvPr/>
        </p:nvSpPr>
        <p:spPr bwMode="auto">
          <a:xfrm>
            <a:off x="6781801" y="5257801"/>
            <a:ext cx="1536676"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chemeClr val="accent1"/>
                </a:solidFill>
              </a:rPr>
              <a:t>User ID lookup</a:t>
            </a:r>
          </a:p>
        </p:txBody>
      </p:sp>
      <p:sp>
        <p:nvSpPr>
          <p:cNvPr id="57364" name="Text Box 25"/>
          <p:cNvSpPr txBox="1">
            <a:spLocks noChangeArrowheads="1"/>
          </p:cNvSpPr>
          <p:nvPr/>
        </p:nvSpPr>
        <p:spPr bwMode="auto">
          <a:xfrm>
            <a:off x="6858000" y="4648201"/>
            <a:ext cx="1771816"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chemeClr val="accent1"/>
                </a:solidFill>
              </a:rPr>
              <a:t>Data comparison</a:t>
            </a:r>
          </a:p>
        </p:txBody>
      </p:sp>
      <p:sp>
        <p:nvSpPr>
          <p:cNvPr id="57365" name="Text Box 26"/>
          <p:cNvSpPr txBox="1">
            <a:spLocks noChangeArrowheads="1"/>
          </p:cNvSpPr>
          <p:nvPr/>
        </p:nvSpPr>
        <p:spPr bwMode="auto">
          <a:xfrm>
            <a:off x="6781800" y="4114801"/>
            <a:ext cx="1283339"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chemeClr val="accent1"/>
                </a:solidFill>
              </a:rPr>
              <a:t>Data update</a:t>
            </a:r>
          </a:p>
        </p:txBody>
      </p:sp>
      <p:sp>
        <p:nvSpPr>
          <p:cNvPr id="57366" name="Text Box 27"/>
          <p:cNvSpPr txBox="1">
            <a:spLocks noChangeArrowheads="1"/>
          </p:cNvSpPr>
          <p:nvPr/>
        </p:nvSpPr>
        <p:spPr bwMode="auto">
          <a:xfrm>
            <a:off x="228601" y="6019801"/>
            <a:ext cx="2958899" cy="308921"/>
          </a:xfrm>
          <a:prstGeom prst="rect">
            <a:avLst/>
          </a:prstGeom>
          <a:noFill/>
          <a:ln w="12700" cap="sq">
            <a:noFill/>
            <a:miter lim="800000"/>
            <a:headEnd/>
            <a:tailEnd/>
          </a:ln>
        </p:spPr>
        <p:txBody>
          <a:bodyPr wrap="none" lIns="0" tIns="0" rIns="0" bIns="0">
            <a:spAutoFit/>
          </a:bodyPr>
          <a:lstStyle/>
          <a:p>
            <a:pPr>
              <a:buFontTx/>
              <a:buNone/>
            </a:pPr>
            <a:r>
              <a:rPr lang="en-US" sz="2000" dirty="0">
                <a:solidFill>
                  <a:srgbClr val="800000"/>
                </a:solidFill>
              </a:rPr>
              <a:t>User Authentication module</a:t>
            </a:r>
          </a:p>
        </p:txBody>
      </p:sp>
      <p:sp>
        <p:nvSpPr>
          <p:cNvPr id="5736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5736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F609C708-30FD-4B83-95C8-BA66994DFC79}" type="slidenum">
              <a:rPr lang="en-US" smtClean="0"/>
              <a:pPr/>
              <a:t>26</a:t>
            </a:fld>
            <a:endParaRPr lang="en-US"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Assurance</a:t>
            </a:r>
          </a:p>
        </p:txBody>
      </p:sp>
      <p:sp>
        <p:nvSpPr>
          <p:cNvPr id="70659" name="Rectangle 3"/>
          <p:cNvSpPr>
            <a:spLocks noGrp="1" noChangeArrowheads="1"/>
          </p:cNvSpPr>
          <p:nvPr>
            <p:ph idx="1"/>
          </p:nvPr>
        </p:nvSpPr>
        <p:spPr/>
        <p:txBody>
          <a:bodyPr>
            <a:normAutofit fontScale="92500" lnSpcReduction="10000"/>
          </a:bodyPr>
          <a:lstStyle/>
          <a:p>
            <a:r>
              <a:rPr lang="en-US" smtClean="0"/>
              <a:t>Testing</a:t>
            </a:r>
          </a:p>
          <a:p>
            <a:pPr lvl="1"/>
            <a:r>
              <a:rPr lang="en-US" smtClean="0"/>
              <a:t>based on the actual product being evaluated, </a:t>
            </a:r>
          </a:p>
          <a:p>
            <a:pPr lvl="2"/>
            <a:r>
              <a:rPr lang="en-US" smtClean="0"/>
              <a:t>not on abstraction</a:t>
            </a:r>
          </a:p>
          <a:p>
            <a:pPr lvl="2"/>
            <a:endParaRPr lang="en-US" smtClean="0"/>
          </a:p>
          <a:p>
            <a:r>
              <a:rPr lang="en-US" smtClean="0"/>
              <a:t>Verification</a:t>
            </a:r>
          </a:p>
          <a:p>
            <a:pPr lvl="1"/>
            <a:r>
              <a:rPr lang="en-US" smtClean="0"/>
              <a:t>each of the system’s functions works correctly</a:t>
            </a:r>
          </a:p>
          <a:p>
            <a:pPr lvl="2"/>
            <a:endParaRPr lang="en-US" smtClean="0"/>
          </a:p>
          <a:p>
            <a:r>
              <a:rPr lang="en-US" smtClean="0"/>
              <a:t>Validation</a:t>
            </a:r>
          </a:p>
          <a:p>
            <a:pPr lvl="1"/>
            <a:r>
              <a:rPr lang="en-US" smtClean="0"/>
              <a:t>developer is building the right product</a:t>
            </a:r>
          </a:p>
          <a:p>
            <a:pPr lvl="2"/>
            <a:r>
              <a:rPr lang="en-US" smtClean="0"/>
              <a:t>according to the specification</a:t>
            </a:r>
          </a:p>
          <a:p>
            <a:endParaRPr lang="en-US" smtClean="0"/>
          </a:p>
        </p:txBody>
      </p:sp>
      <p:sp>
        <p:nvSpPr>
          <p:cNvPr id="58372"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58373"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53DAE11B-25A4-4DA3-89BB-7804ED40D83D}" type="slidenum">
              <a:rPr lang="en-US" smtClean="0"/>
              <a:pPr/>
              <a:t>27</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659">
                                            <p:txEl>
                                              <p:pRg st="4" end="4"/>
                                            </p:txEl>
                                          </p:spTgt>
                                        </p:tgtEl>
                                        <p:attrNameLst>
                                          <p:attrName>style.visibility</p:attrName>
                                        </p:attrNameLst>
                                      </p:cBhvr>
                                      <p:to>
                                        <p:strVal val="visible"/>
                                      </p:to>
                                    </p:set>
                                    <p:animEffect transition="in" filter="blinds(horizontal)">
                                      <p:cBhvr>
                                        <p:cTn id="7" dur="500"/>
                                        <p:tgtEl>
                                          <p:spTgt spid="7065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0659">
                                            <p:txEl>
                                              <p:pRg st="5" end="5"/>
                                            </p:txEl>
                                          </p:spTgt>
                                        </p:tgtEl>
                                        <p:attrNameLst>
                                          <p:attrName>style.visibility</p:attrName>
                                        </p:attrNameLst>
                                      </p:cBhvr>
                                      <p:to>
                                        <p:strVal val="visible"/>
                                      </p:to>
                                    </p:set>
                                    <p:animEffect transition="in" filter="blinds(horizontal)">
                                      <p:cBhvr>
                                        <p:cTn id="10" dur="500"/>
                                        <p:tgtEl>
                                          <p:spTgt spid="70659">
                                            <p:txEl>
                                              <p:pRg st="5" end="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0659">
                                            <p:txEl>
                                              <p:pRg st="7" end="7"/>
                                            </p:txEl>
                                          </p:spTgt>
                                        </p:tgtEl>
                                        <p:attrNameLst>
                                          <p:attrName>style.visibility</p:attrName>
                                        </p:attrNameLst>
                                      </p:cBhvr>
                                      <p:to>
                                        <p:strVal val="visible"/>
                                      </p:to>
                                    </p:set>
                                    <p:animEffect transition="in" filter="blinds(horizontal)">
                                      <p:cBhvr>
                                        <p:cTn id="15" dur="500"/>
                                        <p:tgtEl>
                                          <p:spTgt spid="70659">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0659">
                                            <p:txEl>
                                              <p:pRg st="8" end="8"/>
                                            </p:txEl>
                                          </p:spTgt>
                                        </p:tgtEl>
                                        <p:attrNameLst>
                                          <p:attrName>style.visibility</p:attrName>
                                        </p:attrNameLst>
                                      </p:cBhvr>
                                      <p:to>
                                        <p:strVal val="visible"/>
                                      </p:to>
                                    </p:set>
                                    <p:animEffect transition="in" filter="blinds(horizontal)">
                                      <p:cBhvr>
                                        <p:cTn id="18" dur="500"/>
                                        <p:tgtEl>
                                          <p:spTgt spid="70659">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0659">
                                            <p:txEl>
                                              <p:pRg st="9" end="9"/>
                                            </p:txEl>
                                          </p:spTgt>
                                        </p:tgtEl>
                                        <p:attrNameLst>
                                          <p:attrName>style.visibility</p:attrName>
                                        </p:attrNameLst>
                                      </p:cBhvr>
                                      <p:to>
                                        <p:strVal val="visible"/>
                                      </p:to>
                                    </p:set>
                                    <p:animEffect transition="in" filter="blinds(horizontal)">
                                      <p:cBhvr>
                                        <p:cTn id="21" dur="500"/>
                                        <p:tgtEl>
                                          <p:spTgt spid="706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Testing</a:t>
            </a:r>
          </a:p>
        </p:txBody>
      </p:sp>
      <p:sp>
        <p:nvSpPr>
          <p:cNvPr id="71683" name="Rectangle 3"/>
          <p:cNvSpPr>
            <a:spLocks noGrp="1" noChangeArrowheads="1"/>
          </p:cNvSpPr>
          <p:nvPr>
            <p:ph idx="1"/>
          </p:nvPr>
        </p:nvSpPr>
        <p:spPr/>
        <p:txBody>
          <a:bodyPr>
            <a:normAutofit fontScale="92500" lnSpcReduction="10000"/>
          </a:bodyPr>
          <a:lstStyle/>
          <a:p>
            <a:pPr>
              <a:spcBef>
                <a:spcPts val="600"/>
              </a:spcBef>
            </a:pPr>
            <a:r>
              <a:rPr lang="en-US" dirty="0" smtClean="0"/>
              <a:t>Observable effects versus internal structure</a:t>
            </a:r>
          </a:p>
          <a:p>
            <a:pPr>
              <a:spcBef>
                <a:spcPts val="600"/>
              </a:spcBef>
            </a:pPr>
            <a:r>
              <a:rPr lang="en-US" dirty="0" smtClean="0"/>
              <a:t>Can demonstrate existence of a problem, </a:t>
            </a:r>
          </a:p>
          <a:p>
            <a:pPr lvl="1">
              <a:spcBef>
                <a:spcPts val="600"/>
              </a:spcBef>
            </a:pPr>
            <a:r>
              <a:rPr lang="en-US" dirty="0" smtClean="0"/>
              <a:t>but passing tests does not imply absence of any</a:t>
            </a:r>
          </a:p>
          <a:p>
            <a:pPr>
              <a:spcBef>
                <a:spcPts val="600"/>
              </a:spcBef>
            </a:pPr>
            <a:r>
              <a:rPr lang="en-US" dirty="0" smtClean="0"/>
              <a:t>Hard to achieve adequate test coverage within reasonable time</a:t>
            </a:r>
          </a:p>
          <a:p>
            <a:pPr lvl="1">
              <a:spcBef>
                <a:spcPts val="600"/>
              </a:spcBef>
            </a:pPr>
            <a:r>
              <a:rPr lang="en-US" dirty="0" smtClean="0"/>
              <a:t>inputs &amp; internal states</a:t>
            </a:r>
          </a:p>
          <a:p>
            <a:pPr lvl="2">
              <a:spcBef>
                <a:spcPts val="600"/>
              </a:spcBef>
            </a:pPr>
            <a:r>
              <a:rPr lang="en-US" dirty="0" smtClean="0"/>
              <a:t>hard to keep track of all states</a:t>
            </a:r>
          </a:p>
          <a:p>
            <a:pPr>
              <a:spcBef>
                <a:spcPts val="600"/>
              </a:spcBef>
            </a:pPr>
            <a:r>
              <a:rPr lang="en-US" dirty="0" smtClean="0"/>
              <a:t>Penetrating Testing</a:t>
            </a:r>
          </a:p>
          <a:p>
            <a:pPr lvl="1">
              <a:spcBef>
                <a:spcPts val="600"/>
              </a:spcBef>
            </a:pPr>
            <a:r>
              <a:rPr lang="en-US" dirty="0" smtClean="0"/>
              <a:t>tiger team analysis, ethical hacking</a:t>
            </a:r>
          </a:p>
          <a:p>
            <a:pPr lvl="2">
              <a:spcBef>
                <a:spcPts val="600"/>
              </a:spcBef>
            </a:pPr>
            <a:r>
              <a:rPr lang="en-US" dirty="0" smtClean="0"/>
              <a:t>Team of experts in design of OS tries to crack system</a:t>
            </a:r>
          </a:p>
        </p:txBody>
      </p:sp>
      <p:sp>
        <p:nvSpPr>
          <p:cNvPr id="59396"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5939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6B5A83CF-C8F4-4FFC-AA67-435183431ABB}" type="slidenum">
              <a:rPr lang="en-US" smtClean="0"/>
              <a:pPr/>
              <a:t>28</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683">
                                            <p:txEl>
                                              <p:pRg st="3" end="3"/>
                                            </p:txEl>
                                          </p:spTgt>
                                        </p:tgtEl>
                                        <p:attrNameLst>
                                          <p:attrName>style.visibility</p:attrName>
                                        </p:attrNameLst>
                                      </p:cBhvr>
                                      <p:to>
                                        <p:strVal val="visible"/>
                                      </p:to>
                                    </p:set>
                                    <p:animEffect transition="in" filter="blinds(horizontal)">
                                      <p:cBhvr>
                                        <p:cTn id="7" dur="500"/>
                                        <p:tgtEl>
                                          <p:spTgt spid="7168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683">
                                            <p:txEl>
                                              <p:pRg st="4" end="4"/>
                                            </p:txEl>
                                          </p:spTgt>
                                        </p:tgtEl>
                                        <p:attrNameLst>
                                          <p:attrName>style.visibility</p:attrName>
                                        </p:attrNameLst>
                                      </p:cBhvr>
                                      <p:to>
                                        <p:strVal val="visible"/>
                                      </p:to>
                                    </p:set>
                                    <p:animEffect transition="in" filter="blinds(horizontal)">
                                      <p:cBhvr>
                                        <p:cTn id="10" dur="500"/>
                                        <p:tgtEl>
                                          <p:spTgt spid="7168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1683">
                                            <p:txEl>
                                              <p:pRg st="5" end="5"/>
                                            </p:txEl>
                                          </p:spTgt>
                                        </p:tgtEl>
                                        <p:attrNameLst>
                                          <p:attrName>style.visibility</p:attrName>
                                        </p:attrNameLst>
                                      </p:cBhvr>
                                      <p:to>
                                        <p:strVal val="visible"/>
                                      </p:to>
                                    </p:set>
                                    <p:animEffect transition="in" filter="blinds(horizontal)">
                                      <p:cBhvr>
                                        <p:cTn id="13" dur="500"/>
                                        <p:tgtEl>
                                          <p:spTgt spid="71683">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71683">
                                            <p:txEl>
                                              <p:pRg st="6" end="6"/>
                                            </p:txEl>
                                          </p:spTgt>
                                        </p:tgtEl>
                                        <p:attrNameLst>
                                          <p:attrName>style.visibility</p:attrName>
                                        </p:attrNameLst>
                                      </p:cBhvr>
                                      <p:to>
                                        <p:strVal val="visible"/>
                                      </p:to>
                                    </p:set>
                                    <p:animEffect transition="in" filter="blinds(horizontal)">
                                      <p:cBhvr>
                                        <p:cTn id="18" dur="500"/>
                                        <p:tgtEl>
                                          <p:spTgt spid="71683">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1683">
                                            <p:txEl>
                                              <p:pRg st="7" end="7"/>
                                            </p:txEl>
                                          </p:spTgt>
                                        </p:tgtEl>
                                        <p:attrNameLst>
                                          <p:attrName>style.visibility</p:attrName>
                                        </p:attrNameLst>
                                      </p:cBhvr>
                                      <p:to>
                                        <p:strVal val="visible"/>
                                      </p:to>
                                    </p:set>
                                    <p:animEffect transition="in" filter="blinds(horizontal)">
                                      <p:cBhvr>
                                        <p:cTn id="21" dur="500"/>
                                        <p:tgtEl>
                                          <p:spTgt spid="71683">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1683">
                                            <p:txEl>
                                              <p:pRg st="8" end="8"/>
                                            </p:txEl>
                                          </p:spTgt>
                                        </p:tgtEl>
                                        <p:attrNameLst>
                                          <p:attrName>style.visibility</p:attrName>
                                        </p:attrNameLst>
                                      </p:cBhvr>
                                      <p:to>
                                        <p:strVal val="visible"/>
                                      </p:to>
                                    </p:set>
                                    <p:animEffect transition="in" filter="blinds(horizontal)">
                                      <p:cBhvr>
                                        <p:cTn id="24" dur="500"/>
                                        <p:tgtEl>
                                          <p:spTgt spid="716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Formal verification</a:t>
            </a:r>
          </a:p>
        </p:txBody>
      </p:sp>
      <p:sp>
        <p:nvSpPr>
          <p:cNvPr id="72707" name="Rectangle 3"/>
          <p:cNvSpPr>
            <a:spLocks noGrp="1" noChangeArrowheads="1"/>
          </p:cNvSpPr>
          <p:nvPr>
            <p:ph idx="1"/>
          </p:nvPr>
        </p:nvSpPr>
        <p:spPr/>
        <p:txBody>
          <a:bodyPr/>
          <a:lstStyle/>
          <a:p>
            <a:r>
              <a:rPr lang="en-US" smtClean="0"/>
              <a:t>The most rigorous method</a:t>
            </a:r>
          </a:p>
          <a:p>
            <a:r>
              <a:rPr lang="en-US" smtClean="0"/>
              <a:t>Rules of mathematical logic to demonstrate that a system has certain security property</a:t>
            </a:r>
          </a:p>
          <a:p>
            <a:endParaRPr lang="en-US" smtClean="0"/>
          </a:p>
          <a:p>
            <a:r>
              <a:rPr lang="en-US" smtClean="0"/>
              <a:t>Proving a Theorem</a:t>
            </a:r>
          </a:p>
          <a:p>
            <a:pPr lvl="1"/>
            <a:r>
              <a:rPr lang="en-US" smtClean="0"/>
              <a:t>Time consuming</a:t>
            </a:r>
          </a:p>
          <a:p>
            <a:pPr lvl="1"/>
            <a:r>
              <a:rPr lang="en-US" smtClean="0"/>
              <a:t>Complex process </a:t>
            </a:r>
          </a:p>
        </p:txBody>
      </p:sp>
      <p:sp>
        <p:nvSpPr>
          <p:cNvPr id="6042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6042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144E4A0E-3C11-41F6-9730-BEE7C591852F}" type="slidenum">
              <a:rPr lang="en-US" smtClean="0"/>
              <a:pPr/>
              <a:t>29</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707">
                                            <p:txEl>
                                              <p:pRg st="3" end="3"/>
                                            </p:txEl>
                                          </p:spTgt>
                                        </p:tgtEl>
                                        <p:attrNameLst>
                                          <p:attrName>style.visibility</p:attrName>
                                        </p:attrNameLst>
                                      </p:cBhvr>
                                      <p:to>
                                        <p:strVal val="visible"/>
                                      </p:to>
                                    </p:set>
                                    <p:animEffect transition="in" filter="blinds(horizontal)">
                                      <p:cBhvr>
                                        <p:cTn id="7" dur="500"/>
                                        <p:tgtEl>
                                          <p:spTgt spid="72707">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2707">
                                            <p:txEl>
                                              <p:pRg st="4" end="4"/>
                                            </p:txEl>
                                          </p:spTgt>
                                        </p:tgtEl>
                                        <p:attrNameLst>
                                          <p:attrName>style.visibility</p:attrName>
                                        </p:attrNameLst>
                                      </p:cBhvr>
                                      <p:to>
                                        <p:strVal val="visible"/>
                                      </p:to>
                                    </p:set>
                                    <p:animEffect transition="in" filter="blinds(horizontal)">
                                      <p:cBhvr>
                                        <p:cTn id="10" dur="500"/>
                                        <p:tgtEl>
                                          <p:spTgt spid="72707">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2707">
                                            <p:txEl>
                                              <p:pRg st="5" end="5"/>
                                            </p:txEl>
                                          </p:spTgt>
                                        </p:tgtEl>
                                        <p:attrNameLst>
                                          <p:attrName>style.visibility</p:attrName>
                                        </p:attrNameLst>
                                      </p:cBhvr>
                                      <p:to>
                                        <p:strVal val="visible"/>
                                      </p:to>
                                    </p:set>
                                    <p:animEffect transition="in" filter="blinds(horizontal)">
                                      <p:cBhvr>
                                        <p:cTn id="13" dur="5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Trusted OS Design</a:t>
            </a:r>
          </a:p>
        </p:txBody>
      </p:sp>
      <p:sp>
        <p:nvSpPr>
          <p:cNvPr id="32771" name="Rectangle 3"/>
          <p:cNvSpPr>
            <a:spLocks noGrp="1" noChangeArrowheads="1"/>
          </p:cNvSpPr>
          <p:nvPr>
            <p:ph idx="1"/>
          </p:nvPr>
        </p:nvSpPr>
        <p:spPr/>
        <p:txBody>
          <a:bodyPr>
            <a:normAutofit lnSpcReduction="10000"/>
          </a:bodyPr>
          <a:lstStyle/>
          <a:p>
            <a:r>
              <a:rPr lang="en-US" dirty="0" smtClean="0"/>
              <a:t>OS is a complex system</a:t>
            </a:r>
          </a:p>
          <a:p>
            <a:pPr lvl="1"/>
            <a:r>
              <a:rPr lang="en-US" dirty="0" smtClean="0"/>
              <a:t>difficult to design</a:t>
            </a:r>
          </a:p>
          <a:p>
            <a:pPr lvl="1"/>
            <a:r>
              <a:rPr lang="en-US" dirty="0" smtClean="0"/>
              <a:t>Adding the responsibility of security enforcement makes it even more difficult</a:t>
            </a:r>
          </a:p>
          <a:p>
            <a:r>
              <a:rPr lang="en-US" dirty="0" smtClean="0"/>
              <a:t>Clear mapping from security requirements to the design</a:t>
            </a:r>
          </a:p>
          <a:p>
            <a:r>
              <a:rPr lang="en-US" dirty="0" smtClean="0"/>
              <a:t>Design must be checked using formal reviews or simulation</a:t>
            </a:r>
          </a:p>
          <a:p>
            <a:r>
              <a:rPr lang="en-US" dirty="0" smtClean="0"/>
              <a:t>Requirements </a:t>
            </a:r>
            <a:r>
              <a:rPr lang="en-US" dirty="0" smtClean="0">
                <a:sym typeface="Wingdings" pitchFamily="2" charset="2"/>
              </a:rPr>
              <a:t> design  testing</a:t>
            </a:r>
            <a:endParaRPr lang="en-US" dirty="0" smtClean="0"/>
          </a:p>
        </p:txBody>
      </p:sp>
      <p:sp>
        <p:nvSpPr>
          <p:cNvPr id="32773"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C5FD5A15-BB95-48B0-B7FF-74A7544CF7D4}" type="slidenum">
              <a:rPr lang="en-US" smtClean="0"/>
              <a:pPr/>
              <a:t>3</a:t>
            </a:fld>
            <a:endParaRPr 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2819400" y="1143001"/>
            <a:ext cx="1524000" cy="304800"/>
          </a:xfrm>
          <a:prstGeom prst="flowChartAlternateProcess">
            <a:avLst/>
          </a:prstGeom>
          <a:noFill/>
          <a:ln w="28575" cap="sq">
            <a:solidFill>
              <a:schemeClr val="hlink"/>
            </a:solidFill>
            <a:miter lim="800000"/>
            <a:headEnd/>
            <a:tailEnd/>
          </a:ln>
        </p:spPr>
        <p:txBody>
          <a:bodyPr wrap="none" lIns="0" tIns="0" rIns="0" bIns="0" anchor="ctr"/>
          <a:lstStyle/>
          <a:p>
            <a:pPr algn="ctr">
              <a:buFontTx/>
              <a:buNone/>
            </a:pPr>
            <a:r>
              <a:rPr lang="en-US" dirty="0">
                <a:solidFill>
                  <a:srgbClr val="800000"/>
                </a:solidFill>
              </a:rPr>
              <a:t>Entry</a:t>
            </a:r>
          </a:p>
        </p:txBody>
      </p:sp>
      <p:sp>
        <p:nvSpPr>
          <p:cNvPr id="61443" name="Rectangle 4"/>
          <p:cNvSpPr>
            <a:spLocks noChangeArrowheads="1"/>
          </p:cNvSpPr>
          <p:nvPr/>
        </p:nvSpPr>
        <p:spPr bwMode="auto">
          <a:xfrm>
            <a:off x="2895600" y="1828800"/>
            <a:ext cx="1447800" cy="762000"/>
          </a:xfrm>
          <a:prstGeom prst="rect">
            <a:avLst/>
          </a:prstGeom>
          <a:noFill/>
          <a:ln w="28575" cap="sq">
            <a:solidFill>
              <a:schemeClr val="hlink"/>
            </a:solidFill>
            <a:miter lim="800000"/>
            <a:headEnd/>
            <a:tailEnd/>
          </a:ln>
        </p:spPr>
        <p:txBody>
          <a:bodyPr wrap="none" lIns="0" tIns="0" rIns="0" bIns="0" anchor="ctr"/>
          <a:lstStyle/>
          <a:p>
            <a:pPr algn="ctr">
              <a:buFontTx/>
              <a:buNone/>
            </a:pPr>
            <a:r>
              <a:rPr lang="en-US" dirty="0">
                <a:solidFill>
                  <a:srgbClr val="800000"/>
                </a:solidFill>
              </a:rPr>
              <a:t>min </a:t>
            </a:r>
            <a:r>
              <a:rPr lang="en-US" dirty="0">
                <a:solidFill>
                  <a:srgbClr val="800000"/>
                </a:solidFill>
                <a:sym typeface="Wingdings" pitchFamily="2" charset="2"/>
              </a:rPr>
              <a:t> A[1]</a:t>
            </a:r>
          </a:p>
          <a:p>
            <a:pPr algn="ctr">
              <a:buFontTx/>
              <a:buNone/>
            </a:pPr>
            <a:r>
              <a:rPr lang="en-US" dirty="0" err="1">
                <a:solidFill>
                  <a:srgbClr val="800000"/>
                </a:solidFill>
                <a:sym typeface="Wingdings" pitchFamily="2" charset="2"/>
              </a:rPr>
              <a:t>i</a:t>
            </a:r>
            <a:r>
              <a:rPr lang="en-US" dirty="0">
                <a:solidFill>
                  <a:srgbClr val="800000"/>
                </a:solidFill>
                <a:sym typeface="Wingdings" pitchFamily="2" charset="2"/>
              </a:rPr>
              <a:t>  1</a:t>
            </a:r>
            <a:endParaRPr lang="en-US" dirty="0">
              <a:solidFill>
                <a:srgbClr val="800000"/>
              </a:solidFill>
            </a:endParaRPr>
          </a:p>
        </p:txBody>
      </p:sp>
      <p:sp>
        <p:nvSpPr>
          <p:cNvPr id="61444" name="Rectangle 5"/>
          <p:cNvSpPr>
            <a:spLocks noChangeArrowheads="1"/>
          </p:cNvSpPr>
          <p:nvPr/>
        </p:nvSpPr>
        <p:spPr bwMode="auto">
          <a:xfrm>
            <a:off x="2895601" y="2895601"/>
            <a:ext cx="1524000" cy="304800"/>
          </a:xfrm>
          <a:prstGeom prst="rect">
            <a:avLst/>
          </a:prstGeom>
          <a:noFill/>
          <a:ln w="28575" cap="sq">
            <a:solidFill>
              <a:schemeClr val="hlink"/>
            </a:solidFill>
            <a:miter lim="800000"/>
            <a:headEnd/>
            <a:tailEnd/>
          </a:ln>
        </p:spPr>
        <p:txBody>
          <a:bodyPr wrap="none" lIns="0" tIns="0" rIns="0" bIns="0" anchor="ctr"/>
          <a:lstStyle/>
          <a:p>
            <a:pPr algn="ctr">
              <a:buFontTx/>
              <a:buNone/>
            </a:pPr>
            <a:r>
              <a:rPr lang="en-US" dirty="0" err="1">
                <a:solidFill>
                  <a:srgbClr val="800000"/>
                </a:solidFill>
              </a:rPr>
              <a:t>i</a:t>
            </a:r>
            <a:r>
              <a:rPr lang="en-US" dirty="0">
                <a:solidFill>
                  <a:srgbClr val="800000"/>
                </a:solidFill>
              </a:rPr>
              <a:t> </a:t>
            </a:r>
            <a:r>
              <a:rPr lang="en-US" dirty="0">
                <a:solidFill>
                  <a:srgbClr val="800000"/>
                </a:solidFill>
                <a:sym typeface="Wingdings" pitchFamily="2" charset="2"/>
              </a:rPr>
              <a:t> </a:t>
            </a:r>
            <a:r>
              <a:rPr lang="en-US" dirty="0" err="1">
                <a:solidFill>
                  <a:srgbClr val="800000"/>
                </a:solidFill>
                <a:sym typeface="Wingdings" pitchFamily="2" charset="2"/>
              </a:rPr>
              <a:t>i</a:t>
            </a:r>
            <a:r>
              <a:rPr lang="en-US" dirty="0">
                <a:solidFill>
                  <a:srgbClr val="800000"/>
                </a:solidFill>
                <a:sym typeface="Wingdings" pitchFamily="2" charset="2"/>
              </a:rPr>
              <a:t> + 1</a:t>
            </a:r>
            <a:endParaRPr lang="en-US" dirty="0">
              <a:solidFill>
                <a:srgbClr val="800000"/>
              </a:solidFill>
            </a:endParaRPr>
          </a:p>
        </p:txBody>
      </p:sp>
      <p:sp>
        <p:nvSpPr>
          <p:cNvPr id="61445" name="AutoShape 6"/>
          <p:cNvSpPr>
            <a:spLocks noChangeArrowheads="1"/>
          </p:cNvSpPr>
          <p:nvPr/>
        </p:nvSpPr>
        <p:spPr bwMode="auto">
          <a:xfrm>
            <a:off x="2971800" y="3505200"/>
            <a:ext cx="1295400" cy="762000"/>
          </a:xfrm>
          <a:prstGeom prst="flowChartDecision">
            <a:avLst/>
          </a:prstGeom>
          <a:noFill/>
          <a:ln w="28575" cap="sq">
            <a:solidFill>
              <a:schemeClr val="hlink"/>
            </a:solidFill>
            <a:miter lim="800000"/>
            <a:headEnd/>
            <a:tailEnd/>
          </a:ln>
        </p:spPr>
        <p:txBody>
          <a:bodyPr wrap="none" lIns="0" tIns="0" rIns="0" bIns="0" anchor="ctr"/>
          <a:lstStyle/>
          <a:p>
            <a:pPr algn="ctr">
              <a:buFontTx/>
              <a:buNone/>
            </a:pPr>
            <a:r>
              <a:rPr lang="en-US" dirty="0" err="1">
                <a:solidFill>
                  <a:srgbClr val="800000"/>
                </a:solidFill>
              </a:rPr>
              <a:t>i</a:t>
            </a:r>
            <a:r>
              <a:rPr lang="en-US" dirty="0">
                <a:solidFill>
                  <a:srgbClr val="800000"/>
                </a:solidFill>
              </a:rPr>
              <a:t> &gt; n</a:t>
            </a:r>
          </a:p>
        </p:txBody>
      </p:sp>
      <p:sp>
        <p:nvSpPr>
          <p:cNvPr id="61446" name="AutoShape 11"/>
          <p:cNvSpPr>
            <a:spLocks noChangeArrowheads="1"/>
          </p:cNvSpPr>
          <p:nvPr/>
        </p:nvSpPr>
        <p:spPr bwMode="auto">
          <a:xfrm>
            <a:off x="2971800" y="4648200"/>
            <a:ext cx="1295400" cy="762000"/>
          </a:xfrm>
          <a:prstGeom prst="flowChartDecision">
            <a:avLst/>
          </a:prstGeom>
          <a:noFill/>
          <a:ln w="28575" cap="sq">
            <a:solidFill>
              <a:schemeClr val="hlink"/>
            </a:solidFill>
            <a:miter lim="800000"/>
            <a:headEnd/>
            <a:tailEnd/>
          </a:ln>
        </p:spPr>
        <p:txBody>
          <a:bodyPr wrap="none" lIns="0" tIns="0" rIns="0" bIns="0" anchor="ctr"/>
          <a:lstStyle/>
          <a:p>
            <a:pPr algn="ctr">
              <a:buFontTx/>
              <a:buNone/>
            </a:pPr>
            <a:r>
              <a:rPr lang="en-US" dirty="0">
                <a:solidFill>
                  <a:srgbClr val="800000"/>
                </a:solidFill>
              </a:rPr>
              <a:t>min &lt; A[</a:t>
            </a:r>
            <a:r>
              <a:rPr lang="en-US" dirty="0" err="1">
                <a:solidFill>
                  <a:srgbClr val="800000"/>
                </a:solidFill>
              </a:rPr>
              <a:t>i</a:t>
            </a:r>
            <a:r>
              <a:rPr lang="en-US" dirty="0">
                <a:solidFill>
                  <a:srgbClr val="800000"/>
                </a:solidFill>
              </a:rPr>
              <a:t>]</a:t>
            </a:r>
          </a:p>
        </p:txBody>
      </p:sp>
      <p:sp>
        <p:nvSpPr>
          <p:cNvPr id="61447" name="Rectangle 13"/>
          <p:cNvSpPr>
            <a:spLocks noChangeArrowheads="1"/>
          </p:cNvSpPr>
          <p:nvPr/>
        </p:nvSpPr>
        <p:spPr bwMode="auto">
          <a:xfrm>
            <a:off x="3048000" y="5715000"/>
            <a:ext cx="1524000" cy="304800"/>
          </a:xfrm>
          <a:prstGeom prst="rect">
            <a:avLst/>
          </a:prstGeom>
          <a:noFill/>
          <a:ln w="28575" cap="sq">
            <a:solidFill>
              <a:schemeClr val="hlink"/>
            </a:solidFill>
            <a:miter lim="800000"/>
            <a:headEnd/>
            <a:tailEnd/>
          </a:ln>
        </p:spPr>
        <p:txBody>
          <a:bodyPr wrap="none" lIns="0" tIns="0" rIns="0" bIns="0" anchor="ctr"/>
          <a:lstStyle/>
          <a:p>
            <a:pPr algn="ctr">
              <a:buFontTx/>
              <a:buNone/>
            </a:pPr>
            <a:r>
              <a:rPr lang="en-US" dirty="0">
                <a:solidFill>
                  <a:srgbClr val="800000"/>
                </a:solidFill>
              </a:rPr>
              <a:t>min </a:t>
            </a:r>
            <a:r>
              <a:rPr lang="en-US" dirty="0">
                <a:solidFill>
                  <a:srgbClr val="800000"/>
                </a:solidFill>
                <a:sym typeface="Wingdings" pitchFamily="2" charset="2"/>
              </a:rPr>
              <a:t> A[</a:t>
            </a:r>
            <a:r>
              <a:rPr lang="en-US" dirty="0" err="1">
                <a:solidFill>
                  <a:srgbClr val="800000"/>
                </a:solidFill>
                <a:sym typeface="Wingdings" pitchFamily="2" charset="2"/>
              </a:rPr>
              <a:t>i</a:t>
            </a:r>
            <a:r>
              <a:rPr lang="en-US" dirty="0">
                <a:solidFill>
                  <a:srgbClr val="800000"/>
                </a:solidFill>
                <a:sym typeface="Wingdings" pitchFamily="2" charset="2"/>
              </a:rPr>
              <a:t>]</a:t>
            </a:r>
            <a:endParaRPr lang="en-US" dirty="0">
              <a:solidFill>
                <a:srgbClr val="800000"/>
              </a:solidFill>
            </a:endParaRPr>
          </a:p>
        </p:txBody>
      </p:sp>
      <p:sp>
        <p:nvSpPr>
          <p:cNvPr id="61448" name="AutoShape 15"/>
          <p:cNvSpPr>
            <a:spLocks noChangeArrowheads="1"/>
          </p:cNvSpPr>
          <p:nvPr/>
        </p:nvSpPr>
        <p:spPr bwMode="auto">
          <a:xfrm>
            <a:off x="5334000" y="3657600"/>
            <a:ext cx="1524000" cy="304800"/>
          </a:xfrm>
          <a:prstGeom prst="flowChartAlternateProcess">
            <a:avLst/>
          </a:prstGeom>
          <a:noFill/>
          <a:ln w="28575" cap="sq">
            <a:solidFill>
              <a:schemeClr val="hlink"/>
            </a:solidFill>
            <a:miter lim="800000"/>
            <a:headEnd/>
            <a:tailEnd/>
          </a:ln>
        </p:spPr>
        <p:txBody>
          <a:bodyPr wrap="none" lIns="0" tIns="0" rIns="0" bIns="0" anchor="ctr"/>
          <a:lstStyle/>
          <a:p>
            <a:pPr algn="ctr">
              <a:buFontTx/>
              <a:buNone/>
            </a:pPr>
            <a:r>
              <a:rPr lang="en-US" dirty="0">
                <a:solidFill>
                  <a:srgbClr val="800000"/>
                </a:solidFill>
              </a:rPr>
              <a:t>Exit</a:t>
            </a:r>
          </a:p>
        </p:txBody>
      </p:sp>
      <p:sp>
        <p:nvSpPr>
          <p:cNvPr id="61449" name="Line 17"/>
          <p:cNvSpPr>
            <a:spLocks noChangeShapeType="1"/>
          </p:cNvSpPr>
          <p:nvPr/>
        </p:nvSpPr>
        <p:spPr bwMode="auto">
          <a:xfrm>
            <a:off x="3505200" y="1447801"/>
            <a:ext cx="0" cy="381000"/>
          </a:xfrm>
          <a:prstGeom prst="line">
            <a:avLst/>
          </a:prstGeom>
          <a:noFill/>
          <a:ln w="28575" cap="sq">
            <a:solidFill>
              <a:schemeClr val="hlink"/>
            </a:solidFill>
            <a:round/>
            <a:headEnd/>
            <a:tailEnd type="triangle" w="med" len="med"/>
          </a:ln>
        </p:spPr>
        <p:txBody>
          <a:bodyPr lIns="0" tIns="0" rIns="0" bIns="0"/>
          <a:lstStyle/>
          <a:p>
            <a:endParaRPr lang="en-IN"/>
          </a:p>
        </p:txBody>
      </p:sp>
      <p:sp>
        <p:nvSpPr>
          <p:cNvPr id="61450" name="Line 19"/>
          <p:cNvSpPr>
            <a:spLocks noChangeShapeType="1"/>
          </p:cNvSpPr>
          <p:nvPr/>
        </p:nvSpPr>
        <p:spPr bwMode="auto">
          <a:xfrm>
            <a:off x="3505200" y="2590801"/>
            <a:ext cx="0" cy="304800"/>
          </a:xfrm>
          <a:prstGeom prst="line">
            <a:avLst/>
          </a:prstGeom>
          <a:noFill/>
          <a:ln w="28575" cap="sq">
            <a:solidFill>
              <a:schemeClr val="hlink"/>
            </a:solidFill>
            <a:round/>
            <a:headEnd/>
            <a:tailEnd type="triangle" w="med" len="med"/>
          </a:ln>
        </p:spPr>
        <p:txBody>
          <a:bodyPr lIns="0" tIns="0" rIns="0" bIns="0"/>
          <a:lstStyle/>
          <a:p>
            <a:endParaRPr lang="en-IN"/>
          </a:p>
        </p:txBody>
      </p:sp>
      <p:sp>
        <p:nvSpPr>
          <p:cNvPr id="61451" name="Line 20"/>
          <p:cNvSpPr>
            <a:spLocks noChangeShapeType="1"/>
          </p:cNvSpPr>
          <p:nvPr/>
        </p:nvSpPr>
        <p:spPr bwMode="auto">
          <a:xfrm>
            <a:off x="3581400" y="3200401"/>
            <a:ext cx="0" cy="381000"/>
          </a:xfrm>
          <a:prstGeom prst="line">
            <a:avLst/>
          </a:prstGeom>
          <a:noFill/>
          <a:ln w="28575" cap="sq">
            <a:solidFill>
              <a:schemeClr val="hlink"/>
            </a:solidFill>
            <a:round/>
            <a:headEnd/>
            <a:tailEnd type="triangle" w="med" len="med"/>
          </a:ln>
        </p:spPr>
        <p:txBody>
          <a:bodyPr lIns="0" tIns="0" rIns="0" bIns="0"/>
          <a:lstStyle/>
          <a:p>
            <a:endParaRPr lang="en-IN"/>
          </a:p>
        </p:txBody>
      </p:sp>
      <p:sp>
        <p:nvSpPr>
          <p:cNvPr id="61452" name="Line 21"/>
          <p:cNvSpPr>
            <a:spLocks noChangeShapeType="1"/>
          </p:cNvSpPr>
          <p:nvPr/>
        </p:nvSpPr>
        <p:spPr bwMode="auto">
          <a:xfrm>
            <a:off x="4267201" y="3886200"/>
            <a:ext cx="1066800" cy="0"/>
          </a:xfrm>
          <a:prstGeom prst="line">
            <a:avLst/>
          </a:prstGeom>
          <a:noFill/>
          <a:ln w="28575" cap="sq">
            <a:solidFill>
              <a:schemeClr val="hlink"/>
            </a:solidFill>
            <a:round/>
            <a:headEnd/>
            <a:tailEnd type="triangle" w="med" len="med"/>
          </a:ln>
        </p:spPr>
        <p:txBody>
          <a:bodyPr lIns="0" tIns="0" rIns="0" bIns="0"/>
          <a:lstStyle/>
          <a:p>
            <a:endParaRPr lang="en-IN"/>
          </a:p>
        </p:txBody>
      </p:sp>
      <p:sp>
        <p:nvSpPr>
          <p:cNvPr id="61453" name="Line 22"/>
          <p:cNvSpPr>
            <a:spLocks noChangeShapeType="1"/>
          </p:cNvSpPr>
          <p:nvPr/>
        </p:nvSpPr>
        <p:spPr bwMode="auto">
          <a:xfrm>
            <a:off x="3581400" y="4267201"/>
            <a:ext cx="0" cy="381000"/>
          </a:xfrm>
          <a:prstGeom prst="line">
            <a:avLst/>
          </a:prstGeom>
          <a:noFill/>
          <a:ln w="28575" cap="sq">
            <a:solidFill>
              <a:schemeClr val="hlink"/>
            </a:solidFill>
            <a:round/>
            <a:headEnd/>
            <a:tailEnd type="triangle" w="med" len="med"/>
          </a:ln>
        </p:spPr>
        <p:txBody>
          <a:bodyPr lIns="0" tIns="0" rIns="0" bIns="0"/>
          <a:lstStyle/>
          <a:p>
            <a:endParaRPr lang="en-IN"/>
          </a:p>
        </p:txBody>
      </p:sp>
      <p:sp>
        <p:nvSpPr>
          <p:cNvPr id="61454" name="Line 23"/>
          <p:cNvSpPr>
            <a:spLocks noChangeShapeType="1"/>
          </p:cNvSpPr>
          <p:nvPr/>
        </p:nvSpPr>
        <p:spPr bwMode="auto">
          <a:xfrm>
            <a:off x="3581400" y="5410200"/>
            <a:ext cx="0" cy="304800"/>
          </a:xfrm>
          <a:prstGeom prst="line">
            <a:avLst/>
          </a:prstGeom>
          <a:noFill/>
          <a:ln w="28575" cap="sq">
            <a:solidFill>
              <a:schemeClr val="hlink"/>
            </a:solidFill>
            <a:round/>
            <a:headEnd/>
            <a:tailEnd type="triangle" w="med" len="med"/>
          </a:ln>
        </p:spPr>
        <p:txBody>
          <a:bodyPr lIns="0" tIns="0" rIns="0" bIns="0"/>
          <a:lstStyle/>
          <a:p>
            <a:endParaRPr lang="en-IN"/>
          </a:p>
        </p:txBody>
      </p:sp>
      <p:sp>
        <p:nvSpPr>
          <p:cNvPr id="61455" name="Line 24"/>
          <p:cNvSpPr>
            <a:spLocks noChangeShapeType="1"/>
          </p:cNvSpPr>
          <p:nvPr/>
        </p:nvSpPr>
        <p:spPr bwMode="auto">
          <a:xfrm flipH="1">
            <a:off x="1905000" y="5029200"/>
            <a:ext cx="1066800" cy="0"/>
          </a:xfrm>
          <a:prstGeom prst="line">
            <a:avLst/>
          </a:prstGeom>
          <a:noFill/>
          <a:ln w="28575" cap="sq">
            <a:solidFill>
              <a:schemeClr val="hlink"/>
            </a:solidFill>
            <a:round/>
            <a:headEnd/>
            <a:tailEnd/>
          </a:ln>
        </p:spPr>
        <p:txBody>
          <a:bodyPr lIns="0" tIns="0" rIns="0" bIns="0"/>
          <a:lstStyle/>
          <a:p>
            <a:endParaRPr lang="en-IN"/>
          </a:p>
        </p:txBody>
      </p:sp>
      <p:sp>
        <p:nvSpPr>
          <p:cNvPr id="61456" name="Line 25"/>
          <p:cNvSpPr>
            <a:spLocks noChangeShapeType="1"/>
          </p:cNvSpPr>
          <p:nvPr/>
        </p:nvSpPr>
        <p:spPr bwMode="auto">
          <a:xfrm>
            <a:off x="3581400" y="6019801"/>
            <a:ext cx="0" cy="304800"/>
          </a:xfrm>
          <a:prstGeom prst="line">
            <a:avLst/>
          </a:prstGeom>
          <a:noFill/>
          <a:ln w="28575" cap="sq">
            <a:solidFill>
              <a:schemeClr val="hlink"/>
            </a:solidFill>
            <a:round/>
            <a:headEnd/>
            <a:tailEnd/>
          </a:ln>
        </p:spPr>
        <p:txBody>
          <a:bodyPr lIns="0" tIns="0" rIns="0" bIns="0"/>
          <a:lstStyle/>
          <a:p>
            <a:endParaRPr lang="en-IN"/>
          </a:p>
        </p:txBody>
      </p:sp>
      <p:sp>
        <p:nvSpPr>
          <p:cNvPr id="61457" name="Line 26"/>
          <p:cNvSpPr>
            <a:spLocks noChangeShapeType="1"/>
          </p:cNvSpPr>
          <p:nvPr/>
        </p:nvSpPr>
        <p:spPr bwMode="auto">
          <a:xfrm flipH="1">
            <a:off x="1905001" y="6324600"/>
            <a:ext cx="1676400" cy="0"/>
          </a:xfrm>
          <a:prstGeom prst="line">
            <a:avLst/>
          </a:prstGeom>
          <a:noFill/>
          <a:ln w="28575" cap="sq">
            <a:solidFill>
              <a:schemeClr val="hlink"/>
            </a:solidFill>
            <a:round/>
            <a:headEnd/>
            <a:tailEnd/>
          </a:ln>
        </p:spPr>
        <p:txBody>
          <a:bodyPr lIns="0" tIns="0" rIns="0" bIns="0"/>
          <a:lstStyle/>
          <a:p>
            <a:endParaRPr lang="en-IN"/>
          </a:p>
        </p:txBody>
      </p:sp>
      <p:sp>
        <p:nvSpPr>
          <p:cNvPr id="61458" name="Line 27"/>
          <p:cNvSpPr>
            <a:spLocks noChangeShapeType="1"/>
          </p:cNvSpPr>
          <p:nvPr/>
        </p:nvSpPr>
        <p:spPr bwMode="auto">
          <a:xfrm flipV="1">
            <a:off x="1905000" y="3886201"/>
            <a:ext cx="0" cy="2438400"/>
          </a:xfrm>
          <a:prstGeom prst="line">
            <a:avLst/>
          </a:prstGeom>
          <a:noFill/>
          <a:ln w="28575" cap="sq">
            <a:solidFill>
              <a:schemeClr val="hlink"/>
            </a:solidFill>
            <a:round/>
            <a:headEnd/>
            <a:tailEnd/>
          </a:ln>
        </p:spPr>
        <p:txBody>
          <a:bodyPr lIns="0" tIns="0" rIns="0" bIns="0"/>
          <a:lstStyle/>
          <a:p>
            <a:endParaRPr lang="en-IN"/>
          </a:p>
        </p:txBody>
      </p:sp>
      <p:sp>
        <p:nvSpPr>
          <p:cNvPr id="61459" name="Line 28"/>
          <p:cNvSpPr>
            <a:spLocks noChangeShapeType="1"/>
          </p:cNvSpPr>
          <p:nvPr/>
        </p:nvSpPr>
        <p:spPr bwMode="auto">
          <a:xfrm>
            <a:off x="1905000" y="3886200"/>
            <a:ext cx="1066800" cy="0"/>
          </a:xfrm>
          <a:prstGeom prst="line">
            <a:avLst/>
          </a:prstGeom>
          <a:noFill/>
          <a:ln w="28575" cap="sq">
            <a:solidFill>
              <a:schemeClr val="hlink"/>
            </a:solidFill>
            <a:round/>
            <a:headEnd/>
            <a:tailEnd type="triangle" w="med" len="med"/>
          </a:ln>
        </p:spPr>
        <p:txBody>
          <a:bodyPr lIns="0" tIns="0" rIns="0" bIns="0"/>
          <a:lstStyle/>
          <a:p>
            <a:endParaRPr lang="en-IN"/>
          </a:p>
        </p:txBody>
      </p:sp>
      <p:sp>
        <p:nvSpPr>
          <p:cNvPr id="61460" name="Text Box 29"/>
          <p:cNvSpPr txBox="1">
            <a:spLocks noChangeArrowheads="1"/>
          </p:cNvSpPr>
          <p:nvPr/>
        </p:nvSpPr>
        <p:spPr bwMode="auto">
          <a:xfrm>
            <a:off x="4419601" y="3429000"/>
            <a:ext cx="307413" cy="278029"/>
          </a:xfrm>
          <a:prstGeom prst="rect">
            <a:avLst/>
          </a:prstGeom>
          <a:noFill/>
          <a:ln w="12700" cap="sq">
            <a:noFill/>
            <a:miter lim="800000"/>
            <a:headEnd/>
            <a:tailEnd/>
          </a:ln>
        </p:spPr>
        <p:txBody>
          <a:bodyPr wrap="none" lIns="0" tIns="0" rIns="0" bIns="0">
            <a:spAutoFit/>
          </a:bodyPr>
          <a:lstStyle/>
          <a:p>
            <a:pPr>
              <a:buFontTx/>
              <a:buNone/>
            </a:pPr>
            <a:r>
              <a:rPr lang="en-US" dirty="0">
                <a:solidFill>
                  <a:srgbClr val="800000"/>
                </a:solidFill>
              </a:rPr>
              <a:t>yes</a:t>
            </a:r>
          </a:p>
        </p:txBody>
      </p:sp>
      <p:sp>
        <p:nvSpPr>
          <p:cNvPr id="61461" name="Text Box 30"/>
          <p:cNvSpPr txBox="1">
            <a:spLocks noChangeArrowheads="1"/>
          </p:cNvSpPr>
          <p:nvPr/>
        </p:nvSpPr>
        <p:spPr bwMode="auto">
          <a:xfrm>
            <a:off x="4114800" y="4267200"/>
            <a:ext cx="244335" cy="278029"/>
          </a:xfrm>
          <a:prstGeom prst="rect">
            <a:avLst/>
          </a:prstGeom>
          <a:noFill/>
          <a:ln w="12700" cap="sq">
            <a:noFill/>
            <a:miter lim="800000"/>
            <a:headEnd/>
            <a:tailEnd/>
          </a:ln>
        </p:spPr>
        <p:txBody>
          <a:bodyPr wrap="none" lIns="0" tIns="0" rIns="0" bIns="0">
            <a:spAutoFit/>
          </a:bodyPr>
          <a:lstStyle/>
          <a:p>
            <a:pPr>
              <a:buFontTx/>
              <a:buNone/>
            </a:pPr>
            <a:r>
              <a:rPr lang="en-US" dirty="0">
                <a:solidFill>
                  <a:srgbClr val="800000"/>
                </a:solidFill>
              </a:rPr>
              <a:t>no</a:t>
            </a:r>
          </a:p>
        </p:txBody>
      </p:sp>
      <p:sp>
        <p:nvSpPr>
          <p:cNvPr id="61462" name="Text Box 31"/>
          <p:cNvSpPr txBox="1">
            <a:spLocks noChangeArrowheads="1"/>
          </p:cNvSpPr>
          <p:nvPr/>
        </p:nvSpPr>
        <p:spPr bwMode="auto">
          <a:xfrm>
            <a:off x="2209801" y="4495800"/>
            <a:ext cx="307413" cy="278029"/>
          </a:xfrm>
          <a:prstGeom prst="rect">
            <a:avLst/>
          </a:prstGeom>
          <a:noFill/>
          <a:ln w="12700" cap="sq">
            <a:noFill/>
            <a:miter lim="800000"/>
            <a:headEnd/>
            <a:tailEnd/>
          </a:ln>
        </p:spPr>
        <p:txBody>
          <a:bodyPr wrap="none" lIns="0" tIns="0" rIns="0" bIns="0">
            <a:spAutoFit/>
          </a:bodyPr>
          <a:lstStyle/>
          <a:p>
            <a:pPr>
              <a:buFontTx/>
              <a:buNone/>
            </a:pPr>
            <a:r>
              <a:rPr lang="en-US" dirty="0">
                <a:solidFill>
                  <a:srgbClr val="800000"/>
                </a:solidFill>
              </a:rPr>
              <a:t>yes</a:t>
            </a:r>
          </a:p>
        </p:txBody>
      </p:sp>
      <p:sp>
        <p:nvSpPr>
          <p:cNvPr id="61463" name="Text Box 32"/>
          <p:cNvSpPr txBox="1">
            <a:spLocks noChangeArrowheads="1"/>
          </p:cNvSpPr>
          <p:nvPr/>
        </p:nvSpPr>
        <p:spPr bwMode="auto">
          <a:xfrm>
            <a:off x="4343400" y="5257801"/>
            <a:ext cx="244335" cy="278029"/>
          </a:xfrm>
          <a:prstGeom prst="rect">
            <a:avLst/>
          </a:prstGeom>
          <a:noFill/>
          <a:ln w="12700" cap="sq">
            <a:noFill/>
            <a:miter lim="800000"/>
            <a:headEnd/>
            <a:tailEnd/>
          </a:ln>
        </p:spPr>
        <p:txBody>
          <a:bodyPr wrap="none" lIns="0" tIns="0" rIns="0" bIns="0">
            <a:spAutoFit/>
          </a:bodyPr>
          <a:lstStyle/>
          <a:p>
            <a:pPr>
              <a:buFontTx/>
              <a:buNone/>
            </a:pPr>
            <a:r>
              <a:rPr lang="en-US" dirty="0">
                <a:solidFill>
                  <a:srgbClr val="800000"/>
                </a:solidFill>
              </a:rPr>
              <a:t>no</a:t>
            </a:r>
          </a:p>
        </p:txBody>
      </p:sp>
      <p:sp>
        <p:nvSpPr>
          <p:cNvPr id="61464" name="Title 26"/>
          <p:cNvSpPr>
            <a:spLocks noGrp="1"/>
          </p:cNvSpPr>
          <p:nvPr>
            <p:ph type="title"/>
          </p:nvPr>
        </p:nvSpPr>
        <p:spPr/>
        <p:txBody>
          <a:bodyPr/>
          <a:lstStyle/>
          <a:p>
            <a:r>
              <a:rPr lang="en-US" smtClean="0"/>
              <a:t>Example: find minimum</a:t>
            </a:r>
          </a:p>
        </p:txBody>
      </p:sp>
      <p:sp>
        <p:nvSpPr>
          <p:cNvPr id="6146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6146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CA59553E-481A-4F57-9EE6-6F40D7005719}" type="slidenum">
              <a:rPr lang="en-US" smtClean="0"/>
              <a:pPr/>
              <a:t>30</a:t>
            </a:fld>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Finding the minimum value</a:t>
            </a:r>
          </a:p>
        </p:txBody>
      </p:sp>
      <p:sp>
        <p:nvSpPr>
          <p:cNvPr id="74755" name="Rectangle 3"/>
          <p:cNvSpPr>
            <a:spLocks noGrp="1" noChangeArrowheads="1"/>
          </p:cNvSpPr>
          <p:nvPr>
            <p:ph idx="1"/>
          </p:nvPr>
        </p:nvSpPr>
        <p:spPr/>
        <p:txBody>
          <a:bodyPr>
            <a:normAutofit fontScale="92500" lnSpcReduction="10000"/>
          </a:bodyPr>
          <a:lstStyle/>
          <a:p>
            <a:pPr>
              <a:buFont typeface="Arial" pitchFamily="34" charset="0"/>
              <a:buNone/>
            </a:pPr>
            <a:r>
              <a:rPr lang="en-US" dirty="0" smtClean="0"/>
              <a:t>Assertions</a:t>
            </a:r>
          </a:p>
          <a:p>
            <a:pPr>
              <a:buFont typeface="Arial" pitchFamily="34" charset="0"/>
              <a:buNone/>
            </a:pPr>
            <a:r>
              <a:rPr lang="en-US" dirty="0" smtClean="0"/>
              <a:t>	</a:t>
            </a:r>
            <a:r>
              <a:rPr lang="en-US" b="1" dirty="0" smtClean="0"/>
              <a:t>P</a:t>
            </a:r>
            <a:r>
              <a:rPr lang="en-US" dirty="0" smtClean="0"/>
              <a:t>:	n &gt; 0			</a:t>
            </a:r>
            <a:r>
              <a:rPr lang="en-US" b="1" dirty="0" smtClean="0"/>
              <a:t>Q</a:t>
            </a:r>
            <a:r>
              <a:rPr lang="en-US" dirty="0" smtClean="0"/>
              <a:t>:	n &gt; 0 and</a:t>
            </a:r>
          </a:p>
          <a:p>
            <a:pPr>
              <a:buFont typeface="Arial" pitchFamily="34" charset="0"/>
              <a:buNone/>
            </a:pPr>
            <a:r>
              <a:rPr lang="en-US" dirty="0" smtClean="0"/>
              <a:t>						1 </a:t>
            </a:r>
            <a:r>
              <a:rPr lang="en-US" dirty="0" smtClean="0">
                <a:sym typeface="Symbol" pitchFamily="18" charset="2"/>
              </a:rPr>
              <a:t> </a:t>
            </a:r>
            <a:r>
              <a:rPr lang="en-US" dirty="0" err="1" smtClean="0">
                <a:sym typeface="Symbol" pitchFamily="18" charset="2"/>
              </a:rPr>
              <a:t>i</a:t>
            </a:r>
            <a:r>
              <a:rPr lang="en-US" dirty="0" smtClean="0">
                <a:sym typeface="Symbol" pitchFamily="18" charset="2"/>
              </a:rPr>
              <a:t>  n and</a:t>
            </a:r>
          </a:p>
          <a:p>
            <a:pPr>
              <a:buFont typeface="Arial" pitchFamily="34" charset="0"/>
              <a:buNone/>
            </a:pPr>
            <a:r>
              <a:rPr lang="en-US" dirty="0" smtClean="0"/>
              <a:t> 						min </a:t>
            </a:r>
            <a:r>
              <a:rPr lang="en-US" dirty="0" smtClean="0">
                <a:sym typeface="Symbol" pitchFamily="18" charset="2"/>
              </a:rPr>
              <a:t> A[1]</a:t>
            </a:r>
          </a:p>
          <a:p>
            <a:pPr>
              <a:buFont typeface="Arial" pitchFamily="34" charset="0"/>
              <a:buNone/>
            </a:pPr>
            <a:endParaRPr lang="en-US" sz="2000" dirty="0" smtClean="0">
              <a:sym typeface="Symbol" pitchFamily="18" charset="2"/>
            </a:endParaRPr>
          </a:p>
          <a:p>
            <a:pPr>
              <a:buFont typeface="Arial" pitchFamily="34" charset="0"/>
              <a:buNone/>
            </a:pPr>
            <a:r>
              <a:rPr lang="en-US" dirty="0" smtClean="0">
                <a:sym typeface="Symbol" pitchFamily="18" charset="2"/>
              </a:rPr>
              <a:t>	</a:t>
            </a:r>
            <a:r>
              <a:rPr lang="en-US" b="1" dirty="0" smtClean="0">
                <a:sym typeface="Symbol" pitchFamily="18" charset="2"/>
              </a:rPr>
              <a:t>R</a:t>
            </a:r>
            <a:r>
              <a:rPr lang="en-US" dirty="0" smtClean="0">
                <a:sym typeface="Symbol" pitchFamily="18" charset="2"/>
              </a:rPr>
              <a:t>:</a:t>
            </a:r>
            <a:r>
              <a:rPr lang="en-US" dirty="0" smtClean="0"/>
              <a:t>	n &gt; 0 and		 </a:t>
            </a:r>
            <a:r>
              <a:rPr lang="en-US" b="1" dirty="0" smtClean="0">
                <a:sym typeface="Symbol" pitchFamily="18" charset="2"/>
              </a:rPr>
              <a:t>S</a:t>
            </a:r>
            <a:r>
              <a:rPr lang="en-US" dirty="0" smtClean="0">
                <a:sym typeface="Symbol" pitchFamily="18" charset="2"/>
              </a:rPr>
              <a:t>:</a:t>
            </a:r>
            <a:r>
              <a:rPr lang="en-US" dirty="0" smtClean="0"/>
              <a:t>	n &gt; 0 and</a:t>
            </a:r>
          </a:p>
          <a:p>
            <a:pPr>
              <a:buFont typeface="Arial" pitchFamily="34" charset="0"/>
              <a:buNone/>
            </a:pPr>
            <a:r>
              <a:rPr lang="en-US" dirty="0" smtClean="0"/>
              <a:t>		1 </a:t>
            </a:r>
            <a:r>
              <a:rPr lang="en-US" dirty="0" smtClean="0">
                <a:sym typeface="Symbol" pitchFamily="18" charset="2"/>
              </a:rPr>
              <a:t> </a:t>
            </a:r>
            <a:r>
              <a:rPr lang="en-US" dirty="0" err="1" smtClean="0">
                <a:sym typeface="Symbol" pitchFamily="18" charset="2"/>
              </a:rPr>
              <a:t>i</a:t>
            </a:r>
            <a:r>
              <a:rPr lang="en-US" dirty="0" smtClean="0">
                <a:sym typeface="Symbol" pitchFamily="18" charset="2"/>
              </a:rPr>
              <a:t>  n and		</a:t>
            </a:r>
            <a:r>
              <a:rPr lang="en-US" dirty="0" err="1" smtClean="0">
                <a:sym typeface="Symbol" pitchFamily="18" charset="2"/>
              </a:rPr>
              <a:t>i</a:t>
            </a:r>
            <a:r>
              <a:rPr lang="en-US" dirty="0" smtClean="0">
                <a:sym typeface="Symbol" pitchFamily="18" charset="2"/>
              </a:rPr>
              <a:t> = n + 1 and</a:t>
            </a:r>
          </a:p>
          <a:p>
            <a:pPr>
              <a:buFont typeface="Arial" pitchFamily="34" charset="0"/>
              <a:buNone/>
            </a:pPr>
            <a:r>
              <a:rPr lang="en-US" dirty="0" smtClean="0"/>
              <a:t> 		for all j 1 </a:t>
            </a:r>
            <a:r>
              <a:rPr lang="en-US" dirty="0" smtClean="0">
                <a:sym typeface="Symbol" pitchFamily="18" charset="2"/>
              </a:rPr>
              <a:t> j  </a:t>
            </a:r>
            <a:r>
              <a:rPr lang="en-US" dirty="0" err="1" smtClean="0">
                <a:sym typeface="Symbol" pitchFamily="18" charset="2"/>
              </a:rPr>
              <a:t>i</a:t>
            </a:r>
            <a:r>
              <a:rPr lang="en-US" dirty="0" smtClean="0">
                <a:sym typeface="Symbol" pitchFamily="18" charset="2"/>
              </a:rPr>
              <a:t> -1 	 </a:t>
            </a:r>
            <a:r>
              <a:rPr lang="en-US" dirty="0" smtClean="0"/>
              <a:t>for all j 1 </a:t>
            </a:r>
            <a:r>
              <a:rPr lang="en-US" dirty="0" smtClean="0">
                <a:sym typeface="Symbol" pitchFamily="18" charset="2"/>
              </a:rPr>
              <a:t> j  </a:t>
            </a:r>
            <a:r>
              <a:rPr lang="en-US" dirty="0" err="1" smtClean="0">
                <a:sym typeface="Symbol" pitchFamily="18" charset="2"/>
              </a:rPr>
              <a:t>i</a:t>
            </a:r>
            <a:r>
              <a:rPr lang="en-US" dirty="0" smtClean="0">
                <a:sym typeface="Symbol" pitchFamily="18" charset="2"/>
              </a:rPr>
              <a:t> -1 </a:t>
            </a:r>
          </a:p>
          <a:p>
            <a:pPr>
              <a:buFont typeface="Arial" pitchFamily="34" charset="0"/>
              <a:buNone/>
            </a:pPr>
            <a:r>
              <a:rPr lang="en-US" dirty="0" smtClean="0"/>
              <a:t>		min </a:t>
            </a:r>
            <a:r>
              <a:rPr lang="en-US" dirty="0" smtClean="0">
                <a:sym typeface="Symbol" pitchFamily="18" charset="2"/>
              </a:rPr>
              <a:t> A[j]			 </a:t>
            </a:r>
            <a:r>
              <a:rPr lang="en-US" dirty="0" smtClean="0"/>
              <a:t>min </a:t>
            </a:r>
            <a:r>
              <a:rPr lang="en-US" dirty="0" smtClean="0">
                <a:sym typeface="Symbol" pitchFamily="18" charset="2"/>
              </a:rPr>
              <a:t> A[j]</a:t>
            </a:r>
            <a:endParaRPr lang="en-US" dirty="0" smtClean="0"/>
          </a:p>
        </p:txBody>
      </p:sp>
      <p:sp>
        <p:nvSpPr>
          <p:cNvPr id="62468"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62469"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A7E1F25A-E4AE-48F8-901B-2DC2A4BAAFD9}" type="slidenum">
              <a:rPr lang="en-US" smtClean="0"/>
              <a:pPr/>
              <a:t>31</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4755">
                                            <p:txEl>
                                              <p:pRg st="5" end="5"/>
                                            </p:txEl>
                                          </p:spTgt>
                                        </p:tgtEl>
                                        <p:attrNameLst>
                                          <p:attrName>style.visibility</p:attrName>
                                        </p:attrNameLst>
                                      </p:cBhvr>
                                      <p:to>
                                        <p:strVal val="visible"/>
                                      </p:to>
                                    </p:set>
                                    <p:animEffect transition="in" filter="blinds(horizontal)">
                                      <p:cBhvr>
                                        <p:cTn id="7" dur="500"/>
                                        <p:tgtEl>
                                          <p:spTgt spid="74755">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4755">
                                            <p:txEl>
                                              <p:pRg st="6" end="6"/>
                                            </p:txEl>
                                          </p:spTgt>
                                        </p:tgtEl>
                                        <p:attrNameLst>
                                          <p:attrName>style.visibility</p:attrName>
                                        </p:attrNameLst>
                                      </p:cBhvr>
                                      <p:to>
                                        <p:strVal val="visible"/>
                                      </p:to>
                                    </p:set>
                                    <p:animEffect transition="in" filter="blinds(horizontal)">
                                      <p:cBhvr>
                                        <p:cTn id="10" dur="500"/>
                                        <p:tgtEl>
                                          <p:spTgt spid="74755">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4755">
                                            <p:txEl>
                                              <p:pRg st="7" end="7"/>
                                            </p:txEl>
                                          </p:spTgt>
                                        </p:tgtEl>
                                        <p:attrNameLst>
                                          <p:attrName>style.visibility</p:attrName>
                                        </p:attrNameLst>
                                      </p:cBhvr>
                                      <p:to>
                                        <p:strVal val="visible"/>
                                      </p:to>
                                    </p:set>
                                    <p:animEffect transition="in" filter="blinds(horizontal)">
                                      <p:cBhvr>
                                        <p:cTn id="13" dur="500"/>
                                        <p:tgtEl>
                                          <p:spTgt spid="74755">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4755">
                                            <p:txEl>
                                              <p:pRg st="8" end="8"/>
                                            </p:txEl>
                                          </p:spTgt>
                                        </p:tgtEl>
                                        <p:attrNameLst>
                                          <p:attrName>style.visibility</p:attrName>
                                        </p:attrNameLst>
                                      </p:cBhvr>
                                      <p:to>
                                        <p:strVal val="visible"/>
                                      </p:to>
                                    </p:set>
                                    <p:animEffect transition="in" filter="blinds(horizontal)">
                                      <p:cBhvr>
                                        <p:cTn id="16" dur="500"/>
                                        <p:tgtEl>
                                          <p:spTgt spid="747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Validation</a:t>
            </a:r>
          </a:p>
        </p:txBody>
      </p:sp>
      <p:sp>
        <p:nvSpPr>
          <p:cNvPr id="76803" name="Rectangle 3"/>
          <p:cNvSpPr>
            <a:spLocks noGrp="1" noChangeArrowheads="1"/>
          </p:cNvSpPr>
          <p:nvPr>
            <p:ph idx="1"/>
          </p:nvPr>
        </p:nvSpPr>
        <p:spPr/>
        <p:txBody>
          <a:bodyPr>
            <a:normAutofit fontScale="92500" lnSpcReduction="10000"/>
          </a:bodyPr>
          <a:lstStyle/>
          <a:p>
            <a:r>
              <a:rPr lang="en-US" smtClean="0"/>
              <a:t>Requirements checking</a:t>
            </a:r>
          </a:p>
          <a:p>
            <a:pPr lvl="1"/>
            <a:r>
              <a:rPr lang="en-US" smtClean="0"/>
              <a:t>system does things it should do</a:t>
            </a:r>
          </a:p>
          <a:p>
            <a:pPr lvl="2"/>
            <a:r>
              <a:rPr lang="en-US" smtClean="0"/>
              <a:t>also, system does not do things it is not supposed to do</a:t>
            </a:r>
          </a:p>
          <a:p>
            <a:r>
              <a:rPr lang="en-US" smtClean="0"/>
              <a:t>Design and code reviews</a:t>
            </a:r>
          </a:p>
          <a:p>
            <a:pPr lvl="1"/>
            <a:r>
              <a:rPr lang="en-US" smtClean="0"/>
              <a:t>traceability from each requirement to design and code components</a:t>
            </a:r>
          </a:p>
          <a:p>
            <a:r>
              <a:rPr lang="en-US" smtClean="0"/>
              <a:t>System testing</a:t>
            </a:r>
          </a:p>
          <a:p>
            <a:pPr lvl="1"/>
            <a:r>
              <a:rPr lang="en-US" smtClean="0"/>
              <a:t>data expected from reading the requirement document can be confirmed in the actual running of the system</a:t>
            </a:r>
          </a:p>
        </p:txBody>
      </p:sp>
      <p:sp>
        <p:nvSpPr>
          <p:cNvPr id="63492"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smtClean="0"/>
              <a:t>CS 450/650 Lecture 22: Trusted Operating System</a:t>
            </a:r>
          </a:p>
        </p:txBody>
      </p:sp>
      <p:sp>
        <p:nvSpPr>
          <p:cNvPr id="63493"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4EAD099A-AB46-44C9-98B6-FA8322427FA0}" type="slidenum">
              <a:rPr lang="en-US" smtClean="0"/>
              <a:pPr/>
              <a:t>32</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803">
                                            <p:txEl>
                                              <p:pRg st="3" end="3"/>
                                            </p:txEl>
                                          </p:spTgt>
                                        </p:tgtEl>
                                        <p:attrNameLst>
                                          <p:attrName>style.visibility</p:attrName>
                                        </p:attrNameLst>
                                      </p:cBhvr>
                                      <p:to>
                                        <p:strVal val="visible"/>
                                      </p:to>
                                    </p:set>
                                    <p:animEffect transition="in" filter="blinds(horizontal)">
                                      <p:cBhvr>
                                        <p:cTn id="7" dur="500"/>
                                        <p:tgtEl>
                                          <p:spTgt spid="7680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6803">
                                            <p:txEl>
                                              <p:pRg st="4" end="4"/>
                                            </p:txEl>
                                          </p:spTgt>
                                        </p:tgtEl>
                                        <p:attrNameLst>
                                          <p:attrName>style.visibility</p:attrName>
                                        </p:attrNameLst>
                                      </p:cBhvr>
                                      <p:to>
                                        <p:strVal val="visible"/>
                                      </p:to>
                                    </p:set>
                                    <p:animEffect transition="in" filter="blinds(horizontal)">
                                      <p:cBhvr>
                                        <p:cTn id="10" dur="500"/>
                                        <p:tgtEl>
                                          <p:spTgt spid="76803">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6803">
                                            <p:txEl>
                                              <p:pRg st="5" end="5"/>
                                            </p:txEl>
                                          </p:spTgt>
                                        </p:tgtEl>
                                        <p:attrNameLst>
                                          <p:attrName>style.visibility</p:attrName>
                                        </p:attrNameLst>
                                      </p:cBhvr>
                                      <p:to>
                                        <p:strVal val="visible"/>
                                      </p:to>
                                    </p:set>
                                    <p:animEffect transition="in" filter="blinds(horizontal)">
                                      <p:cBhvr>
                                        <p:cTn id="15" dur="500"/>
                                        <p:tgtEl>
                                          <p:spTgt spid="7680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6803">
                                            <p:txEl>
                                              <p:pRg st="6" end="6"/>
                                            </p:txEl>
                                          </p:spTgt>
                                        </p:tgtEl>
                                        <p:attrNameLst>
                                          <p:attrName>style.visibility</p:attrName>
                                        </p:attrNameLst>
                                      </p:cBhvr>
                                      <p:to>
                                        <p:strVal val="visible"/>
                                      </p:to>
                                    </p:set>
                                    <p:animEffect transition="in" filter="blinds(horizontal)">
                                      <p:cBhvr>
                                        <p:cTn id="18" dur="500"/>
                                        <p:tgtEl>
                                          <p:spTgt spid="76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Evaluation</a:t>
            </a:r>
          </a:p>
        </p:txBody>
      </p:sp>
      <p:sp>
        <p:nvSpPr>
          <p:cNvPr id="64515" name="Rectangle 3"/>
          <p:cNvSpPr>
            <a:spLocks noGrp="1" noChangeArrowheads="1"/>
          </p:cNvSpPr>
          <p:nvPr>
            <p:ph idx="1"/>
          </p:nvPr>
        </p:nvSpPr>
        <p:spPr/>
        <p:txBody>
          <a:bodyPr>
            <a:normAutofit fontScale="92500"/>
          </a:bodyPr>
          <a:lstStyle/>
          <a:p>
            <a:r>
              <a:rPr lang="en-US" i="1" dirty="0" smtClean="0"/>
              <a:t>Review</a:t>
            </a:r>
            <a:r>
              <a:rPr lang="en-US" dirty="0" smtClean="0"/>
              <a:t>: requirements, design, implementation, assurance</a:t>
            </a:r>
          </a:p>
          <a:p>
            <a:r>
              <a:rPr lang="en-US" dirty="0" smtClean="0"/>
              <a:t>US “Orange Book” Evaluation </a:t>
            </a:r>
          </a:p>
          <a:p>
            <a:pPr lvl="1"/>
            <a:r>
              <a:rPr lang="en-US" dirty="0" smtClean="0"/>
              <a:t>Trusted Computer System Evaluation Criteria (TCSEC)</a:t>
            </a:r>
          </a:p>
          <a:p>
            <a:r>
              <a:rPr lang="en-US" dirty="0" smtClean="0"/>
              <a:t>European ITSEC Evaluation</a:t>
            </a:r>
          </a:p>
          <a:p>
            <a:pPr lvl="1"/>
            <a:r>
              <a:rPr lang="en-US" dirty="0" smtClean="0"/>
              <a:t>Information Technology Security Evaluation Criteria</a:t>
            </a:r>
          </a:p>
          <a:p>
            <a:r>
              <a:rPr lang="en-US" dirty="0" smtClean="0"/>
              <a:t>US Combined Federal Criteria</a:t>
            </a:r>
          </a:p>
          <a:p>
            <a:pPr lvl="1"/>
            <a:r>
              <a:rPr lang="en-US" dirty="0" smtClean="0"/>
              <a:t>1992  jointly buy NIST and NSA</a:t>
            </a:r>
          </a:p>
          <a:p>
            <a:endParaRPr lang="en-US" dirty="0" smtClean="0"/>
          </a:p>
          <a:p>
            <a:endParaRPr lang="en-US" dirty="0" smtClean="0"/>
          </a:p>
        </p:txBody>
      </p:sp>
      <p:sp>
        <p:nvSpPr>
          <p:cNvPr id="6451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D3E82B93-B00B-4F1C-A340-1A6675497E1E}" type="slidenum">
              <a:rPr lang="en-US" smtClean="0"/>
              <a:pPr/>
              <a:t>33</a:t>
            </a:fld>
            <a:endParaRPr 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14262" y="-14275"/>
            <a:ext cx="3518019" cy="6886553"/>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1708069" y="1684415"/>
            <a:ext cx="7448667" cy="2543069"/>
          </a:xfrm>
          <a:custGeom>
            <a:avLst/>
            <a:gdLst/>
            <a:ahLst/>
            <a:cxnLst/>
            <a:rect l="l" t="t" r="r" b="b"/>
            <a:pathLst>
              <a:path w="7427976" h="2533650">
                <a:moveTo>
                  <a:pt x="7415276" y="2533650"/>
                </a:moveTo>
                <a:lnTo>
                  <a:pt x="7415276" y="0"/>
                </a:lnTo>
                <a:lnTo>
                  <a:pt x="0" y="0"/>
                </a:lnTo>
                <a:lnTo>
                  <a:pt x="0" y="2533650"/>
                </a:lnTo>
                <a:lnTo>
                  <a:pt x="7415276" y="2533650"/>
                </a:lnTo>
                <a:close/>
              </a:path>
            </a:pathLst>
          </a:custGeom>
          <a:solidFill>
            <a:srgbClr val="00007C"/>
          </a:solidFill>
        </p:spPr>
        <p:txBody>
          <a:bodyPr wrap="square" lIns="0" tIns="0" rIns="0" bIns="0" rtlCol="0">
            <a:noAutofit/>
          </a:bodyPr>
          <a:lstStyle/>
          <a:p>
            <a:endParaRPr/>
          </a:p>
        </p:txBody>
      </p:sp>
      <p:sp>
        <p:nvSpPr>
          <p:cNvPr id="21" name="object 21"/>
          <p:cNvSpPr/>
          <p:nvPr/>
        </p:nvSpPr>
        <p:spPr>
          <a:xfrm>
            <a:off x="561885" y="3583497"/>
            <a:ext cx="577677" cy="643988"/>
          </a:xfrm>
          <a:custGeom>
            <a:avLst/>
            <a:gdLst/>
            <a:ahLst/>
            <a:cxnLst/>
            <a:rect l="l" t="t" r="r" b="b"/>
            <a:pathLst>
              <a:path w="576072" h="641603">
                <a:moveTo>
                  <a:pt x="0" y="0"/>
                </a:moveTo>
                <a:lnTo>
                  <a:pt x="0" y="641603"/>
                </a:lnTo>
                <a:lnTo>
                  <a:pt x="576072" y="641603"/>
                </a:lnTo>
                <a:lnTo>
                  <a:pt x="576072" y="0"/>
                </a:lnTo>
                <a:lnTo>
                  <a:pt x="0" y="0"/>
                </a:lnTo>
                <a:close/>
              </a:path>
            </a:pathLst>
          </a:custGeom>
          <a:solidFill>
            <a:srgbClr val="9999CC"/>
          </a:solidFill>
        </p:spPr>
        <p:txBody>
          <a:bodyPr wrap="square" lIns="0" tIns="0" rIns="0" bIns="0" rtlCol="0">
            <a:noAutofit/>
          </a:bodyPr>
          <a:lstStyle/>
          <a:p>
            <a:endParaRPr/>
          </a:p>
        </p:txBody>
      </p:sp>
      <p:sp>
        <p:nvSpPr>
          <p:cNvPr id="22" name="object 22"/>
          <p:cNvSpPr/>
          <p:nvPr/>
        </p:nvSpPr>
        <p:spPr>
          <a:xfrm>
            <a:off x="1708069" y="1684416"/>
            <a:ext cx="576148" cy="645518"/>
          </a:xfrm>
          <a:custGeom>
            <a:avLst/>
            <a:gdLst/>
            <a:ahLst/>
            <a:cxnLst/>
            <a:rect l="l" t="t" r="r" b="b"/>
            <a:pathLst>
              <a:path w="574548" h="643127">
                <a:moveTo>
                  <a:pt x="0" y="0"/>
                </a:moveTo>
                <a:lnTo>
                  <a:pt x="0" y="643127"/>
                </a:lnTo>
                <a:lnTo>
                  <a:pt x="574548" y="643127"/>
                </a:lnTo>
                <a:lnTo>
                  <a:pt x="574548" y="0"/>
                </a:lnTo>
                <a:lnTo>
                  <a:pt x="0" y="0"/>
                </a:lnTo>
                <a:close/>
              </a:path>
            </a:pathLst>
          </a:custGeom>
          <a:solidFill>
            <a:srgbClr val="CCCCE6"/>
          </a:solidFill>
        </p:spPr>
        <p:txBody>
          <a:bodyPr wrap="square" lIns="0" tIns="0" rIns="0" bIns="0" rtlCol="0">
            <a:noAutofit/>
          </a:bodyPr>
          <a:lstStyle/>
          <a:p>
            <a:endParaRPr/>
          </a:p>
        </p:txBody>
      </p:sp>
      <p:sp>
        <p:nvSpPr>
          <p:cNvPr id="23" name="object 23"/>
          <p:cNvSpPr/>
          <p:nvPr/>
        </p:nvSpPr>
        <p:spPr>
          <a:xfrm>
            <a:off x="2275048" y="1058018"/>
            <a:ext cx="587609" cy="637106"/>
          </a:xfrm>
          <a:custGeom>
            <a:avLst/>
            <a:gdLst/>
            <a:ahLst/>
            <a:cxnLst/>
            <a:rect l="l" t="t" r="r" b="b"/>
            <a:pathLst>
              <a:path w="585977" h="634746">
                <a:moveTo>
                  <a:pt x="0" y="0"/>
                </a:moveTo>
                <a:lnTo>
                  <a:pt x="0" y="634745"/>
                </a:lnTo>
                <a:lnTo>
                  <a:pt x="585977" y="634745"/>
                </a:lnTo>
                <a:lnTo>
                  <a:pt x="585977" y="0"/>
                </a:lnTo>
                <a:lnTo>
                  <a:pt x="0" y="0"/>
                </a:lnTo>
                <a:close/>
              </a:path>
            </a:pathLst>
          </a:custGeom>
          <a:solidFill>
            <a:srgbClr val="CCCCE6"/>
          </a:solidFill>
        </p:spPr>
        <p:txBody>
          <a:bodyPr wrap="square" lIns="0" tIns="0" rIns="0" bIns="0" rtlCol="0">
            <a:noAutofit/>
          </a:bodyPr>
          <a:lstStyle/>
          <a:p>
            <a:endParaRPr/>
          </a:p>
        </p:txBody>
      </p:sp>
      <p:sp>
        <p:nvSpPr>
          <p:cNvPr id="24" name="object 24"/>
          <p:cNvSpPr/>
          <p:nvPr/>
        </p:nvSpPr>
        <p:spPr>
          <a:xfrm>
            <a:off x="1131920" y="3583497"/>
            <a:ext cx="586082" cy="643988"/>
          </a:xfrm>
          <a:custGeom>
            <a:avLst/>
            <a:gdLst/>
            <a:ahLst/>
            <a:cxnLst/>
            <a:rect l="l" t="t" r="r" b="b"/>
            <a:pathLst>
              <a:path w="584454" h="641603">
                <a:moveTo>
                  <a:pt x="0" y="0"/>
                </a:moveTo>
                <a:lnTo>
                  <a:pt x="0" y="641603"/>
                </a:lnTo>
                <a:lnTo>
                  <a:pt x="584454" y="641603"/>
                </a:lnTo>
                <a:lnTo>
                  <a:pt x="584454" y="0"/>
                </a:lnTo>
                <a:lnTo>
                  <a:pt x="0" y="0"/>
                </a:lnTo>
                <a:close/>
              </a:path>
            </a:pathLst>
          </a:custGeom>
          <a:solidFill>
            <a:srgbClr val="00007C"/>
          </a:solidFill>
        </p:spPr>
        <p:txBody>
          <a:bodyPr wrap="square" lIns="0" tIns="0" rIns="0" bIns="0" rtlCol="0">
            <a:noAutofit/>
          </a:bodyPr>
          <a:lstStyle/>
          <a:p>
            <a:endParaRPr/>
          </a:p>
        </p:txBody>
      </p:sp>
      <p:sp>
        <p:nvSpPr>
          <p:cNvPr id="25" name="object 25"/>
          <p:cNvSpPr/>
          <p:nvPr/>
        </p:nvSpPr>
        <p:spPr>
          <a:xfrm>
            <a:off x="2275048" y="1684415"/>
            <a:ext cx="587609" cy="645519"/>
          </a:xfrm>
          <a:custGeom>
            <a:avLst/>
            <a:gdLst/>
            <a:ahLst/>
            <a:cxnLst/>
            <a:rect l="l" t="t" r="r" b="b"/>
            <a:pathLst>
              <a:path w="585977" h="643128">
                <a:moveTo>
                  <a:pt x="0" y="0"/>
                </a:moveTo>
                <a:lnTo>
                  <a:pt x="0" y="643127"/>
                </a:lnTo>
                <a:lnTo>
                  <a:pt x="585977" y="643127"/>
                </a:lnTo>
                <a:lnTo>
                  <a:pt x="585977" y="0"/>
                </a:lnTo>
                <a:lnTo>
                  <a:pt x="0" y="0"/>
                </a:lnTo>
                <a:close/>
              </a:path>
            </a:pathLst>
          </a:custGeom>
          <a:solidFill>
            <a:srgbClr val="9999CC"/>
          </a:solidFill>
        </p:spPr>
        <p:txBody>
          <a:bodyPr wrap="square" lIns="0" tIns="0" rIns="0" bIns="0" rtlCol="0">
            <a:noAutofit/>
          </a:bodyPr>
          <a:lstStyle/>
          <a:p>
            <a:endParaRPr/>
          </a:p>
        </p:txBody>
      </p:sp>
      <p:sp>
        <p:nvSpPr>
          <p:cNvPr id="26" name="object 26"/>
          <p:cNvSpPr/>
          <p:nvPr/>
        </p:nvSpPr>
        <p:spPr>
          <a:xfrm>
            <a:off x="1131920" y="2319993"/>
            <a:ext cx="586082" cy="635576"/>
          </a:xfrm>
          <a:custGeom>
            <a:avLst/>
            <a:gdLst/>
            <a:ahLst/>
            <a:cxnLst/>
            <a:rect l="l" t="t" r="r" b="b"/>
            <a:pathLst>
              <a:path w="584454" h="633222">
                <a:moveTo>
                  <a:pt x="0" y="0"/>
                </a:moveTo>
                <a:lnTo>
                  <a:pt x="0" y="633222"/>
                </a:lnTo>
                <a:lnTo>
                  <a:pt x="584454" y="633222"/>
                </a:lnTo>
                <a:lnTo>
                  <a:pt x="584454" y="0"/>
                </a:lnTo>
                <a:lnTo>
                  <a:pt x="0" y="0"/>
                </a:lnTo>
                <a:close/>
              </a:path>
            </a:pathLst>
          </a:custGeom>
          <a:solidFill>
            <a:srgbClr val="CCCCE6"/>
          </a:solidFill>
        </p:spPr>
        <p:txBody>
          <a:bodyPr wrap="square" lIns="0" tIns="0" rIns="0" bIns="0" rtlCol="0">
            <a:noAutofit/>
          </a:bodyPr>
          <a:lstStyle/>
          <a:p>
            <a:endParaRPr/>
          </a:p>
        </p:txBody>
      </p:sp>
      <p:sp>
        <p:nvSpPr>
          <p:cNvPr id="27" name="object 27"/>
          <p:cNvSpPr/>
          <p:nvPr/>
        </p:nvSpPr>
        <p:spPr>
          <a:xfrm>
            <a:off x="-12734" y="2319993"/>
            <a:ext cx="584554" cy="635576"/>
          </a:xfrm>
          <a:custGeom>
            <a:avLst/>
            <a:gdLst/>
            <a:ahLst/>
            <a:cxnLst/>
            <a:rect l="l" t="t" r="r" b="b"/>
            <a:pathLst>
              <a:path w="582930" h="633222">
                <a:moveTo>
                  <a:pt x="582930" y="0"/>
                </a:moveTo>
                <a:lnTo>
                  <a:pt x="12699" y="0"/>
                </a:lnTo>
                <a:lnTo>
                  <a:pt x="12699" y="633222"/>
                </a:lnTo>
                <a:lnTo>
                  <a:pt x="582930" y="633222"/>
                </a:lnTo>
                <a:lnTo>
                  <a:pt x="582930" y="0"/>
                </a:lnTo>
                <a:close/>
              </a:path>
            </a:pathLst>
          </a:custGeom>
          <a:solidFill>
            <a:srgbClr val="00007C"/>
          </a:solidFill>
        </p:spPr>
        <p:txBody>
          <a:bodyPr wrap="square" lIns="0" tIns="0" rIns="0" bIns="0" rtlCol="0">
            <a:noAutofit/>
          </a:bodyPr>
          <a:lstStyle/>
          <a:p>
            <a:endParaRPr/>
          </a:p>
        </p:txBody>
      </p:sp>
      <p:sp>
        <p:nvSpPr>
          <p:cNvPr id="28" name="object 28"/>
          <p:cNvSpPr/>
          <p:nvPr/>
        </p:nvSpPr>
        <p:spPr>
          <a:xfrm>
            <a:off x="1708069" y="2319993"/>
            <a:ext cx="576148" cy="635576"/>
          </a:xfrm>
          <a:custGeom>
            <a:avLst/>
            <a:gdLst/>
            <a:ahLst/>
            <a:cxnLst/>
            <a:rect l="l" t="t" r="r" b="b"/>
            <a:pathLst>
              <a:path w="574548" h="633222">
                <a:moveTo>
                  <a:pt x="0" y="0"/>
                </a:moveTo>
                <a:lnTo>
                  <a:pt x="0" y="633222"/>
                </a:lnTo>
                <a:lnTo>
                  <a:pt x="574548" y="633222"/>
                </a:lnTo>
                <a:lnTo>
                  <a:pt x="574548" y="0"/>
                </a:lnTo>
                <a:lnTo>
                  <a:pt x="0" y="0"/>
                </a:lnTo>
                <a:close/>
              </a:path>
            </a:pathLst>
          </a:custGeom>
          <a:solidFill>
            <a:srgbClr val="9999CC"/>
          </a:solidFill>
        </p:spPr>
        <p:txBody>
          <a:bodyPr wrap="square" lIns="0" tIns="0" rIns="0" bIns="0" rtlCol="0">
            <a:noAutofit/>
          </a:bodyPr>
          <a:lstStyle/>
          <a:p>
            <a:endParaRPr/>
          </a:p>
        </p:txBody>
      </p:sp>
      <p:sp>
        <p:nvSpPr>
          <p:cNvPr id="29" name="object 29"/>
          <p:cNvSpPr/>
          <p:nvPr/>
        </p:nvSpPr>
        <p:spPr>
          <a:xfrm>
            <a:off x="561885" y="2946391"/>
            <a:ext cx="577677" cy="647047"/>
          </a:xfrm>
          <a:custGeom>
            <a:avLst/>
            <a:gdLst/>
            <a:ahLst/>
            <a:cxnLst/>
            <a:rect l="l" t="t" r="r" b="b"/>
            <a:pathLst>
              <a:path w="576072" h="644651">
                <a:moveTo>
                  <a:pt x="0" y="0"/>
                </a:moveTo>
                <a:lnTo>
                  <a:pt x="0" y="644651"/>
                </a:lnTo>
                <a:lnTo>
                  <a:pt x="576072" y="644651"/>
                </a:lnTo>
                <a:lnTo>
                  <a:pt x="576072" y="0"/>
                </a:lnTo>
                <a:lnTo>
                  <a:pt x="0" y="0"/>
                </a:lnTo>
                <a:close/>
              </a:path>
            </a:pathLst>
          </a:custGeom>
          <a:solidFill>
            <a:srgbClr val="CCCCE6"/>
          </a:solidFill>
        </p:spPr>
        <p:txBody>
          <a:bodyPr wrap="square" lIns="0" tIns="0" rIns="0" bIns="0" rtlCol="0">
            <a:noAutofit/>
          </a:bodyPr>
          <a:lstStyle/>
          <a:p>
            <a:endParaRPr/>
          </a:p>
        </p:txBody>
      </p:sp>
      <p:sp>
        <p:nvSpPr>
          <p:cNvPr id="30" name="object 30"/>
          <p:cNvSpPr/>
          <p:nvPr/>
        </p:nvSpPr>
        <p:spPr>
          <a:xfrm>
            <a:off x="1131920" y="2946391"/>
            <a:ext cx="586082" cy="647047"/>
          </a:xfrm>
          <a:custGeom>
            <a:avLst/>
            <a:gdLst/>
            <a:ahLst/>
            <a:cxnLst/>
            <a:rect l="l" t="t" r="r" b="b"/>
            <a:pathLst>
              <a:path w="584454" h="644651">
                <a:moveTo>
                  <a:pt x="0" y="0"/>
                </a:moveTo>
                <a:lnTo>
                  <a:pt x="0" y="644651"/>
                </a:lnTo>
                <a:lnTo>
                  <a:pt x="584454" y="644651"/>
                </a:lnTo>
                <a:lnTo>
                  <a:pt x="584454" y="0"/>
                </a:lnTo>
                <a:lnTo>
                  <a:pt x="0" y="0"/>
                </a:lnTo>
                <a:close/>
              </a:path>
            </a:pathLst>
          </a:custGeom>
          <a:solidFill>
            <a:srgbClr val="9999CC"/>
          </a:solidFill>
        </p:spPr>
        <p:txBody>
          <a:bodyPr wrap="square" lIns="0" tIns="0" rIns="0" bIns="0" rtlCol="0">
            <a:noAutofit/>
          </a:bodyPr>
          <a:lstStyle/>
          <a:p>
            <a:endParaRPr/>
          </a:p>
        </p:txBody>
      </p:sp>
      <p:sp>
        <p:nvSpPr>
          <p:cNvPr id="18" name="object 18"/>
          <p:cNvSpPr txBox="1"/>
          <p:nvPr/>
        </p:nvSpPr>
        <p:spPr>
          <a:xfrm>
            <a:off x="3047066" y="2257537"/>
            <a:ext cx="2808437" cy="1427127"/>
          </a:xfrm>
          <a:prstGeom prst="rect">
            <a:avLst/>
          </a:prstGeom>
        </p:spPr>
        <p:txBody>
          <a:bodyPr wrap="square" lIns="0" tIns="0" rIns="0" bIns="0" rtlCol="0">
            <a:noAutofit/>
          </a:bodyPr>
          <a:lstStyle/>
          <a:p>
            <a:pPr marL="12739">
              <a:lnSpc>
                <a:spcPts val="5226"/>
              </a:lnSpc>
              <a:spcBef>
                <a:spcPts val="261"/>
              </a:spcBef>
            </a:pPr>
            <a:r>
              <a:rPr sz="5000" dirty="0" smtClean="0">
                <a:solidFill>
                  <a:srgbClr val="FFFFFF"/>
                </a:solidFill>
                <a:latin typeface="Arial"/>
                <a:cs typeface="Arial"/>
              </a:rPr>
              <a:t>Enforcing</a:t>
            </a:r>
            <a:endParaRPr sz="5000">
              <a:latin typeface="Arial"/>
              <a:cs typeface="Arial"/>
            </a:endParaRPr>
          </a:p>
          <a:p>
            <a:pPr marL="12739" marR="95506">
              <a:lnSpc>
                <a:spcPts val="5758"/>
              </a:lnSpc>
              <a:spcBef>
                <a:spcPts val="272"/>
              </a:spcBef>
            </a:pPr>
            <a:r>
              <a:rPr sz="7500" baseline="-1159" dirty="0" smtClean="0">
                <a:solidFill>
                  <a:srgbClr val="FFFFFF"/>
                </a:solidFill>
                <a:latin typeface="Arial"/>
                <a:cs typeface="Arial"/>
              </a:rPr>
              <a:t>Policies</a:t>
            </a:r>
            <a:endParaRPr sz="5000">
              <a:latin typeface="Arial"/>
              <a:cs typeface="Arial"/>
            </a:endParaRPr>
          </a:p>
        </p:txBody>
      </p:sp>
      <p:sp>
        <p:nvSpPr>
          <p:cNvPr id="17" name="object 17"/>
          <p:cNvSpPr txBox="1"/>
          <p:nvPr/>
        </p:nvSpPr>
        <p:spPr>
          <a:xfrm>
            <a:off x="5911188" y="2257536"/>
            <a:ext cx="2419017" cy="662600"/>
          </a:xfrm>
          <a:prstGeom prst="rect">
            <a:avLst/>
          </a:prstGeom>
        </p:spPr>
        <p:txBody>
          <a:bodyPr wrap="square" lIns="0" tIns="0" rIns="0" bIns="0" rtlCol="0">
            <a:noAutofit/>
          </a:bodyPr>
          <a:lstStyle/>
          <a:p>
            <a:pPr marL="12739">
              <a:lnSpc>
                <a:spcPts val="5216"/>
              </a:lnSpc>
              <a:spcBef>
                <a:spcPts val="261"/>
              </a:spcBef>
            </a:pPr>
            <a:r>
              <a:rPr sz="5000" dirty="0" smtClean="0">
                <a:solidFill>
                  <a:srgbClr val="FFFFFF"/>
                </a:solidFill>
                <a:latin typeface="Arial"/>
                <a:cs typeface="Arial"/>
              </a:rPr>
              <a:t>Security</a:t>
            </a:r>
            <a:endParaRPr sz="5000">
              <a:latin typeface="Arial"/>
              <a:cs typeface="Arial"/>
            </a:endParaRPr>
          </a:p>
        </p:txBody>
      </p:sp>
      <p:sp>
        <p:nvSpPr>
          <p:cNvPr id="16" name="object 16"/>
          <p:cNvSpPr txBox="1"/>
          <p:nvPr/>
        </p:nvSpPr>
        <p:spPr>
          <a:xfrm>
            <a:off x="3047066" y="4346587"/>
            <a:ext cx="1581541" cy="293186"/>
          </a:xfrm>
          <a:prstGeom prst="rect">
            <a:avLst/>
          </a:prstGeom>
        </p:spPr>
        <p:txBody>
          <a:bodyPr wrap="square" lIns="0" tIns="0" rIns="0" bIns="0" rtlCol="0">
            <a:noAutofit/>
          </a:bodyPr>
          <a:lstStyle/>
          <a:p>
            <a:pPr marL="12739">
              <a:lnSpc>
                <a:spcPts val="2252"/>
              </a:lnSpc>
              <a:spcBef>
                <a:spcPts val="112"/>
              </a:spcBef>
            </a:pPr>
            <a:r>
              <a:rPr sz="1600" spc="4" dirty="0" smtClean="0">
                <a:solidFill>
                  <a:srgbClr val="00007B"/>
                </a:solidFill>
                <a:latin typeface="PMingLiU"/>
                <a:cs typeface="PMingLiU"/>
              </a:rPr>
              <a:t></a:t>
            </a:r>
            <a:r>
              <a:rPr sz="2100" spc="-4" dirty="0" smtClean="0">
                <a:latin typeface="Arial"/>
                <a:cs typeface="Arial"/>
              </a:rPr>
              <a:t>Rahu</a:t>
            </a:r>
            <a:r>
              <a:rPr sz="2100" dirty="0" smtClean="0">
                <a:latin typeface="Arial"/>
                <a:cs typeface="Arial"/>
              </a:rPr>
              <a:t>l</a:t>
            </a:r>
            <a:r>
              <a:rPr sz="2100" spc="-9" dirty="0" smtClean="0">
                <a:latin typeface="Arial"/>
                <a:cs typeface="Arial"/>
              </a:rPr>
              <a:t> </a:t>
            </a:r>
            <a:r>
              <a:rPr sz="2100" spc="-4" dirty="0" smtClean="0">
                <a:latin typeface="Arial"/>
                <a:cs typeface="Arial"/>
              </a:rPr>
              <a:t>Gera</a:t>
            </a:r>
            <a:endParaRPr sz="2100">
              <a:latin typeface="Arial"/>
              <a:cs typeface="Arial"/>
            </a:endParaRPr>
          </a:p>
        </p:txBody>
      </p:sp>
      <p:sp>
        <p:nvSpPr>
          <p:cNvPr id="15" name="object 15"/>
          <p:cNvSpPr txBox="1"/>
          <p:nvPr/>
        </p:nvSpPr>
        <p:spPr>
          <a:xfrm>
            <a:off x="1708068" y="1058018"/>
            <a:ext cx="571564" cy="631752"/>
          </a:xfrm>
          <a:prstGeom prst="rect">
            <a:avLst/>
          </a:prstGeom>
        </p:spPr>
        <p:txBody>
          <a:bodyPr wrap="square" lIns="0" tIns="0" rIns="0" bIns="0" rtlCol="0">
            <a:noAutofit/>
          </a:bodyPr>
          <a:lstStyle/>
          <a:p>
            <a:pPr marL="25479">
              <a:lnSpc>
                <a:spcPts val="1003"/>
              </a:lnSpc>
            </a:pPr>
            <a:endParaRPr sz="1000"/>
          </a:p>
        </p:txBody>
      </p:sp>
      <p:sp>
        <p:nvSpPr>
          <p:cNvPr id="14" name="object 14"/>
          <p:cNvSpPr txBox="1"/>
          <p:nvPr/>
        </p:nvSpPr>
        <p:spPr>
          <a:xfrm>
            <a:off x="2279633" y="1058018"/>
            <a:ext cx="583025" cy="631752"/>
          </a:xfrm>
          <a:prstGeom prst="rect">
            <a:avLst/>
          </a:prstGeom>
        </p:spPr>
        <p:txBody>
          <a:bodyPr wrap="square" lIns="0" tIns="0" rIns="0" bIns="0" rtlCol="0">
            <a:noAutofit/>
          </a:bodyPr>
          <a:lstStyle/>
          <a:p>
            <a:pPr marL="25479">
              <a:lnSpc>
                <a:spcPts val="1003"/>
              </a:lnSpc>
            </a:pPr>
            <a:endParaRPr sz="1000"/>
          </a:p>
        </p:txBody>
      </p:sp>
      <p:sp>
        <p:nvSpPr>
          <p:cNvPr id="13" name="object 13"/>
          <p:cNvSpPr txBox="1"/>
          <p:nvPr/>
        </p:nvSpPr>
        <p:spPr>
          <a:xfrm>
            <a:off x="1131921" y="1684416"/>
            <a:ext cx="581115" cy="640547"/>
          </a:xfrm>
          <a:prstGeom prst="rect">
            <a:avLst/>
          </a:prstGeom>
        </p:spPr>
        <p:txBody>
          <a:bodyPr wrap="square" lIns="0" tIns="0" rIns="0" bIns="0" rtlCol="0">
            <a:noAutofit/>
          </a:bodyPr>
          <a:lstStyle/>
          <a:p>
            <a:pPr marL="25479">
              <a:lnSpc>
                <a:spcPts val="1003"/>
              </a:lnSpc>
            </a:pPr>
            <a:endParaRPr sz="1000"/>
          </a:p>
        </p:txBody>
      </p:sp>
      <p:sp>
        <p:nvSpPr>
          <p:cNvPr id="12" name="object 12"/>
          <p:cNvSpPr txBox="1"/>
          <p:nvPr/>
        </p:nvSpPr>
        <p:spPr>
          <a:xfrm>
            <a:off x="1713035" y="1689770"/>
            <a:ext cx="566596" cy="635193"/>
          </a:xfrm>
          <a:prstGeom prst="rect">
            <a:avLst/>
          </a:prstGeom>
        </p:spPr>
        <p:txBody>
          <a:bodyPr wrap="square" lIns="0" tIns="0" rIns="0" bIns="0" rtlCol="0">
            <a:noAutofit/>
          </a:bodyPr>
          <a:lstStyle/>
          <a:p>
            <a:pPr marL="25479">
              <a:lnSpc>
                <a:spcPts val="1003"/>
              </a:lnSpc>
            </a:pPr>
            <a:endParaRPr sz="1000"/>
          </a:p>
        </p:txBody>
      </p:sp>
      <p:sp>
        <p:nvSpPr>
          <p:cNvPr id="11" name="object 11"/>
          <p:cNvSpPr txBox="1"/>
          <p:nvPr/>
        </p:nvSpPr>
        <p:spPr>
          <a:xfrm>
            <a:off x="2279633" y="1689770"/>
            <a:ext cx="583025" cy="635193"/>
          </a:xfrm>
          <a:prstGeom prst="rect">
            <a:avLst/>
          </a:prstGeom>
        </p:spPr>
        <p:txBody>
          <a:bodyPr wrap="square" lIns="0" tIns="0" rIns="0" bIns="0" rtlCol="0">
            <a:noAutofit/>
          </a:bodyPr>
          <a:lstStyle/>
          <a:p>
            <a:pPr marL="25479">
              <a:lnSpc>
                <a:spcPts val="1003"/>
              </a:lnSpc>
            </a:pPr>
            <a:endParaRPr sz="1000"/>
          </a:p>
        </p:txBody>
      </p:sp>
      <p:sp>
        <p:nvSpPr>
          <p:cNvPr id="10" name="object 10"/>
          <p:cNvSpPr txBox="1"/>
          <p:nvPr/>
        </p:nvSpPr>
        <p:spPr>
          <a:xfrm>
            <a:off x="561885" y="2319993"/>
            <a:ext cx="573855" cy="630987"/>
          </a:xfrm>
          <a:prstGeom prst="rect">
            <a:avLst/>
          </a:prstGeom>
        </p:spPr>
        <p:txBody>
          <a:bodyPr wrap="square" lIns="0" tIns="0" rIns="0" bIns="0" rtlCol="0">
            <a:noAutofit/>
          </a:bodyPr>
          <a:lstStyle/>
          <a:p>
            <a:pPr marL="25479">
              <a:lnSpc>
                <a:spcPts val="1003"/>
              </a:lnSpc>
            </a:pPr>
            <a:endParaRPr sz="1000"/>
          </a:p>
        </p:txBody>
      </p:sp>
      <p:sp>
        <p:nvSpPr>
          <p:cNvPr id="9" name="object 9"/>
          <p:cNvSpPr txBox="1"/>
          <p:nvPr/>
        </p:nvSpPr>
        <p:spPr>
          <a:xfrm>
            <a:off x="1135741" y="2324964"/>
            <a:ext cx="577295" cy="626016"/>
          </a:xfrm>
          <a:prstGeom prst="rect">
            <a:avLst/>
          </a:prstGeom>
        </p:spPr>
        <p:txBody>
          <a:bodyPr wrap="square" lIns="0" tIns="0" rIns="0" bIns="0" rtlCol="0">
            <a:noAutofit/>
          </a:bodyPr>
          <a:lstStyle/>
          <a:p>
            <a:pPr marL="25479">
              <a:lnSpc>
                <a:spcPts val="1003"/>
              </a:lnSpc>
            </a:pPr>
            <a:endParaRPr sz="1000"/>
          </a:p>
        </p:txBody>
      </p:sp>
      <p:sp>
        <p:nvSpPr>
          <p:cNvPr id="8" name="object 8"/>
          <p:cNvSpPr txBox="1"/>
          <p:nvPr/>
        </p:nvSpPr>
        <p:spPr>
          <a:xfrm>
            <a:off x="1713035" y="2324964"/>
            <a:ext cx="566596" cy="626016"/>
          </a:xfrm>
          <a:prstGeom prst="rect">
            <a:avLst/>
          </a:prstGeom>
        </p:spPr>
        <p:txBody>
          <a:bodyPr wrap="square" lIns="0" tIns="0" rIns="0" bIns="0" rtlCol="0">
            <a:noAutofit/>
          </a:bodyPr>
          <a:lstStyle/>
          <a:p>
            <a:pPr marL="25479">
              <a:lnSpc>
                <a:spcPts val="1003"/>
              </a:lnSpc>
            </a:pPr>
            <a:endParaRPr sz="1000"/>
          </a:p>
        </p:txBody>
      </p:sp>
      <p:sp>
        <p:nvSpPr>
          <p:cNvPr id="7" name="object 7"/>
          <p:cNvSpPr txBox="1"/>
          <p:nvPr/>
        </p:nvSpPr>
        <p:spPr>
          <a:xfrm>
            <a:off x="2279633" y="2324964"/>
            <a:ext cx="583025" cy="63060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561885" y="2950980"/>
            <a:ext cx="573855" cy="637487"/>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1135741" y="2950980"/>
            <a:ext cx="577295" cy="637487"/>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1713036" y="2950980"/>
            <a:ext cx="571182" cy="1276505"/>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561885" y="3588468"/>
            <a:ext cx="573855" cy="639018"/>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1135741" y="3588468"/>
            <a:ext cx="577295" cy="639018"/>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19" name="object 19"/>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20" name="object 20"/>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1" name="object 21"/>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22" name="object 22"/>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3" name="object 23"/>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4" name="object 24"/>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5" name="object 15"/>
          <p:cNvSpPr txBox="1"/>
          <p:nvPr/>
        </p:nvSpPr>
        <p:spPr>
          <a:xfrm>
            <a:off x="525462" y="876272"/>
            <a:ext cx="1262175"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Brief</a:t>
            </a:r>
            <a:endParaRPr sz="4400">
              <a:latin typeface="Arial"/>
              <a:cs typeface="Arial"/>
            </a:endParaRPr>
          </a:p>
        </p:txBody>
      </p:sp>
      <p:sp>
        <p:nvSpPr>
          <p:cNvPr id="14" name="object 14"/>
          <p:cNvSpPr txBox="1"/>
          <p:nvPr/>
        </p:nvSpPr>
        <p:spPr>
          <a:xfrm>
            <a:off x="1834867" y="876272"/>
            <a:ext cx="2320880"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overview</a:t>
            </a:r>
            <a:endParaRPr sz="4400">
              <a:latin typeface="Arial"/>
              <a:cs typeface="Arial"/>
            </a:endParaRPr>
          </a:p>
        </p:txBody>
      </p:sp>
      <p:sp>
        <p:nvSpPr>
          <p:cNvPr id="13" name="object 13"/>
          <p:cNvSpPr txBox="1"/>
          <p:nvPr/>
        </p:nvSpPr>
        <p:spPr>
          <a:xfrm>
            <a:off x="525462" y="2075579"/>
            <a:ext cx="6741790" cy="2584726"/>
          </a:xfrm>
          <a:prstGeom prst="rect">
            <a:avLst/>
          </a:prstGeom>
        </p:spPr>
        <p:txBody>
          <a:bodyPr wrap="square" lIns="0" tIns="0" rIns="0" bIns="0" rtlCol="0">
            <a:noAutofit/>
          </a:bodyPr>
          <a:lstStyle/>
          <a:p>
            <a:pPr marL="12739" marR="61110">
              <a:lnSpc>
                <a:spcPts val="3380"/>
              </a:lnSpc>
              <a:spcBef>
                <a:spcPts val="169"/>
              </a:spcBef>
            </a:pPr>
            <a:r>
              <a:rPr sz="2400" dirty="0" smtClean="0">
                <a:solidFill>
                  <a:srgbClr val="00007B"/>
                </a:solidFill>
                <a:latin typeface="PMingLiU"/>
                <a:cs typeface="PMingLiU"/>
              </a:rPr>
              <a:t></a:t>
            </a:r>
            <a:r>
              <a:rPr sz="2400" spc="-14" dirty="0" smtClean="0">
                <a:solidFill>
                  <a:srgbClr val="00007B"/>
                </a:solidFill>
                <a:latin typeface="PMingLiU"/>
                <a:cs typeface="PMingLiU"/>
              </a:rPr>
              <a:t> </a:t>
            </a:r>
            <a:r>
              <a:rPr sz="3200" dirty="0" smtClean="0">
                <a:latin typeface="Arial"/>
                <a:cs typeface="Arial"/>
              </a:rPr>
              <a:t>Security</a:t>
            </a:r>
            <a:r>
              <a:rPr sz="3200" spc="-115" dirty="0" smtClean="0">
                <a:latin typeface="Arial"/>
                <a:cs typeface="Arial"/>
              </a:rPr>
              <a:t> </a:t>
            </a:r>
            <a:r>
              <a:rPr sz="3200" dirty="0" smtClean="0">
                <a:latin typeface="Arial"/>
                <a:cs typeface="Arial"/>
              </a:rPr>
              <a:t>policies</a:t>
            </a:r>
            <a:r>
              <a:rPr sz="3200" spc="-106" dirty="0" smtClean="0">
                <a:latin typeface="Arial"/>
                <a:cs typeface="Arial"/>
              </a:rPr>
              <a:t> </a:t>
            </a:r>
            <a:r>
              <a:rPr sz="3200" dirty="0" smtClean="0">
                <a:latin typeface="Arial"/>
                <a:cs typeface="Arial"/>
              </a:rPr>
              <a:t>and</a:t>
            </a:r>
            <a:r>
              <a:rPr sz="3200" spc="-52" dirty="0" smtClean="0">
                <a:latin typeface="Arial"/>
                <a:cs typeface="Arial"/>
              </a:rPr>
              <a:t> </a:t>
            </a:r>
            <a:r>
              <a:rPr sz="3200" b="1" spc="-879" dirty="0" smtClean="0">
                <a:latin typeface="Arial"/>
                <a:cs typeface="Arial"/>
              </a:rPr>
              <a:t> </a:t>
            </a:r>
            <a:r>
              <a:rPr sz="3200" b="1" u="heavy" dirty="0" smtClean="0">
                <a:latin typeface="Arial"/>
                <a:cs typeface="Arial"/>
              </a:rPr>
              <a:t>E</a:t>
            </a:r>
            <a:r>
              <a:rPr sz="3200" dirty="0" smtClean="0">
                <a:latin typeface="Arial"/>
                <a:cs typeface="Arial"/>
              </a:rPr>
              <a:t>xecution</a:t>
            </a:r>
            <a:endParaRPr sz="3200">
              <a:latin typeface="Arial"/>
              <a:cs typeface="Arial"/>
            </a:endParaRPr>
          </a:p>
          <a:p>
            <a:pPr marL="356527" marR="61110">
              <a:lnSpc>
                <a:spcPct val="95825"/>
              </a:lnSpc>
            </a:pPr>
            <a:r>
              <a:rPr sz="3200" b="1" u="heavy" dirty="0" smtClean="0">
                <a:latin typeface="Arial"/>
                <a:cs typeface="Arial"/>
              </a:rPr>
              <a:t>M</a:t>
            </a:r>
            <a:r>
              <a:rPr sz="3200" dirty="0" smtClean="0">
                <a:latin typeface="Arial"/>
                <a:cs typeface="Arial"/>
              </a:rPr>
              <a:t>onitoring.</a:t>
            </a:r>
            <a:endParaRPr sz="3200">
              <a:latin typeface="Arial"/>
              <a:cs typeface="Arial"/>
            </a:endParaRPr>
          </a:p>
          <a:p>
            <a:pPr marL="12739">
              <a:lnSpc>
                <a:spcPct val="95825"/>
              </a:lnSpc>
              <a:spcBef>
                <a:spcPts val="918"/>
              </a:spcBef>
            </a:pPr>
            <a:r>
              <a:rPr sz="2400" dirty="0" smtClean="0">
                <a:solidFill>
                  <a:srgbClr val="00007B"/>
                </a:solidFill>
                <a:latin typeface="PMingLiU"/>
                <a:cs typeface="PMingLiU"/>
              </a:rPr>
              <a:t></a:t>
            </a:r>
            <a:r>
              <a:rPr sz="2400" spc="-14" dirty="0" smtClean="0">
                <a:solidFill>
                  <a:srgbClr val="00007B"/>
                </a:solidFill>
                <a:latin typeface="PMingLiU"/>
                <a:cs typeface="PMingLiU"/>
              </a:rPr>
              <a:t> </a:t>
            </a:r>
            <a:r>
              <a:rPr sz="3200" dirty="0" smtClean="0">
                <a:latin typeface="Arial"/>
                <a:cs typeface="Arial"/>
              </a:rPr>
              <a:t>Policies</a:t>
            </a:r>
            <a:r>
              <a:rPr sz="3200" spc="-110" dirty="0" smtClean="0">
                <a:latin typeface="Arial"/>
                <a:cs typeface="Arial"/>
              </a:rPr>
              <a:t> </a:t>
            </a:r>
            <a:r>
              <a:rPr sz="3200" dirty="0" smtClean="0">
                <a:latin typeface="Arial"/>
                <a:cs typeface="Arial"/>
              </a:rPr>
              <a:t>that can</a:t>
            </a:r>
            <a:r>
              <a:rPr sz="3200" spc="-51" dirty="0" smtClean="0">
                <a:latin typeface="Arial"/>
                <a:cs typeface="Arial"/>
              </a:rPr>
              <a:t> </a:t>
            </a:r>
            <a:r>
              <a:rPr sz="3200" dirty="0" smtClean="0">
                <a:latin typeface="Arial"/>
                <a:cs typeface="Arial"/>
              </a:rPr>
              <a:t>be</a:t>
            </a:r>
            <a:r>
              <a:rPr sz="3200" spc="-35" dirty="0" smtClean="0">
                <a:latin typeface="Arial"/>
                <a:cs typeface="Arial"/>
              </a:rPr>
              <a:t> </a:t>
            </a:r>
            <a:r>
              <a:rPr sz="3200" dirty="0" smtClean="0">
                <a:latin typeface="Arial"/>
                <a:cs typeface="Arial"/>
              </a:rPr>
              <a:t>enforced</a:t>
            </a:r>
            <a:r>
              <a:rPr sz="3200" spc="-124" dirty="0" smtClean="0">
                <a:latin typeface="Arial"/>
                <a:cs typeface="Arial"/>
              </a:rPr>
              <a:t> </a:t>
            </a:r>
            <a:r>
              <a:rPr sz="3200" dirty="0" smtClean="0">
                <a:latin typeface="Arial"/>
                <a:cs typeface="Arial"/>
              </a:rPr>
              <a:t>using</a:t>
            </a:r>
            <a:endParaRPr sz="3200">
              <a:latin typeface="Arial"/>
              <a:cs typeface="Arial"/>
            </a:endParaRPr>
          </a:p>
          <a:p>
            <a:pPr marL="356702" marR="298373" indent="-343963">
              <a:lnSpc>
                <a:spcPct val="100041"/>
              </a:lnSpc>
              <a:spcBef>
                <a:spcPts val="925"/>
              </a:spcBef>
            </a:pPr>
            <a:r>
              <a:rPr sz="2400" dirty="0" smtClean="0">
                <a:solidFill>
                  <a:srgbClr val="00007B"/>
                </a:solidFill>
                <a:latin typeface="PMingLiU"/>
                <a:cs typeface="PMingLiU"/>
              </a:rPr>
              <a:t></a:t>
            </a:r>
            <a:r>
              <a:rPr sz="2400" spc="-14" dirty="0" smtClean="0">
                <a:solidFill>
                  <a:srgbClr val="00007B"/>
                </a:solidFill>
                <a:latin typeface="PMingLiU"/>
                <a:cs typeface="PMingLiU"/>
              </a:rPr>
              <a:t> </a:t>
            </a:r>
            <a:r>
              <a:rPr sz="3200" dirty="0" smtClean="0">
                <a:latin typeface="Arial"/>
                <a:cs typeface="Arial"/>
              </a:rPr>
              <a:t>An automata</a:t>
            </a:r>
            <a:r>
              <a:rPr sz="3200" spc="-133" dirty="0" smtClean="0">
                <a:latin typeface="Arial"/>
                <a:cs typeface="Arial"/>
              </a:rPr>
              <a:t> </a:t>
            </a:r>
            <a:r>
              <a:rPr sz="3200" dirty="0" smtClean="0">
                <a:latin typeface="Arial"/>
                <a:cs typeface="Arial"/>
              </a:rPr>
              <a:t>based</a:t>
            </a:r>
            <a:r>
              <a:rPr sz="3200" spc="-87" dirty="0" smtClean="0">
                <a:latin typeface="Arial"/>
                <a:cs typeface="Arial"/>
              </a:rPr>
              <a:t> </a:t>
            </a:r>
            <a:r>
              <a:rPr sz="3200" dirty="0" smtClean="0">
                <a:latin typeface="Arial"/>
                <a:cs typeface="Arial"/>
              </a:rPr>
              <a:t>formalism</a:t>
            </a:r>
            <a:r>
              <a:rPr sz="3200" spc="-138" dirty="0" smtClean="0">
                <a:latin typeface="Arial"/>
                <a:cs typeface="Arial"/>
              </a:rPr>
              <a:t> </a:t>
            </a:r>
            <a:r>
              <a:rPr sz="3200" dirty="0" smtClean="0">
                <a:latin typeface="Arial"/>
                <a:cs typeface="Arial"/>
              </a:rPr>
              <a:t>for specifying</a:t>
            </a:r>
            <a:r>
              <a:rPr sz="3200" spc="-142" dirty="0" smtClean="0">
                <a:latin typeface="Arial"/>
                <a:cs typeface="Arial"/>
              </a:rPr>
              <a:t> </a:t>
            </a:r>
            <a:r>
              <a:rPr sz="3200" dirty="0" smtClean="0">
                <a:latin typeface="Arial"/>
                <a:cs typeface="Arial"/>
              </a:rPr>
              <a:t>those</a:t>
            </a:r>
            <a:r>
              <a:rPr sz="3200" spc="-78" dirty="0" smtClean="0">
                <a:latin typeface="Arial"/>
                <a:cs typeface="Arial"/>
              </a:rPr>
              <a:t> </a:t>
            </a:r>
            <a:r>
              <a:rPr sz="3200" dirty="0" smtClean="0">
                <a:latin typeface="Arial"/>
                <a:cs typeface="Arial"/>
              </a:rPr>
              <a:t>security</a:t>
            </a:r>
            <a:r>
              <a:rPr sz="3200" spc="-110" dirty="0" smtClean="0">
                <a:latin typeface="Arial"/>
                <a:cs typeface="Arial"/>
              </a:rPr>
              <a:t> </a:t>
            </a:r>
            <a:r>
              <a:rPr sz="3200" dirty="0" smtClean="0">
                <a:latin typeface="Arial"/>
                <a:cs typeface="Arial"/>
              </a:rPr>
              <a:t>policies.</a:t>
            </a:r>
            <a:endParaRPr sz="3200">
              <a:latin typeface="Arial"/>
              <a:cs typeface="Arial"/>
            </a:endParaRPr>
          </a:p>
        </p:txBody>
      </p:sp>
      <p:sp>
        <p:nvSpPr>
          <p:cNvPr id="12" name="object 12"/>
          <p:cNvSpPr txBox="1"/>
          <p:nvPr/>
        </p:nvSpPr>
        <p:spPr>
          <a:xfrm>
            <a:off x="7293710" y="3150933"/>
            <a:ext cx="810334"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EM.</a:t>
            </a:r>
            <a:endParaRPr sz="3200">
              <a:latin typeface="Arial"/>
              <a:cs typeface="Arial"/>
            </a:endParaRPr>
          </a:p>
        </p:txBody>
      </p:sp>
      <p:sp>
        <p:nvSpPr>
          <p:cNvPr id="11" name="object 11"/>
          <p:cNvSpPr txBox="1"/>
          <p:nvPr/>
        </p:nvSpPr>
        <p:spPr>
          <a:xfrm>
            <a:off x="525461" y="4812915"/>
            <a:ext cx="6557660" cy="922745"/>
          </a:xfrm>
          <a:prstGeom prst="rect">
            <a:avLst/>
          </a:prstGeom>
        </p:spPr>
        <p:txBody>
          <a:bodyPr wrap="square" lIns="0" tIns="0" rIns="0" bIns="0" rtlCol="0">
            <a:noAutofit/>
          </a:bodyPr>
          <a:lstStyle/>
          <a:p>
            <a:pPr marL="12739">
              <a:lnSpc>
                <a:spcPts val="3380"/>
              </a:lnSpc>
              <a:spcBef>
                <a:spcPts val="169"/>
              </a:spcBef>
            </a:pPr>
            <a:r>
              <a:rPr sz="2400" dirty="0" smtClean="0">
                <a:solidFill>
                  <a:srgbClr val="00007B"/>
                </a:solidFill>
                <a:latin typeface="PMingLiU"/>
                <a:cs typeface="PMingLiU"/>
              </a:rPr>
              <a:t></a:t>
            </a:r>
            <a:r>
              <a:rPr sz="2400" spc="-14" dirty="0" smtClean="0">
                <a:solidFill>
                  <a:srgbClr val="00007B"/>
                </a:solidFill>
                <a:latin typeface="PMingLiU"/>
                <a:cs typeface="PMingLiU"/>
              </a:rPr>
              <a:t> </a:t>
            </a:r>
            <a:r>
              <a:rPr sz="3200" dirty="0" smtClean="0">
                <a:latin typeface="Arial"/>
                <a:cs typeface="Arial"/>
              </a:rPr>
              <a:t>Mechanisms</a:t>
            </a:r>
            <a:r>
              <a:rPr sz="3200" spc="-180" dirty="0" smtClean="0">
                <a:latin typeface="Arial"/>
                <a:cs typeface="Arial"/>
              </a:rPr>
              <a:t> </a:t>
            </a:r>
            <a:r>
              <a:rPr sz="3200" dirty="0" smtClean="0">
                <a:latin typeface="Arial"/>
                <a:cs typeface="Arial"/>
              </a:rPr>
              <a:t>for enforcing</a:t>
            </a:r>
            <a:r>
              <a:rPr sz="3200" spc="-131" dirty="0" smtClean="0">
                <a:latin typeface="Arial"/>
                <a:cs typeface="Arial"/>
              </a:rPr>
              <a:t> </a:t>
            </a:r>
            <a:r>
              <a:rPr sz="3200" dirty="0" smtClean="0">
                <a:latin typeface="Arial"/>
                <a:cs typeface="Arial"/>
              </a:rPr>
              <a:t>policies</a:t>
            </a:r>
            <a:endParaRPr sz="3200">
              <a:latin typeface="Arial"/>
              <a:cs typeface="Arial"/>
            </a:endParaRPr>
          </a:p>
          <a:p>
            <a:pPr marL="356702" marR="61110">
              <a:lnSpc>
                <a:spcPct val="95825"/>
              </a:lnSpc>
            </a:pPr>
            <a:r>
              <a:rPr sz="3200" dirty="0" smtClean="0">
                <a:latin typeface="Arial"/>
                <a:cs typeface="Arial"/>
              </a:rPr>
              <a:t>by</a:t>
            </a:r>
            <a:r>
              <a:rPr sz="3200" spc="-33" dirty="0" smtClean="0">
                <a:latin typeface="Arial"/>
                <a:cs typeface="Arial"/>
              </a:rPr>
              <a:t> </a:t>
            </a:r>
            <a:r>
              <a:rPr sz="3200" dirty="0" smtClean="0">
                <a:latin typeface="Arial"/>
                <a:cs typeface="Arial"/>
              </a:rPr>
              <a:t>the automata.</a:t>
            </a:r>
            <a:endParaRPr sz="3200">
              <a:latin typeface="Arial"/>
              <a:cs typeface="Arial"/>
            </a:endParaRPr>
          </a:p>
        </p:txBody>
      </p:sp>
      <p:sp>
        <p:nvSpPr>
          <p:cNvPr id="10" name="object 10"/>
          <p:cNvSpPr txBox="1"/>
          <p:nvPr/>
        </p:nvSpPr>
        <p:spPr>
          <a:xfrm>
            <a:off x="7109702" y="4812915"/>
            <a:ext cx="1421006"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defined</a:t>
            </a:r>
            <a:endParaRPr sz="32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491439" y="6499986"/>
            <a:ext cx="150328"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2</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16" name="object 16"/>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17" name="object 17"/>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18" name="object 18"/>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19" name="object 19"/>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0" name="object 20"/>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1" name="object 21"/>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2" name="object 12"/>
          <p:cNvSpPr txBox="1"/>
          <p:nvPr/>
        </p:nvSpPr>
        <p:spPr>
          <a:xfrm>
            <a:off x="525462" y="876272"/>
            <a:ext cx="2134814"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Security</a:t>
            </a:r>
            <a:endParaRPr sz="4400">
              <a:latin typeface="Arial"/>
              <a:cs typeface="Arial"/>
            </a:endParaRPr>
          </a:p>
        </p:txBody>
      </p:sp>
      <p:sp>
        <p:nvSpPr>
          <p:cNvPr id="11" name="object 11"/>
          <p:cNvSpPr txBox="1"/>
          <p:nvPr/>
        </p:nvSpPr>
        <p:spPr>
          <a:xfrm>
            <a:off x="2706778" y="876272"/>
            <a:ext cx="1604957"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Policy</a:t>
            </a:r>
            <a:endParaRPr sz="4400">
              <a:latin typeface="Arial"/>
              <a:cs typeface="Arial"/>
            </a:endParaRPr>
          </a:p>
        </p:txBody>
      </p:sp>
      <p:sp>
        <p:nvSpPr>
          <p:cNvPr id="10" name="object 10"/>
          <p:cNvSpPr txBox="1"/>
          <p:nvPr/>
        </p:nvSpPr>
        <p:spPr>
          <a:xfrm>
            <a:off x="525462" y="2032352"/>
            <a:ext cx="8083638" cy="3738062"/>
          </a:xfrm>
          <a:prstGeom prst="rect">
            <a:avLst/>
          </a:prstGeom>
        </p:spPr>
        <p:txBody>
          <a:bodyPr wrap="square" lIns="0" tIns="0" rIns="0" bIns="0" rtlCol="0">
            <a:noAutofit/>
          </a:bodyPr>
          <a:lstStyle/>
          <a:p>
            <a:pPr marL="12739" marR="18665">
              <a:lnSpc>
                <a:spcPts val="2974"/>
              </a:lnSpc>
              <a:spcBef>
                <a:spcPts val="148"/>
              </a:spcBef>
            </a:pPr>
            <a:r>
              <a:rPr sz="2100" dirty="0" smtClean="0">
                <a:solidFill>
                  <a:srgbClr val="00007B"/>
                </a:solidFill>
                <a:latin typeface="PMingLiU"/>
                <a:cs typeface="PMingLiU"/>
              </a:rPr>
              <a:t></a:t>
            </a:r>
            <a:r>
              <a:rPr sz="2100" spc="323" dirty="0" smtClean="0">
                <a:solidFill>
                  <a:srgbClr val="00007B"/>
                </a:solidFill>
                <a:latin typeface="PMingLiU"/>
                <a:cs typeface="PMingLiU"/>
              </a:rPr>
              <a:t> </a:t>
            </a:r>
            <a:r>
              <a:rPr sz="2800" dirty="0" smtClean="0">
                <a:latin typeface="Arial"/>
                <a:cs typeface="Arial"/>
              </a:rPr>
              <a:t>The paper uses the definition of a security policy</a:t>
            </a:r>
            <a:endParaRPr sz="2800">
              <a:latin typeface="Arial"/>
              <a:cs typeface="Arial"/>
            </a:endParaRPr>
          </a:p>
          <a:p>
            <a:pPr marL="356701" marR="303705">
              <a:lnSpc>
                <a:spcPts val="3029"/>
              </a:lnSpc>
              <a:spcBef>
                <a:spcPts val="12"/>
              </a:spcBef>
            </a:pPr>
            <a:r>
              <a:rPr sz="2800" dirty="0" smtClean="0">
                <a:latin typeface="Arial"/>
                <a:cs typeface="Arial"/>
              </a:rPr>
              <a:t>as “A </a:t>
            </a:r>
            <a:r>
              <a:rPr sz="2800" i="1" dirty="0" smtClean="0">
                <a:latin typeface="Arial"/>
                <a:cs typeface="Arial"/>
              </a:rPr>
              <a:t>security policy</a:t>
            </a:r>
            <a:r>
              <a:rPr sz="2800" i="1" spc="9" dirty="0" smtClean="0">
                <a:latin typeface="Arial"/>
                <a:cs typeface="Arial"/>
              </a:rPr>
              <a:t> </a:t>
            </a:r>
            <a:r>
              <a:rPr sz="2800" dirty="0" smtClean="0">
                <a:latin typeface="Arial"/>
                <a:cs typeface="Arial"/>
              </a:rPr>
              <a:t>defines execution that, for one reason or another, has been deemed </a:t>
            </a:r>
            <a:r>
              <a:rPr sz="2800" spc="4" dirty="0" smtClean="0">
                <a:latin typeface="Arial"/>
                <a:cs typeface="Arial"/>
              </a:rPr>
              <a:t>unacceptable”.</a:t>
            </a:r>
            <a:endParaRPr sz="2800">
              <a:latin typeface="Arial"/>
              <a:cs typeface="Arial"/>
            </a:endParaRPr>
          </a:p>
          <a:p>
            <a:pPr marL="757993" marR="425627" indent="-286636">
              <a:lnSpc>
                <a:spcPts val="2588"/>
              </a:lnSpc>
              <a:spcBef>
                <a:spcPts val="553"/>
              </a:spcBef>
            </a:pPr>
            <a:r>
              <a:rPr sz="1900" dirty="0" smtClean="0">
                <a:solidFill>
                  <a:srgbClr val="9A9ACC"/>
                </a:solidFill>
                <a:latin typeface="PMingLiU"/>
                <a:cs typeface="PMingLiU"/>
              </a:rPr>
              <a:t></a:t>
            </a:r>
            <a:r>
              <a:rPr sz="1900" spc="246" dirty="0" smtClean="0">
                <a:solidFill>
                  <a:srgbClr val="9A9ACC"/>
                </a:solidFill>
                <a:latin typeface="PMingLiU"/>
                <a:cs typeface="PMingLiU"/>
              </a:rPr>
              <a:t> </a:t>
            </a:r>
            <a:r>
              <a:rPr sz="2400" i="1" dirty="0" smtClean="0">
                <a:latin typeface="Arial"/>
                <a:cs typeface="Arial"/>
              </a:rPr>
              <a:t>access control :- </a:t>
            </a:r>
            <a:r>
              <a:rPr sz="2400" dirty="0" smtClean="0">
                <a:latin typeface="Arial"/>
                <a:cs typeface="Arial"/>
              </a:rPr>
              <a:t>restrict what operations principals can perform on objects.</a:t>
            </a:r>
            <a:endParaRPr sz="2400">
              <a:latin typeface="Arial"/>
              <a:cs typeface="Arial"/>
            </a:endParaRPr>
          </a:p>
          <a:p>
            <a:pPr marL="757993" marR="493472" indent="-286635">
              <a:lnSpc>
                <a:spcPts val="2588"/>
              </a:lnSpc>
              <a:spcBef>
                <a:spcPts val="591"/>
              </a:spcBef>
            </a:pPr>
            <a:r>
              <a:rPr sz="1900" dirty="0" smtClean="0">
                <a:solidFill>
                  <a:srgbClr val="9A9ACC"/>
                </a:solidFill>
                <a:latin typeface="PMingLiU"/>
                <a:cs typeface="PMingLiU"/>
              </a:rPr>
              <a:t></a:t>
            </a:r>
            <a:r>
              <a:rPr sz="1900" spc="246" dirty="0" smtClean="0">
                <a:solidFill>
                  <a:srgbClr val="9A9ACC"/>
                </a:solidFill>
                <a:latin typeface="PMingLiU"/>
                <a:cs typeface="PMingLiU"/>
              </a:rPr>
              <a:t> </a:t>
            </a:r>
            <a:r>
              <a:rPr sz="2400" i="1" dirty="0" smtClean="0">
                <a:latin typeface="Arial"/>
                <a:cs typeface="Arial"/>
              </a:rPr>
              <a:t>information flow :-</a:t>
            </a:r>
            <a:r>
              <a:rPr sz="2400" i="1" spc="9" dirty="0" smtClean="0">
                <a:latin typeface="Arial"/>
                <a:cs typeface="Arial"/>
              </a:rPr>
              <a:t> </a:t>
            </a:r>
            <a:r>
              <a:rPr sz="2400" dirty="0" smtClean="0">
                <a:latin typeface="Arial"/>
                <a:cs typeface="Arial"/>
              </a:rPr>
              <a:t>restrict what principals can infer about objects from observing system behavior.</a:t>
            </a:r>
            <a:endParaRPr sz="2400">
              <a:latin typeface="Arial"/>
              <a:cs typeface="Arial"/>
            </a:endParaRPr>
          </a:p>
          <a:p>
            <a:pPr marL="757993" indent="-286635">
              <a:lnSpc>
                <a:spcPts val="2588"/>
              </a:lnSpc>
              <a:spcBef>
                <a:spcPts val="585"/>
              </a:spcBef>
            </a:pPr>
            <a:r>
              <a:rPr sz="1900" dirty="0" smtClean="0">
                <a:solidFill>
                  <a:srgbClr val="9A9ACC"/>
                </a:solidFill>
                <a:latin typeface="PMingLiU"/>
                <a:cs typeface="PMingLiU"/>
              </a:rPr>
              <a:t></a:t>
            </a:r>
            <a:r>
              <a:rPr sz="1900" spc="246" dirty="0" smtClean="0">
                <a:solidFill>
                  <a:srgbClr val="9A9ACC"/>
                </a:solidFill>
                <a:latin typeface="PMingLiU"/>
                <a:cs typeface="PMingLiU"/>
              </a:rPr>
              <a:t> </a:t>
            </a:r>
            <a:r>
              <a:rPr sz="2400" i="1" dirty="0" smtClean="0">
                <a:latin typeface="Arial"/>
                <a:cs typeface="Arial"/>
              </a:rPr>
              <a:t>availability:- </a:t>
            </a:r>
            <a:r>
              <a:rPr sz="2400" dirty="0" smtClean="0">
                <a:latin typeface="Arial"/>
                <a:cs typeface="Arial"/>
              </a:rPr>
              <a:t>restrict principals from denying others the use of a resource.</a:t>
            </a:r>
            <a:endParaRPr sz="24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491439" y="6499986"/>
            <a:ext cx="150328"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3</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21" name="object 21"/>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22" name="object 22"/>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23" name="object 23"/>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4" name="object 24"/>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25" name="object 25"/>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6" name="object 26"/>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7" name="object 27"/>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8" name="object 18"/>
          <p:cNvSpPr txBox="1"/>
          <p:nvPr/>
        </p:nvSpPr>
        <p:spPr>
          <a:xfrm>
            <a:off x="735595" y="592123"/>
            <a:ext cx="7709710" cy="1147299"/>
          </a:xfrm>
          <a:prstGeom prst="rect">
            <a:avLst/>
          </a:prstGeom>
        </p:spPr>
        <p:txBody>
          <a:bodyPr wrap="square" lIns="0" tIns="0" rIns="0" bIns="0" rtlCol="0">
            <a:noAutofit/>
          </a:bodyPr>
          <a:lstStyle/>
          <a:p>
            <a:pPr algn="ctr">
              <a:lnSpc>
                <a:spcPts val="4203"/>
              </a:lnSpc>
              <a:spcBef>
                <a:spcPts val="210"/>
              </a:spcBef>
            </a:pPr>
            <a:r>
              <a:rPr sz="4000" dirty="0" smtClean="0">
                <a:latin typeface="Arial"/>
                <a:cs typeface="Arial"/>
              </a:rPr>
              <a:t>More application Specific Security</a:t>
            </a:r>
            <a:endParaRPr sz="4000">
              <a:latin typeface="Arial"/>
              <a:cs typeface="Arial"/>
            </a:endParaRPr>
          </a:p>
          <a:p>
            <a:pPr marL="2936618" marR="2974600" algn="ctr">
              <a:lnSpc>
                <a:spcPct val="95825"/>
              </a:lnSpc>
            </a:pPr>
            <a:r>
              <a:rPr sz="4000" dirty="0" smtClean="0">
                <a:latin typeface="Arial"/>
                <a:cs typeface="Arial"/>
              </a:rPr>
              <a:t>policies</a:t>
            </a:r>
            <a:endParaRPr sz="4000">
              <a:latin typeface="Arial"/>
              <a:cs typeface="Arial"/>
            </a:endParaRPr>
          </a:p>
        </p:txBody>
      </p:sp>
      <p:sp>
        <p:nvSpPr>
          <p:cNvPr id="17" name="object 17"/>
          <p:cNvSpPr txBox="1"/>
          <p:nvPr/>
        </p:nvSpPr>
        <p:spPr>
          <a:xfrm>
            <a:off x="525462" y="2075578"/>
            <a:ext cx="4046194" cy="1411524"/>
          </a:xfrm>
          <a:prstGeom prst="rect">
            <a:avLst/>
          </a:prstGeom>
        </p:spPr>
        <p:txBody>
          <a:bodyPr wrap="square" lIns="0" tIns="0" rIns="0" bIns="0" rtlCol="0">
            <a:noAutofit/>
          </a:bodyPr>
          <a:lstStyle/>
          <a:p>
            <a:pPr marL="12739" marR="21438">
              <a:lnSpc>
                <a:spcPts val="3380"/>
              </a:lnSpc>
              <a:spcBef>
                <a:spcPts val="169"/>
              </a:spcBef>
            </a:pPr>
            <a:r>
              <a:rPr sz="2400" dirty="0" smtClean="0">
                <a:solidFill>
                  <a:srgbClr val="00007B"/>
                </a:solidFill>
                <a:latin typeface="PMingLiU"/>
                <a:cs typeface="PMingLiU"/>
              </a:rPr>
              <a:t></a:t>
            </a:r>
            <a:r>
              <a:rPr sz="2400" spc="-14" dirty="0" smtClean="0">
                <a:solidFill>
                  <a:srgbClr val="00007B"/>
                </a:solidFill>
                <a:latin typeface="PMingLiU"/>
                <a:cs typeface="PMingLiU"/>
              </a:rPr>
              <a:t> </a:t>
            </a:r>
            <a:r>
              <a:rPr sz="3200" dirty="0" smtClean="0">
                <a:latin typeface="Arial"/>
                <a:cs typeface="Arial"/>
              </a:rPr>
              <a:t>The</a:t>
            </a:r>
            <a:r>
              <a:rPr sz="3200" spc="-55" dirty="0" smtClean="0">
                <a:latin typeface="Arial"/>
                <a:cs typeface="Arial"/>
              </a:rPr>
              <a:t> </a:t>
            </a:r>
            <a:r>
              <a:rPr sz="3200" dirty="0" smtClean="0">
                <a:latin typeface="Arial"/>
                <a:cs typeface="Arial"/>
              </a:rPr>
              <a:t>paper</a:t>
            </a:r>
            <a:r>
              <a:rPr sz="3200" spc="-81" dirty="0" smtClean="0">
                <a:latin typeface="Arial"/>
                <a:cs typeface="Arial"/>
              </a:rPr>
              <a:t> </a:t>
            </a:r>
            <a:r>
              <a:rPr sz="3200" dirty="0" smtClean="0">
                <a:latin typeface="Arial"/>
                <a:cs typeface="Arial"/>
              </a:rPr>
              <a:t>also</a:t>
            </a:r>
            <a:r>
              <a:rPr sz="3200" spc="-58" dirty="0" smtClean="0">
                <a:latin typeface="Arial"/>
                <a:cs typeface="Arial"/>
              </a:rPr>
              <a:t> </a:t>
            </a:r>
            <a:r>
              <a:rPr sz="3200" dirty="0" smtClean="0">
                <a:latin typeface="Arial"/>
                <a:cs typeface="Arial"/>
              </a:rPr>
              <a:t>tries</a:t>
            </a:r>
            <a:endParaRPr sz="3200">
              <a:latin typeface="Arial"/>
              <a:cs typeface="Arial"/>
            </a:endParaRPr>
          </a:p>
          <a:p>
            <a:pPr marL="356702">
              <a:lnSpc>
                <a:spcPct val="99849"/>
              </a:lnSpc>
            </a:pPr>
            <a:r>
              <a:rPr sz="3200" dirty="0" smtClean="0">
                <a:latin typeface="Arial"/>
                <a:cs typeface="Arial"/>
              </a:rPr>
              <a:t>specific</a:t>
            </a:r>
            <a:r>
              <a:rPr sz="3200" spc="-106" dirty="0" smtClean="0">
                <a:latin typeface="Arial"/>
                <a:cs typeface="Arial"/>
              </a:rPr>
              <a:t> </a:t>
            </a:r>
            <a:r>
              <a:rPr sz="3200" dirty="0" smtClean="0">
                <a:latin typeface="Arial"/>
                <a:cs typeface="Arial"/>
              </a:rPr>
              <a:t>applications which</a:t>
            </a:r>
            <a:r>
              <a:rPr sz="3200" spc="-81" dirty="0" smtClean="0">
                <a:latin typeface="Arial"/>
                <a:cs typeface="Arial"/>
              </a:rPr>
              <a:t> </a:t>
            </a:r>
            <a:r>
              <a:rPr sz="3200" dirty="0" smtClean="0">
                <a:latin typeface="Arial"/>
                <a:cs typeface="Arial"/>
              </a:rPr>
              <a:t>a</a:t>
            </a:r>
            <a:r>
              <a:rPr sz="3200" spc="-17" dirty="0" smtClean="0">
                <a:latin typeface="Arial"/>
                <a:cs typeface="Arial"/>
              </a:rPr>
              <a:t> </a:t>
            </a:r>
            <a:r>
              <a:rPr sz="3200" dirty="0" smtClean="0">
                <a:latin typeface="Arial"/>
                <a:cs typeface="Arial"/>
              </a:rPr>
              <a:t>policy</a:t>
            </a:r>
            <a:r>
              <a:rPr sz="3200" spc="-81" dirty="0" smtClean="0">
                <a:latin typeface="Arial"/>
                <a:cs typeface="Arial"/>
              </a:rPr>
              <a:t> </a:t>
            </a:r>
            <a:r>
              <a:rPr sz="3200" dirty="0" smtClean="0">
                <a:latin typeface="Arial"/>
                <a:cs typeface="Arial"/>
              </a:rPr>
              <a:t>could</a:t>
            </a:r>
            <a:endParaRPr sz="3200">
              <a:latin typeface="Arial"/>
              <a:cs typeface="Arial"/>
            </a:endParaRPr>
          </a:p>
        </p:txBody>
      </p:sp>
      <p:sp>
        <p:nvSpPr>
          <p:cNvPr id="16" name="object 16"/>
          <p:cNvSpPr txBox="1"/>
          <p:nvPr/>
        </p:nvSpPr>
        <p:spPr>
          <a:xfrm>
            <a:off x="4576681" y="2075578"/>
            <a:ext cx="3976559" cy="1411524"/>
          </a:xfrm>
          <a:prstGeom prst="rect">
            <a:avLst/>
          </a:prstGeom>
        </p:spPr>
        <p:txBody>
          <a:bodyPr wrap="square" lIns="0" tIns="0" rIns="0" bIns="0" rtlCol="0">
            <a:noAutofit/>
          </a:bodyPr>
          <a:lstStyle/>
          <a:p>
            <a:pPr marL="12739" marR="57576">
              <a:lnSpc>
                <a:spcPts val="3380"/>
              </a:lnSpc>
              <a:spcBef>
                <a:spcPts val="169"/>
              </a:spcBef>
            </a:pPr>
            <a:r>
              <a:rPr sz="3200" dirty="0" smtClean="0">
                <a:latin typeface="Arial"/>
                <a:cs typeface="Arial"/>
              </a:rPr>
              <a:t>to address</a:t>
            </a:r>
            <a:r>
              <a:rPr sz="3200" spc="-113" dirty="0" smtClean="0">
                <a:latin typeface="Arial"/>
                <a:cs typeface="Arial"/>
              </a:rPr>
              <a:t> </a:t>
            </a:r>
            <a:r>
              <a:rPr sz="3200" dirty="0" smtClean="0">
                <a:latin typeface="Arial"/>
                <a:cs typeface="Arial"/>
              </a:rPr>
              <a:t>more</a:t>
            </a:r>
            <a:endParaRPr sz="3200">
              <a:latin typeface="Arial"/>
              <a:cs typeface="Arial"/>
            </a:endParaRPr>
          </a:p>
          <a:p>
            <a:pPr marL="37876" indent="-366">
              <a:lnSpc>
                <a:spcPct val="99849"/>
              </a:lnSpc>
            </a:pPr>
            <a:r>
              <a:rPr sz="3200" dirty="0" smtClean="0">
                <a:latin typeface="Arial"/>
                <a:cs typeface="Arial"/>
              </a:rPr>
              <a:t>like</a:t>
            </a:r>
            <a:r>
              <a:rPr sz="3200" spc="-47" dirty="0" smtClean="0">
                <a:latin typeface="Arial"/>
                <a:cs typeface="Arial"/>
              </a:rPr>
              <a:t> </a:t>
            </a:r>
            <a:r>
              <a:rPr sz="3200" dirty="0" smtClean="0">
                <a:latin typeface="Arial"/>
                <a:cs typeface="Arial"/>
              </a:rPr>
              <a:t>eCommerce</a:t>
            </a:r>
            <a:r>
              <a:rPr sz="3200" spc="-175" dirty="0" smtClean="0">
                <a:latin typeface="Arial"/>
                <a:cs typeface="Arial"/>
              </a:rPr>
              <a:t> </a:t>
            </a:r>
            <a:r>
              <a:rPr sz="3200" dirty="0" smtClean="0">
                <a:latin typeface="Arial"/>
                <a:cs typeface="Arial"/>
              </a:rPr>
              <a:t>in say</a:t>
            </a:r>
            <a:r>
              <a:rPr sz="3200" spc="-49" dirty="0" smtClean="0">
                <a:latin typeface="Arial"/>
                <a:cs typeface="Arial"/>
              </a:rPr>
              <a:t> </a:t>
            </a:r>
            <a:r>
              <a:rPr sz="3200" dirty="0" smtClean="0">
                <a:latin typeface="Arial"/>
                <a:cs typeface="Arial"/>
              </a:rPr>
              <a:t>that if a</a:t>
            </a:r>
            <a:r>
              <a:rPr sz="3200" spc="-17" dirty="0" smtClean="0">
                <a:latin typeface="Arial"/>
                <a:cs typeface="Arial"/>
              </a:rPr>
              <a:t> </a:t>
            </a:r>
            <a:r>
              <a:rPr sz="3200" dirty="0" smtClean="0">
                <a:latin typeface="Arial"/>
                <a:cs typeface="Arial"/>
              </a:rPr>
              <a:t>customer</a:t>
            </a:r>
            <a:endParaRPr sz="3200">
              <a:latin typeface="Arial"/>
              <a:cs typeface="Arial"/>
            </a:endParaRPr>
          </a:p>
        </p:txBody>
      </p:sp>
      <p:sp>
        <p:nvSpPr>
          <p:cNvPr id="15" name="object 15"/>
          <p:cNvSpPr txBox="1"/>
          <p:nvPr/>
        </p:nvSpPr>
        <p:spPr>
          <a:xfrm>
            <a:off x="869317" y="3543548"/>
            <a:ext cx="968725" cy="921930"/>
          </a:xfrm>
          <a:prstGeom prst="rect">
            <a:avLst/>
          </a:prstGeom>
        </p:spPr>
        <p:txBody>
          <a:bodyPr wrap="square" lIns="0" tIns="0" rIns="0" bIns="0" rtlCol="0">
            <a:noAutofit/>
          </a:bodyPr>
          <a:lstStyle/>
          <a:p>
            <a:pPr marL="12739" marR="22977">
              <a:lnSpc>
                <a:spcPts val="3380"/>
              </a:lnSpc>
              <a:spcBef>
                <a:spcPts val="169"/>
              </a:spcBef>
            </a:pPr>
            <a:r>
              <a:rPr sz="3200" dirty="0" smtClean="0">
                <a:latin typeface="Arial"/>
                <a:cs typeface="Arial"/>
              </a:rPr>
              <a:t>pays</a:t>
            </a:r>
            <a:endParaRPr sz="3200">
              <a:latin typeface="Arial"/>
              <a:cs typeface="Arial"/>
            </a:endParaRPr>
          </a:p>
          <a:p>
            <a:pPr marL="12739">
              <a:lnSpc>
                <a:spcPct val="95825"/>
              </a:lnSpc>
            </a:pPr>
            <a:r>
              <a:rPr sz="3200" dirty="0" smtClean="0">
                <a:latin typeface="Arial"/>
                <a:cs typeface="Arial"/>
              </a:rPr>
              <a:t>does</a:t>
            </a:r>
            <a:endParaRPr sz="3200">
              <a:latin typeface="Arial"/>
              <a:cs typeface="Arial"/>
            </a:endParaRPr>
          </a:p>
        </p:txBody>
      </p:sp>
      <p:sp>
        <p:nvSpPr>
          <p:cNvPr id="14" name="object 14"/>
          <p:cNvSpPr txBox="1"/>
          <p:nvPr/>
        </p:nvSpPr>
        <p:spPr>
          <a:xfrm>
            <a:off x="1841650" y="3543547"/>
            <a:ext cx="6055618"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for a</a:t>
            </a:r>
            <a:r>
              <a:rPr sz="3200" spc="-17" dirty="0" smtClean="0">
                <a:latin typeface="Arial"/>
                <a:cs typeface="Arial"/>
              </a:rPr>
              <a:t> </a:t>
            </a:r>
            <a:r>
              <a:rPr sz="3200" dirty="0" smtClean="0">
                <a:latin typeface="Arial"/>
                <a:cs typeface="Arial"/>
              </a:rPr>
              <a:t>service</a:t>
            </a:r>
            <a:r>
              <a:rPr sz="3200" spc="-101" dirty="0" smtClean="0">
                <a:latin typeface="Arial"/>
                <a:cs typeface="Arial"/>
              </a:rPr>
              <a:t> </a:t>
            </a:r>
            <a:r>
              <a:rPr sz="3200" dirty="0" smtClean="0">
                <a:latin typeface="Arial"/>
                <a:cs typeface="Arial"/>
              </a:rPr>
              <a:t>then</a:t>
            </a:r>
            <a:r>
              <a:rPr sz="3200" spc="-62" dirty="0" smtClean="0">
                <a:latin typeface="Arial"/>
                <a:cs typeface="Arial"/>
              </a:rPr>
              <a:t> </a:t>
            </a:r>
            <a:r>
              <a:rPr sz="3200" dirty="0" smtClean="0">
                <a:latin typeface="Arial"/>
                <a:cs typeface="Arial"/>
              </a:rPr>
              <a:t>in</a:t>
            </a:r>
            <a:r>
              <a:rPr sz="3200" spc="-24" dirty="0" smtClean="0">
                <a:latin typeface="Arial"/>
                <a:cs typeface="Arial"/>
              </a:rPr>
              <a:t> </a:t>
            </a:r>
            <a:r>
              <a:rPr sz="3200" dirty="0" smtClean="0">
                <a:latin typeface="Arial"/>
                <a:cs typeface="Arial"/>
              </a:rPr>
              <a:t>no</a:t>
            </a:r>
            <a:r>
              <a:rPr sz="3200" spc="-35" dirty="0" smtClean="0">
                <a:latin typeface="Arial"/>
                <a:cs typeface="Arial"/>
              </a:rPr>
              <a:t> </a:t>
            </a:r>
            <a:r>
              <a:rPr sz="3200" dirty="0" smtClean="0">
                <a:latin typeface="Arial"/>
                <a:cs typeface="Arial"/>
              </a:rPr>
              <a:t>execution</a:t>
            </a:r>
            <a:endParaRPr sz="3200">
              <a:latin typeface="Arial"/>
              <a:cs typeface="Arial"/>
            </a:endParaRPr>
          </a:p>
        </p:txBody>
      </p:sp>
      <p:sp>
        <p:nvSpPr>
          <p:cNvPr id="13" name="object 13"/>
          <p:cNvSpPr txBox="1"/>
          <p:nvPr/>
        </p:nvSpPr>
        <p:spPr>
          <a:xfrm>
            <a:off x="1864662" y="4032327"/>
            <a:ext cx="652066" cy="433149"/>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the</a:t>
            </a:r>
            <a:endParaRPr sz="3200">
              <a:latin typeface="Arial"/>
              <a:cs typeface="Arial"/>
            </a:endParaRPr>
          </a:p>
        </p:txBody>
      </p:sp>
      <p:sp>
        <p:nvSpPr>
          <p:cNvPr id="12" name="object 12"/>
          <p:cNvSpPr txBox="1"/>
          <p:nvPr/>
        </p:nvSpPr>
        <p:spPr>
          <a:xfrm>
            <a:off x="2543348" y="4032327"/>
            <a:ext cx="3184232"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seller</a:t>
            </a:r>
            <a:r>
              <a:rPr sz="3200" spc="-76" dirty="0" smtClean="0">
                <a:latin typeface="Arial"/>
                <a:cs typeface="Arial"/>
              </a:rPr>
              <a:t> </a:t>
            </a:r>
            <a:r>
              <a:rPr sz="3200" dirty="0" smtClean="0">
                <a:latin typeface="Arial"/>
                <a:cs typeface="Arial"/>
              </a:rPr>
              <a:t>not provide</a:t>
            </a:r>
            <a:endParaRPr sz="3200">
              <a:latin typeface="Arial"/>
              <a:cs typeface="Arial"/>
            </a:endParaRPr>
          </a:p>
        </p:txBody>
      </p:sp>
      <p:sp>
        <p:nvSpPr>
          <p:cNvPr id="11" name="object 11"/>
          <p:cNvSpPr txBox="1"/>
          <p:nvPr/>
        </p:nvSpPr>
        <p:spPr>
          <a:xfrm>
            <a:off x="5754202" y="4032327"/>
            <a:ext cx="652066" cy="433149"/>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the</a:t>
            </a:r>
            <a:endParaRPr sz="3200">
              <a:latin typeface="Arial"/>
              <a:cs typeface="Arial"/>
            </a:endParaRPr>
          </a:p>
        </p:txBody>
      </p:sp>
      <p:sp>
        <p:nvSpPr>
          <p:cNvPr id="10" name="object 10"/>
          <p:cNvSpPr txBox="1"/>
          <p:nvPr/>
        </p:nvSpPr>
        <p:spPr>
          <a:xfrm>
            <a:off x="6432887" y="4032327"/>
            <a:ext cx="1488003"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service.</a:t>
            </a:r>
            <a:endParaRPr sz="32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491439" y="6499986"/>
            <a:ext cx="150328"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4</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20" name="object 20"/>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21" name="object 21"/>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2" name="object 22"/>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23" name="object 23"/>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4" name="object 24"/>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5" name="object 25"/>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6" name="object 16"/>
          <p:cNvSpPr/>
          <p:nvPr/>
        </p:nvSpPr>
        <p:spPr>
          <a:xfrm>
            <a:off x="538197" y="1402958"/>
            <a:ext cx="373656" cy="58127"/>
          </a:xfrm>
          <a:custGeom>
            <a:avLst/>
            <a:gdLst/>
            <a:ahLst/>
            <a:cxnLst/>
            <a:rect l="l" t="t" r="r" b="b"/>
            <a:pathLst>
              <a:path w="372618" h="57912">
                <a:moveTo>
                  <a:pt x="0" y="0"/>
                </a:moveTo>
                <a:lnTo>
                  <a:pt x="0" y="57912"/>
                </a:lnTo>
                <a:lnTo>
                  <a:pt x="372618" y="57912"/>
                </a:lnTo>
                <a:lnTo>
                  <a:pt x="372618" y="0"/>
                </a:lnTo>
                <a:lnTo>
                  <a:pt x="0" y="0"/>
                </a:lnTo>
                <a:close/>
              </a:path>
            </a:pathLst>
          </a:custGeom>
          <a:solidFill>
            <a:srgbClr val="000000"/>
          </a:solidFill>
        </p:spPr>
        <p:txBody>
          <a:bodyPr wrap="square" lIns="0" tIns="0" rIns="0" bIns="0" rtlCol="0">
            <a:noAutofit/>
          </a:bodyPr>
          <a:lstStyle/>
          <a:p>
            <a:endParaRPr/>
          </a:p>
        </p:txBody>
      </p:sp>
      <p:sp>
        <p:nvSpPr>
          <p:cNvPr id="15" name="object 15"/>
          <p:cNvSpPr/>
          <p:nvPr/>
        </p:nvSpPr>
        <p:spPr>
          <a:xfrm>
            <a:off x="3156845" y="1402957"/>
            <a:ext cx="466878" cy="58127"/>
          </a:xfrm>
          <a:custGeom>
            <a:avLst/>
            <a:gdLst/>
            <a:ahLst/>
            <a:cxnLst/>
            <a:rect l="l" t="t" r="r" b="b"/>
            <a:pathLst>
              <a:path w="465581" h="57912">
                <a:moveTo>
                  <a:pt x="0" y="0"/>
                </a:moveTo>
                <a:lnTo>
                  <a:pt x="0" y="57912"/>
                </a:lnTo>
                <a:lnTo>
                  <a:pt x="465581" y="57912"/>
                </a:lnTo>
                <a:lnTo>
                  <a:pt x="465581" y="0"/>
                </a:lnTo>
                <a:lnTo>
                  <a:pt x="0" y="0"/>
                </a:lnTo>
                <a:close/>
              </a:path>
            </a:pathLst>
          </a:custGeom>
          <a:solidFill>
            <a:srgbClr val="000000"/>
          </a:solidFill>
        </p:spPr>
        <p:txBody>
          <a:bodyPr wrap="square" lIns="0" tIns="0" rIns="0" bIns="0" rtlCol="0">
            <a:noAutofit/>
          </a:bodyPr>
          <a:lstStyle/>
          <a:p>
            <a:endParaRPr/>
          </a:p>
        </p:txBody>
      </p:sp>
      <p:sp>
        <p:nvSpPr>
          <p:cNvPr id="14" name="object 14"/>
          <p:cNvSpPr txBox="1"/>
          <p:nvPr/>
        </p:nvSpPr>
        <p:spPr>
          <a:xfrm>
            <a:off x="525462" y="876272"/>
            <a:ext cx="2571201" cy="586117"/>
          </a:xfrm>
          <a:prstGeom prst="rect">
            <a:avLst/>
          </a:prstGeom>
        </p:spPr>
        <p:txBody>
          <a:bodyPr wrap="square" lIns="0" tIns="0" rIns="0" bIns="0" rtlCol="0">
            <a:noAutofit/>
          </a:bodyPr>
          <a:lstStyle/>
          <a:p>
            <a:pPr marL="12739">
              <a:lnSpc>
                <a:spcPts val="4609"/>
              </a:lnSpc>
              <a:spcBef>
                <a:spcPts val="230"/>
              </a:spcBef>
            </a:pPr>
            <a:r>
              <a:rPr sz="4400" b="1" dirty="0" smtClean="0">
                <a:latin typeface="Arial"/>
                <a:cs typeface="Arial"/>
              </a:rPr>
              <a:t>E</a:t>
            </a:r>
            <a:r>
              <a:rPr sz="4400" dirty="0" smtClean="0">
                <a:latin typeface="Arial"/>
                <a:cs typeface="Arial"/>
              </a:rPr>
              <a:t>xecution</a:t>
            </a:r>
            <a:endParaRPr sz="4400">
              <a:latin typeface="Arial"/>
              <a:cs typeface="Arial"/>
            </a:endParaRPr>
          </a:p>
        </p:txBody>
      </p:sp>
      <p:sp>
        <p:nvSpPr>
          <p:cNvPr id="13" name="object 13"/>
          <p:cNvSpPr txBox="1"/>
          <p:nvPr/>
        </p:nvSpPr>
        <p:spPr>
          <a:xfrm>
            <a:off x="3144006" y="876272"/>
            <a:ext cx="2882408" cy="586117"/>
          </a:xfrm>
          <a:prstGeom prst="rect">
            <a:avLst/>
          </a:prstGeom>
        </p:spPr>
        <p:txBody>
          <a:bodyPr wrap="square" lIns="0" tIns="0" rIns="0" bIns="0" rtlCol="0">
            <a:noAutofit/>
          </a:bodyPr>
          <a:lstStyle/>
          <a:p>
            <a:pPr marL="12739">
              <a:lnSpc>
                <a:spcPts val="4609"/>
              </a:lnSpc>
              <a:spcBef>
                <a:spcPts val="230"/>
              </a:spcBef>
            </a:pPr>
            <a:r>
              <a:rPr sz="4400" b="1" spc="4" dirty="0" smtClean="0">
                <a:latin typeface="Arial"/>
                <a:cs typeface="Arial"/>
              </a:rPr>
              <a:t>M</a:t>
            </a:r>
            <a:r>
              <a:rPr sz="4400" dirty="0" smtClean="0">
                <a:latin typeface="Arial"/>
                <a:cs typeface="Arial"/>
              </a:rPr>
              <a:t>onitoring.</a:t>
            </a:r>
            <a:endParaRPr sz="4400">
              <a:latin typeface="Arial"/>
              <a:cs typeface="Arial"/>
            </a:endParaRPr>
          </a:p>
        </p:txBody>
      </p:sp>
      <p:sp>
        <p:nvSpPr>
          <p:cNvPr id="12" name="object 12"/>
          <p:cNvSpPr txBox="1"/>
          <p:nvPr/>
        </p:nvSpPr>
        <p:spPr>
          <a:xfrm>
            <a:off x="525462" y="2075579"/>
            <a:ext cx="7525890" cy="1901118"/>
          </a:xfrm>
          <a:prstGeom prst="rect">
            <a:avLst/>
          </a:prstGeom>
        </p:spPr>
        <p:txBody>
          <a:bodyPr wrap="square" lIns="0" tIns="0" rIns="0" bIns="0" rtlCol="0">
            <a:noAutofit/>
          </a:bodyPr>
          <a:lstStyle/>
          <a:p>
            <a:pPr marL="12739" marR="57576">
              <a:lnSpc>
                <a:spcPts val="3380"/>
              </a:lnSpc>
              <a:spcBef>
                <a:spcPts val="169"/>
              </a:spcBef>
            </a:pPr>
            <a:r>
              <a:rPr sz="2400" dirty="0" smtClean="0">
                <a:solidFill>
                  <a:srgbClr val="00007B"/>
                </a:solidFill>
                <a:latin typeface="PMingLiU"/>
                <a:cs typeface="PMingLiU"/>
              </a:rPr>
              <a:t></a:t>
            </a:r>
            <a:r>
              <a:rPr sz="2400" spc="-14" dirty="0" smtClean="0">
                <a:solidFill>
                  <a:srgbClr val="00007B"/>
                </a:solidFill>
                <a:latin typeface="PMingLiU"/>
                <a:cs typeface="PMingLiU"/>
              </a:rPr>
              <a:t> </a:t>
            </a:r>
            <a:r>
              <a:rPr sz="3200" dirty="0" smtClean="0">
                <a:latin typeface="Arial"/>
                <a:cs typeface="Arial"/>
              </a:rPr>
              <a:t>The</a:t>
            </a:r>
            <a:r>
              <a:rPr sz="3200" spc="-55" dirty="0" smtClean="0">
                <a:latin typeface="Arial"/>
                <a:cs typeface="Arial"/>
              </a:rPr>
              <a:t> </a:t>
            </a:r>
            <a:r>
              <a:rPr sz="3200" dirty="0" smtClean="0">
                <a:latin typeface="Arial"/>
                <a:cs typeface="Arial"/>
              </a:rPr>
              <a:t>paper</a:t>
            </a:r>
            <a:r>
              <a:rPr sz="3200" spc="-81" dirty="0" smtClean="0">
                <a:latin typeface="Arial"/>
                <a:cs typeface="Arial"/>
              </a:rPr>
              <a:t> </a:t>
            </a:r>
            <a:r>
              <a:rPr sz="3200" dirty="0" smtClean="0">
                <a:latin typeface="Arial"/>
                <a:cs typeface="Arial"/>
              </a:rPr>
              <a:t>talks</a:t>
            </a:r>
            <a:r>
              <a:rPr sz="3200" spc="-65" dirty="0" smtClean="0">
                <a:latin typeface="Arial"/>
                <a:cs typeface="Arial"/>
              </a:rPr>
              <a:t> </a:t>
            </a:r>
            <a:r>
              <a:rPr sz="3200" dirty="0" smtClean="0">
                <a:latin typeface="Arial"/>
                <a:cs typeface="Arial"/>
              </a:rPr>
              <a:t>about</a:t>
            </a:r>
            <a:r>
              <a:rPr sz="3200" spc="-79" dirty="0" smtClean="0">
                <a:latin typeface="Arial"/>
                <a:cs typeface="Arial"/>
              </a:rPr>
              <a:t> </a:t>
            </a:r>
            <a:r>
              <a:rPr sz="3200" dirty="0" smtClean="0">
                <a:latin typeface="Arial"/>
                <a:cs typeface="Arial"/>
              </a:rPr>
              <a:t>an</a:t>
            </a:r>
            <a:r>
              <a:rPr sz="3200" spc="-35" dirty="0" smtClean="0">
                <a:latin typeface="Arial"/>
                <a:cs typeface="Arial"/>
              </a:rPr>
              <a:t> </a:t>
            </a:r>
            <a:r>
              <a:rPr sz="3200" dirty="0" smtClean="0">
                <a:latin typeface="Arial"/>
                <a:cs typeface="Arial"/>
              </a:rPr>
              <a:t>enforcement</a:t>
            </a:r>
            <a:endParaRPr sz="3200">
              <a:latin typeface="Arial"/>
              <a:cs typeface="Arial"/>
            </a:endParaRPr>
          </a:p>
          <a:p>
            <a:pPr marL="356702">
              <a:lnSpc>
                <a:spcPct val="99945"/>
              </a:lnSpc>
            </a:pPr>
            <a:r>
              <a:rPr sz="3200" dirty="0" smtClean="0">
                <a:latin typeface="Arial"/>
                <a:cs typeface="Arial"/>
              </a:rPr>
              <a:t>mechanisms</a:t>
            </a:r>
            <a:r>
              <a:rPr sz="3200" spc="-180" dirty="0" smtClean="0">
                <a:latin typeface="Arial"/>
                <a:cs typeface="Arial"/>
              </a:rPr>
              <a:t> </a:t>
            </a:r>
            <a:r>
              <a:rPr sz="3200" dirty="0" smtClean="0">
                <a:latin typeface="Arial"/>
                <a:cs typeface="Arial"/>
              </a:rPr>
              <a:t>that work</a:t>
            </a:r>
            <a:r>
              <a:rPr sz="3200" spc="-67" dirty="0" smtClean="0">
                <a:latin typeface="Arial"/>
                <a:cs typeface="Arial"/>
              </a:rPr>
              <a:t> </a:t>
            </a:r>
            <a:r>
              <a:rPr sz="3200" dirty="0" smtClean="0">
                <a:latin typeface="Arial"/>
                <a:cs typeface="Arial"/>
              </a:rPr>
              <a:t>by</a:t>
            </a:r>
            <a:r>
              <a:rPr sz="3200" spc="-33" dirty="0" smtClean="0">
                <a:latin typeface="Arial"/>
                <a:cs typeface="Arial"/>
              </a:rPr>
              <a:t> </a:t>
            </a:r>
            <a:r>
              <a:rPr sz="3200" dirty="0" smtClean="0">
                <a:latin typeface="Arial"/>
                <a:cs typeface="Arial"/>
              </a:rPr>
              <a:t>monitoring execution</a:t>
            </a:r>
            <a:r>
              <a:rPr sz="3200" spc="-136" dirty="0" smtClean="0">
                <a:latin typeface="Arial"/>
                <a:cs typeface="Arial"/>
              </a:rPr>
              <a:t> </a:t>
            </a:r>
            <a:r>
              <a:rPr sz="3200" dirty="0" smtClean="0">
                <a:latin typeface="Arial"/>
                <a:cs typeface="Arial"/>
              </a:rPr>
              <a:t>steps</a:t>
            </a:r>
            <a:r>
              <a:rPr sz="3200" spc="-76" dirty="0" smtClean="0">
                <a:latin typeface="Arial"/>
                <a:cs typeface="Arial"/>
              </a:rPr>
              <a:t> </a:t>
            </a:r>
            <a:r>
              <a:rPr sz="3200" dirty="0" smtClean="0">
                <a:latin typeface="Arial"/>
                <a:cs typeface="Arial"/>
              </a:rPr>
              <a:t>of some</a:t>
            </a:r>
            <a:r>
              <a:rPr sz="3200" spc="-78" dirty="0" smtClean="0">
                <a:latin typeface="Arial"/>
                <a:cs typeface="Arial"/>
              </a:rPr>
              <a:t> </a:t>
            </a:r>
            <a:r>
              <a:rPr sz="3200" dirty="0" smtClean="0">
                <a:latin typeface="Arial"/>
                <a:cs typeface="Arial"/>
              </a:rPr>
              <a:t>system,</a:t>
            </a:r>
            <a:r>
              <a:rPr sz="3200" spc="-110" dirty="0" smtClean="0">
                <a:latin typeface="Arial"/>
                <a:cs typeface="Arial"/>
              </a:rPr>
              <a:t> </a:t>
            </a:r>
            <a:r>
              <a:rPr sz="3200" dirty="0" smtClean="0">
                <a:latin typeface="Arial"/>
                <a:cs typeface="Arial"/>
              </a:rPr>
              <a:t>called the </a:t>
            </a:r>
            <a:r>
              <a:rPr sz="3200" b="1" i="1" dirty="0" smtClean="0">
                <a:latin typeface="Arial"/>
                <a:cs typeface="Arial"/>
              </a:rPr>
              <a:t>target</a:t>
            </a:r>
            <a:r>
              <a:rPr sz="3200" dirty="0" smtClean="0">
                <a:latin typeface="Arial"/>
                <a:cs typeface="Arial"/>
              </a:rPr>
              <a:t>,</a:t>
            </a:r>
            <a:r>
              <a:rPr sz="3200" spc="-88" dirty="0" smtClean="0">
                <a:latin typeface="Arial"/>
                <a:cs typeface="Arial"/>
              </a:rPr>
              <a:t> </a:t>
            </a:r>
            <a:r>
              <a:rPr sz="3200" dirty="0" smtClean="0">
                <a:latin typeface="Arial"/>
                <a:cs typeface="Arial"/>
              </a:rPr>
              <a:t>and</a:t>
            </a:r>
            <a:r>
              <a:rPr sz="3200" spc="-53" dirty="0" smtClean="0">
                <a:latin typeface="Arial"/>
                <a:cs typeface="Arial"/>
              </a:rPr>
              <a:t> </a:t>
            </a:r>
            <a:r>
              <a:rPr sz="3200" dirty="0" smtClean="0">
                <a:latin typeface="Arial"/>
                <a:cs typeface="Arial"/>
              </a:rPr>
              <a:t>terminating</a:t>
            </a:r>
            <a:r>
              <a:rPr sz="3200" spc="-158" dirty="0" smtClean="0">
                <a:latin typeface="Arial"/>
                <a:cs typeface="Arial"/>
              </a:rPr>
              <a:t> </a:t>
            </a:r>
            <a:r>
              <a:rPr sz="3200" dirty="0" smtClean="0">
                <a:latin typeface="Arial"/>
                <a:cs typeface="Arial"/>
              </a:rPr>
              <a:t>the </a:t>
            </a:r>
            <a:r>
              <a:rPr sz="3200" b="1" dirty="0" smtClean="0">
                <a:latin typeface="Arial"/>
                <a:cs typeface="Arial"/>
              </a:rPr>
              <a:t>target’s</a:t>
            </a:r>
            <a:endParaRPr sz="3200">
              <a:latin typeface="Arial"/>
              <a:cs typeface="Arial"/>
            </a:endParaRPr>
          </a:p>
        </p:txBody>
      </p:sp>
      <p:sp>
        <p:nvSpPr>
          <p:cNvPr id="11" name="object 11"/>
          <p:cNvSpPr txBox="1"/>
          <p:nvPr/>
        </p:nvSpPr>
        <p:spPr>
          <a:xfrm>
            <a:off x="869316" y="4032327"/>
            <a:ext cx="5739694" cy="922745"/>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execution</a:t>
            </a:r>
            <a:r>
              <a:rPr sz="3200" spc="-136" dirty="0" smtClean="0">
                <a:latin typeface="Arial"/>
                <a:cs typeface="Arial"/>
              </a:rPr>
              <a:t> </a:t>
            </a:r>
            <a:r>
              <a:rPr sz="3200" dirty="0" smtClean="0">
                <a:latin typeface="Arial"/>
                <a:cs typeface="Arial"/>
              </a:rPr>
              <a:t>if it is</a:t>
            </a:r>
            <a:r>
              <a:rPr sz="3200" spc="-23" dirty="0" smtClean="0">
                <a:latin typeface="Arial"/>
                <a:cs typeface="Arial"/>
              </a:rPr>
              <a:t> </a:t>
            </a:r>
            <a:r>
              <a:rPr sz="3200" dirty="0" smtClean="0">
                <a:latin typeface="Arial"/>
                <a:cs typeface="Arial"/>
              </a:rPr>
              <a:t>about</a:t>
            </a:r>
            <a:r>
              <a:rPr sz="3200" spc="-79" dirty="0" smtClean="0">
                <a:latin typeface="Arial"/>
                <a:cs typeface="Arial"/>
              </a:rPr>
              <a:t> </a:t>
            </a:r>
            <a:r>
              <a:rPr sz="3200" dirty="0" smtClean="0">
                <a:latin typeface="Arial"/>
                <a:cs typeface="Arial"/>
              </a:rPr>
              <a:t>to violate</a:t>
            </a:r>
            <a:endParaRPr sz="3200">
              <a:latin typeface="Arial"/>
              <a:cs typeface="Arial"/>
            </a:endParaRPr>
          </a:p>
          <a:p>
            <a:pPr marL="12739" marR="61110">
              <a:lnSpc>
                <a:spcPct val="95825"/>
              </a:lnSpc>
            </a:pPr>
            <a:r>
              <a:rPr sz="3200" dirty="0" smtClean="0">
                <a:latin typeface="Arial"/>
                <a:cs typeface="Arial"/>
              </a:rPr>
              <a:t>security</a:t>
            </a:r>
            <a:r>
              <a:rPr sz="3200" spc="-110" dirty="0" smtClean="0">
                <a:latin typeface="Arial"/>
                <a:cs typeface="Arial"/>
              </a:rPr>
              <a:t> </a:t>
            </a:r>
            <a:r>
              <a:rPr sz="3200" dirty="0" smtClean="0">
                <a:latin typeface="Arial"/>
                <a:cs typeface="Arial"/>
              </a:rPr>
              <a:t>policy</a:t>
            </a:r>
            <a:r>
              <a:rPr sz="3200" spc="-81" dirty="0" smtClean="0">
                <a:latin typeface="Arial"/>
                <a:cs typeface="Arial"/>
              </a:rPr>
              <a:t> </a:t>
            </a:r>
            <a:r>
              <a:rPr sz="3200" dirty="0" smtClean="0">
                <a:latin typeface="Arial"/>
                <a:cs typeface="Arial"/>
              </a:rPr>
              <a:t>being</a:t>
            </a:r>
            <a:r>
              <a:rPr sz="3200" spc="-78" dirty="0" smtClean="0">
                <a:latin typeface="Arial"/>
                <a:cs typeface="Arial"/>
              </a:rPr>
              <a:t> </a:t>
            </a:r>
            <a:r>
              <a:rPr sz="3200" dirty="0" smtClean="0">
                <a:latin typeface="Arial"/>
                <a:cs typeface="Arial"/>
              </a:rPr>
              <a:t>enforced.</a:t>
            </a:r>
            <a:endParaRPr sz="3200">
              <a:latin typeface="Arial"/>
              <a:cs typeface="Arial"/>
            </a:endParaRPr>
          </a:p>
        </p:txBody>
      </p:sp>
      <p:sp>
        <p:nvSpPr>
          <p:cNvPr id="10" name="object 10"/>
          <p:cNvSpPr txBox="1"/>
          <p:nvPr/>
        </p:nvSpPr>
        <p:spPr>
          <a:xfrm>
            <a:off x="6635590" y="4032327"/>
            <a:ext cx="652066" cy="433149"/>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the</a:t>
            </a:r>
            <a:endParaRPr sz="32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491439" y="6499986"/>
            <a:ext cx="150328"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5</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9"/>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20" name="object 20"/>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21" name="object 21"/>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22" name="object 22"/>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3" name="object 23"/>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24" name="object 24"/>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5" name="object 25"/>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6" name="object 26"/>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7" name="object 17"/>
          <p:cNvSpPr txBox="1"/>
          <p:nvPr/>
        </p:nvSpPr>
        <p:spPr>
          <a:xfrm>
            <a:off x="525462" y="876272"/>
            <a:ext cx="1418555"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What</a:t>
            </a:r>
            <a:endParaRPr sz="4400">
              <a:latin typeface="Arial"/>
              <a:cs typeface="Arial"/>
            </a:endParaRPr>
          </a:p>
        </p:txBody>
      </p:sp>
      <p:sp>
        <p:nvSpPr>
          <p:cNvPr id="16" name="object 16"/>
          <p:cNvSpPr txBox="1"/>
          <p:nvPr/>
        </p:nvSpPr>
        <p:spPr>
          <a:xfrm>
            <a:off x="1990688" y="876272"/>
            <a:ext cx="920177"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are</a:t>
            </a:r>
            <a:endParaRPr sz="4400">
              <a:latin typeface="Arial"/>
              <a:cs typeface="Arial"/>
            </a:endParaRPr>
          </a:p>
        </p:txBody>
      </p:sp>
      <p:sp>
        <p:nvSpPr>
          <p:cNvPr id="15" name="object 15"/>
          <p:cNvSpPr txBox="1"/>
          <p:nvPr/>
        </p:nvSpPr>
        <p:spPr>
          <a:xfrm>
            <a:off x="2957536" y="876272"/>
            <a:ext cx="1949308"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bounds</a:t>
            </a:r>
            <a:endParaRPr sz="4400">
              <a:latin typeface="Arial"/>
              <a:cs typeface="Arial"/>
            </a:endParaRPr>
          </a:p>
        </p:txBody>
      </p:sp>
      <p:sp>
        <p:nvSpPr>
          <p:cNvPr id="14" name="object 14"/>
          <p:cNvSpPr txBox="1"/>
          <p:nvPr/>
        </p:nvSpPr>
        <p:spPr>
          <a:xfrm>
            <a:off x="4953514" y="876272"/>
            <a:ext cx="733215"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on</a:t>
            </a:r>
            <a:endParaRPr sz="4400">
              <a:latin typeface="Arial"/>
              <a:cs typeface="Arial"/>
            </a:endParaRPr>
          </a:p>
        </p:txBody>
      </p:sp>
      <p:sp>
        <p:nvSpPr>
          <p:cNvPr id="13" name="object 13"/>
          <p:cNvSpPr txBox="1"/>
          <p:nvPr/>
        </p:nvSpPr>
        <p:spPr>
          <a:xfrm>
            <a:off x="5733400" y="876272"/>
            <a:ext cx="950534"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EM</a:t>
            </a:r>
            <a:endParaRPr sz="4400">
              <a:latin typeface="Arial"/>
              <a:cs typeface="Arial"/>
            </a:endParaRPr>
          </a:p>
        </p:txBody>
      </p:sp>
      <p:sp>
        <p:nvSpPr>
          <p:cNvPr id="12" name="object 12"/>
          <p:cNvSpPr txBox="1"/>
          <p:nvPr/>
        </p:nvSpPr>
        <p:spPr>
          <a:xfrm>
            <a:off x="525462" y="2035807"/>
            <a:ext cx="8137162" cy="2290328"/>
          </a:xfrm>
          <a:prstGeom prst="rect">
            <a:avLst/>
          </a:prstGeom>
        </p:spPr>
        <p:txBody>
          <a:bodyPr wrap="square" lIns="0" tIns="0" rIns="0" bIns="0" rtlCol="0">
            <a:noAutofit/>
          </a:bodyPr>
          <a:lstStyle/>
          <a:p>
            <a:pPr marL="12739" marR="57576">
              <a:lnSpc>
                <a:spcPts val="3380"/>
              </a:lnSpc>
              <a:spcBef>
                <a:spcPts val="169"/>
              </a:spcBef>
            </a:pPr>
            <a:r>
              <a:rPr sz="2400" dirty="0" smtClean="0">
                <a:solidFill>
                  <a:srgbClr val="00007B"/>
                </a:solidFill>
                <a:latin typeface="PMingLiU"/>
                <a:cs typeface="PMingLiU"/>
              </a:rPr>
              <a:t></a:t>
            </a:r>
            <a:r>
              <a:rPr sz="2400" spc="-14" dirty="0" smtClean="0">
                <a:solidFill>
                  <a:srgbClr val="00007B"/>
                </a:solidFill>
                <a:latin typeface="PMingLiU"/>
                <a:cs typeface="PMingLiU"/>
              </a:rPr>
              <a:t> </a:t>
            </a:r>
            <a:r>
              <a:rPr sz="3200" b="1" dirty="0" smtClean="0">
                <a:latin typeface="Arial"/>
                <a:cs typeface="Arial"/>
              </a:rPr>
              <a:t>Targets</a:t>
            </a:r>
            <a:r>
              <a:rPr sz="3200" b="1" spc="-115" dirty="0" smtClean="0">
                <a:latin typeface="Arial"/>
                <a:cs typeface="Arial"/>
              </a:rPr>
              <a:t> </a:t>
            </a:r>
            <a:r>
              <a:rPr sz="3200" dirty="0" smtClean="0">
                <a:latin typeface="Arial"/>
                <a:cs typeface="Arial"/>
              </a:rPr>
              <a:t>may</a:t>
            </a:r>
            <a:r>
              <a:rPr sz="3200" spc="-60" dirty="0" smtClean="0">
                <a:latin typeface="Arial"/>
                <a:cs typeface="Arial"/>
              </a:rPr>
              <a:t> </a:t>
            </a:r>
            <a:r>
              <a:rPr sz="3200" dirty="0" smtClean="0">
                <a:latin typeface="Arial"/>
                <a:cs typeface="Arial"/>
              </a:rPr>
              <a:t>be</a:t>
            </a:r>
            <a:r>
              <a:rPr sz="3200" spc="-35" dirty="0" smtClean="0">
                <a:latin typeface="Arial"/>
                <a:cs typeface="Arial"/>
              </a:rPr>
              <a:t> </a:t>
            </a:r>
            <a:r>
              <a:rPr sz="3200" dirty="0" smtClean="0">
                <a:latin typeface="Arial"/>
                <a:cs typeface="Arial"/>
              </a:rPr>
              <a:t>objects,</a:t>
            </a:r>
            <a:r>
              <a:rPr sz="3200" spc="-110" dirty="0" smtClean="0">
                <a:latin typeface="Arial"/>
                <a:cs typeface="Arial"/>
              </a:rPr>
              <a:t> </a:t>
            </a:r>
            <a:r>
              <a:rPr sz="3200" dirty="0" smtClean="0">
                <a:latin typeface="Arial"/>
                <a:cs typeface="Arial"/>
              </a:rPr>
              <a:t>modules,</a:t>
            </a:r>
            <a:endParaRPr sz="3200">
              <a:latin typeface="Arial"/>
              <a:cs typeface="Arial"/>
            </a:endParaRPr>
          </a:p>
          <a:p>
            <a:pPr marL="356702" marR="38905">
              <a:lnSpc>
                <a:spcPts val="3461"/>
              </a:lnSpc>
              <a:spcBef>
                <a:spcPts val="3"/>
              </a:spcBef>
            </a:pPr>
            <a:r>
              <a:rPr sz="3200" dirty="0" smtClean="0">
                <a:latin typeface="Arial"/>
                <a:cs typeface="Arial"/>
              </a:rPr>
              <a:t>processes,</a:t>
            </a:r>
            <a:r>
              <a:rPr sz="3200" spc="-154" dirty="0" smtClean="0">
                <a:latin typeface="Arial"/>
                <a:cs typeface="Arial"/>
              </a:rPr>
              <a:t> </a:t>
            </a:r>
            <a:r>
              <a:rPr sz="3200" dirty="0" smtClean="0">
                <a:latin typeface="Arial"/>
                <a:cs typeface="Arial"/>
              </a:rPr>
              <a:t>subsystems,</a:t>
            </a:r>
            <a:r>
              <a:rPr sz="3200" spc="-178" dirty="0" smtClean="0">
                <a:latin typeface="Arial"/>
                <a:cs typeface="Arial"/>
              </a:rPr>
              <a:t> </a:t>
            </a:r>
            <a:r>
              <a:rPr sz="3200" dirty="0" smtClean="0">
                <a:latin typeface="Arial"/>
                <a:cs typeface="Arial"/>
              </a:rPr>
              <a:t>or</a:t>
            </a:r>
            <a:r>
              <a:rPr sz="3200" spc="-28" dirty="0" smtClean="0">
                <a:latin typeface="Arial"/>
                <a:cs typeface="Arial"/>
              </a:rPr>
              <a:t> </a:t>
            </a:r>
            <a:r>
              <a:rPr sz="3200" dirty="0" smtClean="0">
                <a:latin typeface="Arial"/>
                <a:cs typeface="Arial"/>
              </a:rPr>
              <a:t>entire</a:t>
            </a:r>
            <a:r>
              <a:rPr sz="3200" spc="-79" dirty="0" smtClean="0">
                <a:latin typeface="Arial"/>
                <a:cs typeface="Arial"/>
              </a:rPr>
              <a:t> </a:t>
            </a:r>
            <a:r>
              <a:rPr sz="3200" dirty="0" smtClean="0">
                <a:latin typeface="Arial"/>
                <a:cs typeface="Arial"/>
              </a:rPr>
              <a:t>systems.</a:t>
            </a:r>
            <a:endParaRPr sz="3200">
              <a:latin typeface="Arial"/>
              <a:cs typeface="Arial"/>
            </a:endParaRPr>
          </a:p>
          <a:p>
            <a:pPr marL="356569" indent="-343830" algn="just">
              <a:lnSpc>
                <a:spcPts val="3461"/>
              </a:lnSpc>
              <a:spcBef>
                <a:spcPts val="781"/>
              </a:spcBef>
              <a:tabLst>
                <a:tab pos="458617" algn="l"/>
              </a:tabLst>
            </a:pPr>
            <a:r>
              <a:rPr sz="2400" dirty="0" smtClean="0">
                <a:solidFill>
                  <a:srgbClr val="00007B"/>
                </a:solidFill>
                <a:latin typeface="PMingLiU"/>
                <a:cs typeface="PMingLiU"/>
              </a:rPr>
              <a:t>		</a:t>
            </a:r>
            <a:r>
              <a:rPr sz="3200" dirty="0" smtClean="0">
                <a:latin typeface="Arial"/>
                <a:cs typeface="Arial"/>
              </a:rPr>
              <a:t>The</a:t>
            </a:r>
            <a:r>
              <a:rPr sz="3200" spc="-55" dirty="0" smtClean="0">
                <a:latin typeface="Arial"/>
                <a:cs typeface="Arial"/>
              </a:rPr>
              <a:t> </a:t>
            </a:r>
            <a:r>
              <a:rPr sz="3200" dirty="0" smtClean="0">
                <a:latin typeface="Arial"/>
                <a:cs typeface="Arial"/>
              </a:rPr>
              <a:t>execution</a:t>
            </a:r>
            <a:r>
              <a:rPr sz="3200" spc="-136" dirty="0" smtClean="0">
                <a:latin typeface="Arial"/>
                <a:cs typeface="Arial"/>
              </a:rPr>
              <a:t> </a:t>
            </a:r>
            <a:r>
              <a:rPr sz="3200" dirty="0" smtClean="0">
                <a:latin typeface="Arial"/>
                <a:cs typeface="Arial"/>
              </a:rPr>
              <a:t>steps</a:t>
            </a:r>
            <a:r>
              <a:rPr sz="3200" spc="-76" dirty="0" smtClean="0">
                <a:latin typeface="Arial"/>
                <a:cs typeface="Arial"/>
              </a:rPr>
              <a:t> </a:t>
            </a:r>
            <a:r>
              <a:rPr sz="3200" dirty="0" smtClean="0">
                <a:latin typeface="Arial"/>
                <a:cs typeface="Arial"/>
              </a:rPr>
              <a:t>monitored</a:t>
            </a:r>
            <a:r>
              <a:rPr sz="3200" spc="-142" dirty="0" smtClean="0">
                <a:latin typeface="Arial"/>
                <a:cs typeface="Arial"/>
              </a:rPr>
              <a:t> </a:t>
            </a:r>
            <a:r>
              <a:rPr sz="3200" dirty="0" smtClean="0">
                <a:latin typeface="Arial"/>
                <a:cs typeface="Arial"/>
              </a:rPr>
              <a:t>may</a:t>
            </a:r>
            <a:r>
              <a:rPr sz="3200" spc="-60" dirty="0" smtClean="0">
                <a:latin typeface="Arial"/>
                <a:cs typeface="Arial"/>
              </a:rPr>
              <a:t> </a:t>
            </a:r>
            <a:r>
              <a:rPr sz="3200" dirty="0" smtClean="0">
                <a:latin typeface="Arial"/>
                <a:cs typeface="Arial"/>
              </a:rPr>
              <a:t>range from</a:t>
            </a:r>
            <a:r>
              <a:rPr sz="3200" spc="-63" dirty="0" smtClean="0">
                <a:latin typeface="Arial"/>
                <a:cs typeface="Arial"/>
              </a:rPr>
              <a:t> </a:t>
            </a:r>
            <a:r>
              <a:rPr sz="3200" dirty="0" smtClean="0">
                <a:latin typeface="Arial"/>
                <a:cs typeface="Arial"/>
              </a:rPr>
              <a:t>fine-grained</a:t>
            </a:r>
            <a:r>
              <a:rPr sz="3200" spc="-169" dirty="0" smtClean="0">
                <a:latin typeface="Arial"/>
                <a:cs typeface="Arial"/>
              </a:rPr>
              <a:t> </a:t>
            </a:r>
            <a:r>
              <a:rPr sz="3200" dirty="0" smtClean="0">
                <a:latin typeface="Arial"/>
                <a:cs typeface="Arial"/>
              </a:rPr>
              <a:t>actions</a:t>
            </a:r>
            <a:r>
              <a:rPr sz="3200" spc="-101" dirty="0" smtClean="0">
                <a:latin typeface="Arial"/>
                <a:cs typeface="Arial"/>
              </a:rPr>
              <a:t> </a:t>
            </a:r>
            <a:r>
              <a:rPr sz="3200" dirty="0" smtClean="0">
                <a:latin typeface="Arial"/>
                <a:cs typeface="Arial"/>
              </a:rPr>
              <a:t>(such</a:t>
            </a:r>
            <a:r>
              <a:rPr sz="3200" spc="-78" dirty="0" smtClean="0">
                <a:latin typeface="Arial"/>
                <a:cs typeface="Arial"/>
              </a:rPr>
              <a:t> </a:t>
            </a:r>
            <a:r>
              <a:rPr sz="3200" dirty="0" smtClean="0">
                <a:latin typeface="Arial"/>
                <a:cs typeface="Arial"/>
              </a:rPr>
              <a:t>as</a:t>
            </a:r>
            <a:r>
              <a:rPr sz="3200" spc="-33" dirty="0" smtClean="0">
                <a:latin typeface="Arial"/>
                <a:cs typeface="Arial"/>
              </a:rPr>
              <a:t> </a:t>
            </a:r>
            <a:r>
              <a:rPr sz="3200" dirty="0" smtClean="0">
                <a:latin typeface="Arial"/>
                <a:cs typeface="Arial"/>
              </a:rPr>
              <a:t>memory accesses)</a:t>
            </a:r>
            <a:r>
              <a:rPr sz="3200" spc="-143" dirty="0" smtClean="0">
                <a:latin typeface="Arial"/>
                <a:cs typeface="Arial"/>
              </a:rPr>
              <a:t> </a:t>
            </a:r>
            <a:r>
              <a:rPr sz="3200" dirty="0" smtClean="0">
                <a:latin typeface="Arial"/>
                <a:cs typeface="Arial"/>
              </a:rPr>
              <a:t>to higher-level</a:t>
            </a:r>
            <a:r>
              <a:rPr sz="3200" spc="-166" dirty="0" smtClean="0">
                <a:latin typeface="Arial"/>
                <a:cs typeface="Arial"/>
              </a:rPr>
              <a:t> </a:t>
            </a:r>
            <a:r>
              <a:rPr sz="3200" dirty="0" smtClean="0">
                <a:latin typeface="Arial"/>
                <a:cs typeface="Arial"/>
              </a:rPr>
              <a:t>operations</a:t>
            </a:r>
            <a:r>
              <a:rPr sz="3200" spc="-149" dirty="0" smtClean="0">
                <a:latin typeface="Arial"/>
                <a:cs typeface="Arial"/>
              </a:rPr>
              <a:t> </a:t>
            </a:r>
            <a:r>
              <a:rPr sz="3200" dirty="0" smtClean="0">
                <a:latin typeface="Arial"/>
                <a:cs typeface="Arial"/>
              </a:rPr>
              <a:t>(such</a:t>
            </a:r>
            <a:endParaRPr sz="3200">
              <a:latin typeface="Arial"/>
              <a:cs typeface="Arial"/>
            </a:endParaRPr>
          </a:p>
        </p:txBody>
      </p:sp>
      <p:sp>
        <p:nvSpPr>
          <p:cNvPr id="11" name="object 11"/>
          <p:cNvSpPr txBox="1"/>
          <p:nvPr/>
        </p:nvSpPr>
        <p:spPr>
          <a:xfrm>
            <a:off x="869184" y="4332846"/>
            <a:ext cx="6304668" cy="1312871"/>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as</a:t>
            </a:r>
            <a:r>
              <a:rPr sz="3200" spc="-33" dirty="0" smtClean="0">
                <a:latin typeface="Arial"/>
                <a:cs typeface="Arial"/>
              </a:rPr>
              <a:t> </a:t>
            </a:r>
            <a:r>
              <a:rPr sz="3200" dirty="0" smtClean="0">
                <a:latin typeface="Arial"/>
                <a:cs typeface="Arial"/>
              </a:rPr>
              <a:t>method</a:t>
            </a:r>
            <a:r>
              <a:rPr sz="3200" spc="-106" dirty="0" smtClean="0">
                <a:latin typeface="Arial"/>
                <a:cs typeface="Arial"/>
              </a:rPr>
              <a:t> </a:t>
            </a:r>
            <a:r>
              <a:rPr sz="3200" dirty="0" smtClean="0">
                <a:latin typeface="Arial"/>
                <a:cs typeface="Arial"/>
              </a:rPr>
              <a:t>calls)</a:t>
            </a:r>
            <a:r>
              <a:rPr sz="3200" spc="-74" dirty="0" smtClean="0">
                <a:latin typeface="Arial"/>
                <a:cs typeface="Arial"/>
              </a:rPr>
              <a:t> </a:t>
            </a:r>
            <a:r>
              <a:rPr sz="3200" dirty="0" smtClean="0">
                <a:latin typeface="Arial"/>
                <a:cs typeface="Arial"/>
              </a:rPr>
              <a:t>to operations</a:t>
            </a:r>
            <a:r>
              <a:rPr sz="3200" spc="-149" dirty="0" smtClean="0">
                <a:latin typeface="Arial"/>
                <a:cs typeface="Arial"/>
              </a:rPr>
              <a:t> </a:t>
            </a:r>
            <a:r>
              <a:rPr sz="3200" dirty="0" smtClean="0">
                <a:latin typeface="Arial"/>
                <a:cs typeface="Arial"/>
              </a:rPr>
              <a:t>that</a:t>
            </a:r>
            <a:endParaRPr sz="3200">
              <a:latin typeface="Arial"/>
              <a:cs typeface="Arial"/>
            </a:endParaRPr>
          </a:p>
          <a:p>
            <a:pPr marL="12739" marR="3168">
              <a:lnSpc>
                <a:spcPts val="3461"/>
              </a:lnSpc>
              <a:spcBef>
                <a:spcPts val="13"/>
              </a:spcBef>
            </a:pPr>
            <a:r>
              <a:rPr sz="3200" dirty="0" smtClean="0">
                <a:latin typeface="Arial"/>
                <a:cs typeface="Arial"/>
              </a:rPr>
              <a:t>the security-configuration</a:t>
            </a:r>
            <a:r>
              <a:rPr sz="3200" spc="-304" dirty="0" smtClean="0">
                <a:latin typeface="Arial"/>
                <a:cs typeface="Arial"/>
              </a:rPr>
              <a:t> </a:t>
            </a:r>
            <a:r>
              <a:rPr sz="3200" dirty="0" smtClean="0">
                <a:latin typeface="Arial"/>
                <a:cs typeface="Arial"/>
              </a:rPr>
              <a:t>and</a:t>
            </a:r>
            <a:r>
              <a:rPr sz="3200" spc="-53" dirty="0" smtClean="0">
                <a:latin typeface="Arial"/>
                <a:cs typeface="Arial"/>
              </a:rPr>
              <a:t> </a:t>
            </a:r>
            <a:r>
              <a:rPr sz="3200" dirty="0" smtClean="0">
                <a:latin typeface="Arial"/>
                <a:cs typeface="Arial"/>
              </a:rPr>
              <a:t>thus subsequent</a:t>
            </a:r>
            <a:r>
              <a:rPr sz="3200" spc="-166" dirty="0" smtClean="0">
                <a:latin typeface="Arial"/>
                <a:cs typeface="Arial"/>
              </a:rPr>
              <a:t> </a:t>
            </a:r>
            <a:r>
              <a:rPr sz="3200" dirty="0" smtClean="0">
                <a:latin typeface="Arial"/>
                <a:cs typeface="Arial"/>
              </a:rPr>
              <a:t>execution.</a:t>
            </a:r>
            <a:endParaRPr sz="3200">
              <a:latin typeface="Arial"/>
              <a:cs typeface="Arial"/>
            </a:endParaRPr>
          </a:p>
        </p:txBody>
      </p:sp>
      <p:sp>
        <p:nvSpPr>
          <p:cNvPr id="10" name="object 10"/>
          <p:cNvSpPr txBox="1"/>
          <p:nvPr/>
        </p:nvSpPr>
        <p:spPr>
          <a:xfrm>
            <a:off x="7200309" y="4332846"/>
            <a:ext cx="1421210" cy="87301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change</a:t>
            </a:r>
            <a:endParaRPr sz="3200">
              <a:latin typeface="Arial"/>
              <a:cs typeface="Arial"/>
            </a:endParaRPr>
          </a:p>
          <a:p>
            <a:pPr marL="13228" marR="61110">
              <a:lnSpc>
                <a:spcPts val="3461"/>
              </a:lnSpc>
              <a:spcBef>
                <a:spcPts val="3"/>
              </a:spcBef>
            </a:pPr>
            <a:r>
              <a:rPr sz="3200" dirty="0" smtClean="0">
                <a:latin typeface="Arial"/>
                <a:cs typeface="Arial"/>
              </a:rPr>
              <a:t>restrict</a:t>
            </a:r>
            <a:endParaRPr sz="32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491439" y="6499986"/>
            <a:ext cx="150328"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6</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Security Design Principles</a:t>
            </a:r>
          </a:p>
        </p:txBody>
      </p:sp>
      <p:sp>
        <p:nvSpPr>
          <p:cNvPr id="33795" name="Rectangle 3"/>
          <p:cNvSpPr>
            <a:spLocks noGrp="1" noChangeArrowheads="1"/>
          </p:cNvSpPr>
          <p:nvPr>
            <p:ph idx="1"/>
          </p:nvPr>
        </p:nvSpPr>
        <p:spPr/>
        <p:txBody>
          <a:bodyPr/>
          <a:lstStyle/>
          <a:p>
            <a:r>
              <a:rPr lang="en-US" smtClean="0"/>
              <a:t>Least privilege</a:t>
            </a:r>
          </a:p>
          <a:p>
            <a:pPr lvl="1"/>
            <a:r>
              <a:rPr lang="en-US" smtClean="0"/>
              <a:t>users, programs, fewest privilege possible</a:t>
            </a:r>
          </a:p>
          <a:p>
            <a:r>
              <a:rPr lang="en-US" smtClean="0"/>
              <a:t>Economy of mechanism</a:t>
            </a:r>
          </a:p>
          <a:p>
            <a:pPr lvl="1"/>
            <a:r>
              <a:rPr lang="en-US" smtClean="0"/>
              <a:t>small, simple, straight forward</a:t>
            </a:r>
          </a:p>
          <a:p>
            <a:r>
              <a:rPr lang="en-US" smtClean="0"/>
              <a:t>Open design</a:t>
            </a:r>
          </a:p>
          <a:p>
            <a:pPr lvl="1"/>
            <a:r>
              <a:rPr lang="en-US" smtClean="0"/>
              <a:t>extensive public scrutiny</a:t>
            </a:r>
          </a:p>
          <a:p>
            <a:r>
              <a:rPr lang="en-US" smtClean="0"/>
              <a:t>Complete mediation</a:t>
            </a:r>
          </a:p>
          <a:p>
            <a:pPr lvl="1"/>
            <a:r>
              <a:rPr lang="en-US" smtClean="0"/>
              <a:t>every attempt must be checked</a:t>
            </a:r>
          </a:p>
        </p:txBody>
      </p:sp>
      <p:sp>
        <p:nvSpPr>
          <p:cNvPr id="3379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B2C48C1B-416C-4677-8E8A-E33670B3BB43}" type="slidenum">
              <a:rPr lang="en-US" smtClean="0"/>
              <a:pPr/>
              <a:t>4</a:t>
            </a:fld>
            <a:endParaRPr lang="en-US"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9"/>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20" name="object 20"/>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21" name="object 21"/>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22" name="object 22"/>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3" name="object 23"/>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24" name="object 24"/>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5" name="object 25"/>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6" name="object 26"/>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7" name="object 17"/>
          <p:cNvSpPr txBox="1"/>
          <p:nvPr/>
        </p:nvSpPr>
        <p:spPr>
          <a:xfrm>
            <a:off x="525462" y="876272"/>
            <a:ext cx="1137553"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Non</a:t>
            </a:r>
            <a:endParaRPr sz="4400">
              <a:latin typeface="Arial"/>
              <a:cs typeface="Arial"/>
            </a:endParaRPr>
          </a:p>
        </p:txBody>
      </p:sp>
      <p:sp>
        <p:nvSpPr>
          <p:cNvPr id="16" name="object 16"/>
          <p:cNvSpPr txBox="1"/>
          <p:nvPr/>
        </p:nvSpPr>
        <p:spPr>
          <a:xfrm>
            <a:off x="1709853" y="876272"/>
            <a:ext cx="950198"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EM</a:t>
            </a:r>
            <a:endParaRPr sz="4400">
              <a:latin typeface="Arial"/>
              <a:cs typeface="Arial"/>
            </a:endParaRPr>
          </a:p>
        </p:txBody>
      </p:sp>
      <p:sp>
        <p:nvSpPr>
          <p:cNvPr id="15" name="object 15"/>
          <p:cNvSpPr txBox="1"/>
          <p:nvPr/>
        </p:nvSpPr>
        <p:spPr>
          <a:xfrm>
            <a:off x="2706890" y="876272"/>
            <a:ext cx="3255577"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mechanisms</a:t>
            </a:r>
            <a:endParaRPr sz="4400">
              <a:latin typeface="Arial"/>
              <a:cs typeface="Arial"/>
            </a:endParaRPr>
          </a:p>
        </p:txBody>
      </p:sp>
      <p:sp>
        <p:nvSpPr>
          <p:cNvPr id="14" name="object 14"/>
          <p:cNvSpPr txBox="1"/>
          <p:nvPr/>
        </p:nvSpPr>
        <p:spPr>
          <a:xfrm>
            <a:off x="869317" y="2002203"/>
            <a:ext cx="7535011" cy="3652367"/>
          </a:xfrm>
          <a:prstGeom prst="rect">
            <a:avLst/>
          </a:prstGeom>
        </p:spPr>
        <p:txBody>
          <a:bodyPr wrap="square" lIns="0" tIns="0" rIns="0" bIns="0" rtlCol="0">
            <a:noAutofit/>
          </a:bodyPr>
          <a:lstStyle/>
          <a:p>
            <a:pPr marL="12993" marR="177842" indent="-254">
              <a:lnSpc>
                <a:spcPts val="1936"/>
              </a:lnSpc>
              <a:spcBef>
                <a:spcPts val="272"/>
              </a:spcBef>
            </a:pPr>
            <a:r>
              <a:rPr sz="2000" dirty="0" smtClean="0">
                <a:latin typeface="Arial"/>
                <a:cs typeface="Arial"/>
              </a:rPr>
              <a:t>Mechanisms</a:t>
            </a:r>
            <a:r>
              <a:rPr sz="2000" spc="-112" dirty="0" smtClean="0">
                <a:latin typeface="Arial"/>
                <a:cs typeface="Arial"/>
              </a:rPr>
              <a:t> </a:t>
            </a:r>
            <a:r>
              <a:rPr sz="2000" dirty="0" smtClean="0">
                <a:latin typeface="Arial"/>
                <a:cs typeface="Arial"/>
              </a:rPr>
              <a:t>that use</a:t>
            </a:r>
            <a:r>
              <a:rPr sz="2000" spc="-32" dirty="0" smtClean="0">
                <a:latin typeface="Arial"/>
                <a:cs typeface="Arial"/>
              </a:rPr>
              <a:t> </a:t>
            </a:r>
            <a:r>
              <a:rPr sz="2000" b="1" dirty="0" smtClean="0">
                <a:latin typeface="Arial"/>
                <a:cs typeface="Arial"/>
              </a:rPr>
              <a:t>more</a:t>
            </a:r>
            <a:r>
              <a:rPr sz="2000" b="1" spc="-48" dirty="0" smtClean="0">
                <a:latin typeface="Arial"/>
                <a:cs typeface="Arial"/>
              </a:rPr>
              <a:t> </a:t>
            </a:r>
            <a:r>
              <a:rPr sz="2000" b="1" dirty="0" smtClean="0">
                <a:latin typeface="Arial"/>
                <a:cs typeface="Arial"/>
              </a:rPr>
              <a:t>information</a:t>
            </a:r>
            <a:r>
              <a:rPr sz="2000" b="1" spc="4" dirty="0" smtClean="0">
                <a:latin typeface="Arial"/>
                <a:cs typeface="Arial"/>
              </a:rPr>
              <a:t> </a:t>
            </a:r>
            <a:r>
              <a:rPr sz="2000" dirty="0" smtClean="0">
                <a:latin typeface="Arial"/>
                <a:cs typeface="Arial"/>
              </a:rPr>
              <a:t>than</a:t>
            </a:r>
            <a:r>
              <a:rPr sz="2000" spc="-33" dirty="0" smtClean="0">
                <a:latin typeface="Arial"/>
                <a:cs typeface="Arial"/>
              </a:rPr>
              <a:t> </a:t>
            </a:r>
            <a:r>
              <a:rPr sz="2000" dirty="0" smtClean="0">
                <a:latin typeface="Arial"/>
                <a:cs typeface="Arial"/>
              </a:rPr>
              <a:t>would</a:t>
            </a:r>
            <a:r>
              <a:rPr sz="2000" spc="-47" dirty="0" smtClean="0">
                <a:latin typeface="Arial"/>
                <a:cs typeface="Arial"/>
              </a:rPr>
              <a:t> </a:t>
            </a:r>
            <a:r>
              <a:rPr sz="2000" dirty="0" smtClean="0">
                <a:latin typeface="Arial"/>
                <a:cs typeface="Arial"/>
              </a:rPr>
              <a:t>be</a:t>
            </a:r>
            <a:r>
              <a:rPr sz="2000" spc="-17" dirty="0" smtClean="0">
                <a:latin typeface="Arial"/>
                <a:cs typeface="Arial"/>
              </a:rPr>
              <a:t> </a:t>
            </a:r>
            <a:r>
              <a:rPr sz="2000" dirty="0" smtClean="0">
                <a:latin typeface="Arial"/>
                <a:cs typeface="Arial"/>
              </a:rPr>
              <a:t>available only</a:t>
            </a:r>
            <a:r>
              <a:rPr sz="2000" spc="-36" dirty="0" smtClean="0">
                <a:latin typeface="Arial"/>
                <a:cs typeface="Arial"/>
              </a:rPr>
              <a:t> </a:t>
            </a:r>
            <a:r>
              <a:rPr sz="2000" dirty="0" smtClean="0">
                <a:latin typeface="Arial"/>
                <a:cs typeface="Arial"/>
              </a:rPr>
              <a:t>from</a:t>
            </a:r>
            <a:r>
              <a:rPr sz="2000" spc="-39" dirty="0" smtClean="0">
                <a:latin typeface="Arial"/>
                <a:cs typeface="Arial"/>
              </a:rPr>
              <a:t> </a:t>
            </a:r>
            <a:r>
              <a:rPr sz="2000" dirty="0" smtClean="0">
                <a:latin typeface="Arial"/>
                <a:cs typeface="Arial"/>
              </a:rPr>
              <a:t>observing</a:t>
            </a:r>
            <a:r>
              <a:rPr sz="2000" spc="-86" dirty="0" smtClean="0">
                <a:latin typeface="Arial"/>
                <a:cs typeface="Arial"/>
              </a:rPr>
              <a:t> </a:t>
            </a:r>
            <a:r>
              <a:rPr sz="2000" dirty="0" smtClean="0">
                <a:latin typeface="Arial"/>
                <a:cs typeface="Arial"/>
              </a:rPr>
              <a:t>the</a:t>
            </a:r>
            <a:r>
              <a:rPr sz="2000" spc="-27" dirty="0" smtClean="0">
                <a:latin typeface="Arial"/>
                <a:cs typeface="Arial"/>
              </a:rPr>
              <a:t> </a:t>
            </a:r>
            <a:r>
              <a:rPr sz="2000" dirty="0" smtClean="0">
                <a:latin typeface="Arial"/>
                <a:cs typeface="Arial"/>
              </a:rPr>
              <a:t>steps</a:t>
            </a:r>
            <a:r>
              <a:rPr sz="2000" spc="-47" dirty="0" smtClean="0">
                <a:latin typeface="Arial"/>
                <a:cs typeface="Arial"/>
              </a:rPr>
              <a:t> </a:t>
            </a:r>
            <a:r>
              <a:rPr sz="2000" dirty="0" smtClean="0">
                <a:latin typeface="Arial"/>
                <a:cs typeface="Arial"/>
              </a:rPr>
              <a:t>of</a:t>
            </a:r>
            <a:r>
              <a:rPr sz="2000" spc="9" dirty="0" smtClean="0">
                <a:latin typeface="Arial"/>
                <a:cs typeface="Arial"/>
              </a:rPr>
              <a:t> </a:t>
            </a:r>
            <a:r>
              <a:rPr sz="2000" dirty="0" smtClean="0">
                <a:latin typeface="Arial"/>
                <a:cs typeface="Arial"/>
              </a:rPr>
              <a:t>a</a:t>
            </a:r>
            <a:r>
              <a:rPr sz="2000" spc="-11" dirty="0" smtClean="0">
                <a:latin typeface="Arial"/>
                <a:cs typeface="Arial"/>
              </a:rPr>
              <a:t> </a:t>
            </a:r>
            <a:r>
              <a:rPr sz="2000" dirty="0" smtClean="0">
                <a:latin typeface="Arial"/>
                <a:cs typeface="Arial"/>
              </a:rPr>
              <a:t>target’s</a:t>
            </a:r>
            <a:r>
              <a:rPr sz="2000" spc="-65" dirty="0" smtClean="0">
                <a:latin typeface="Arial"/>
                <a:cs typeface="Arial"/>
              </a:rPr>
              <a:t> </a:t>
            </a:r>
            <a:r>
              <a:rPr sz="2000" dirty="0" smtClean="0">
                <a:latin typeface="Arial"/>
                <a:cs typeface="Arial"/>
              </a:rPr>
              <a:t>execution</a:t>
            </a:r>
            <a:r>
              <a:rPr sz="2000" spc="-85" dirty="0" smtClean="0">
                <a:latin typeface="Arial"/>
                <a:cs typeface="Arial"/>
              </a:rPr>
              <a:t> </a:t>
            </a:r>
            <a:r>
              <a:rPr sz="2000" dirty="0" smtClean="0">
                <a:latin typeface="Arial"/>
                <a:cs typeface="Arial"/>
              </a:rPr>
              <a:t>are,</a:t>
            </a:r>
            <a:r>
              <a:rPr sz="2000" spc="-34" dirty="0" smtClean="0">
                <a:latin typeface="Arial"/>
                <a:cs typeface="Arial"/>
              </a:rPr>
              <a:t> </a:t>
            </a:r>
            <a:r>
              <a:rPr sz="2000" dirty="0" smtClean="0">
                <a:latin typeface="Arial"/>
                <a:cs typeface="Arial"/>
              </a:rPr>
              <a:t>by definition,</a:t>
            </a:r>
            <a:r>
              <a:rPr sz="2000" spc="-80" dirty="0" smtClean="0">
                <a:latin typeface="Arial"/>
                <a:cs typeface="Arial"/>
              </a:rPr>
              <a:t> </a:t>
            </a:r>
            <a:r>
              <a:rPr sz="2000" b="1" dirty="0" smtClean="0">
                <a:latin typeface="Arial"/>
                <a:cs typeface="Arial"/>
              </a:rPr>
              <a:t>excluded</a:t>
            </a:r>
            <a:r>
              <a:rPr sz="2000" b="1" spc="-86" dirty="0" smtClean="0">
                <a:latin typeface="Arial"/>
                <a:cs typeface="Arial"/>
              </a:rPr>
              <a:t> </a:t>
            </a:r>
            <a:r>
              <a:rPr sz="2000" spc="-4" dirty="0" smtClean="0">
                <a:latin typeface="Arial"/>
                <a:cs typeface="Arial"/>
              </a:rPr>
              <a:t>fro</a:t>
            </a:r>
            <a:r>
              <a:rPr sz="2000" dirty="0" smtClean="0">
                <a:latin typeface="Arial"/>
                <a:cs typeface="Arial"/>
              </a:rPr>
              <a:t>m</a:t>
            </a:r>
            <a:r>
              <a:rPr sz="2000" spc="-39" dirty="0" smtClean="0">
                <a:latin typeface="Arial"/>
                <a:cs typeface="Arial"/>
              </a:rPr>
              <a:t> </a:t>
            </a:r>
            <a:r>
              <a:rPr sz="2000" spc="-4" dirty="0" smtClean="0">
                <a:latin typeface="Arial"/>
                <a:cs typeface="Arial"/>
              </a:rPr>
              <a:t>EM.</a:t>
            </a:r>
            <a:endParaRPr sz="2000">
              <a:latin typeface="Arial"/>
              <a:cs typeface="Arial"/>
            </a:endParaRPr>
          </a:p>
          <a:p>
            <a:pPr marL="12739" marR="340437">
              <a:lnSpc>
                <a:spcPts val="1936"/>
              </a:lnSpc>
              <a:spcBef>
                <a:spcPts val="471"/>
              </a:spcBef>
            </a:pPr>
            <a:r>
              <a:rPr sz="2000" dirty="0" smtClean="0">
                <a:latin typeface="Arial"/>
                <a:cs typeface="Arial"/>
              </a:rPr>
              <a:t>Information</a:t>
            </a:r>
            <a:r>
              <a:rPr sz="2000" spc="-99" dirty="0" smtClean="0">
                <a:latin typeface="Arial"/>
                <a:cs typeface="Arial"/>
              </a:rPr>
              <a:t> </a:t>
            </a:r>
            <a:r>
              <a:rPr sz="2000" dirty="0" smtClean="0">
                <a:latin typeface="Arial"/>
                <a:cs typeface="Arial"/>
              </a:rPr>
              <a:t>provided</a:t>
            </a:r>
            <a:r>
              <a:rPr sz="2000" spc="-76" dirty="0" smtClean="0">
                <a:latin typeface="Arial"/>
                <a:cs typeface="Arial"/>
              </a:rPr>
              <a:t> </a:t>
            </a:r>
            <a:r>
              <a:rPr sz="2000" dirty="0" smtClean="0">
                <a:latin typeface="Arial"/>
                <a:cs typeface="Arial"/>
              </a:rPr>
              <a:t>to an</a:t>
            </a:r>
            <a:r>
              <a:rPr sz="2000" spc="-22" dirty="0" smtClean="0">
                <a:latin typeface="Arial"/>
                <a:cs typeface="Arial"/>
              </a:rPr>
              <a:t> </a:t>
            </a:r>
            <a:r>
              <a:rPr sz="2000" dirty="0" smtClean="0">
                <a:latin typeface="Arial"/>
                <a:cs typeface="Arial"/>
              </a:rPr>
              <a:t>EM</a:t>
            </a:r>
            <a:r>
              <a:rPr sz="2000" spc="-29" dirty="0" smtClean="0">
                <a:latin typeface="Arial"/>
                <a:cs typeface="Arial"/>
              </a:rPr>
              <a:t> </a:t>
            </a:r>
            <a:r>
              <a:rPr sz="2000" dirty="0" smtClean="0">
                <a:latin typeface="Arial"/>
                <a:cs typeface="Arial"/>
              </a:rPr>
              <a:t>mechanism</a:t>
            </a:r>
            <a:r>
              <a:rPr sz="2000" spc="-102" dirty="0" smtClean="0">
                <a:latin typeface="Arial"/>
                <a:cs typeface="Arial"/>
              </a:rPr>
              <a:t> </a:t>
            </a:r>
            <a:r>
              <a:rPr sz="2000" dirty="0" smtClean="0">
                <a:latin typeface="Arial"/>
                <a:cs typeface="Arial"/>
              </a:rPr>
              <a:t>is</a:t>
            </a:r>
            <a:r>
              <a:rPr sz="2000" spc="-14" dirty="0" smtClean="0">
                <a:latin typeface="Arial"/>
                <a:cs typeface="Arial"/>
              </a:rPr>
              <a:t> </a:t>
            </a:r>
            <a:r>
              <a:rPr sz="2000" dirty="0" smtClean="0">
                <a:latin typeface="Arial"/>
                <a:cs typeface="Arial"/>
              </a:rPr>
              <a:t>thus</a:t>
            </a:r>
            <a:r>
              <a:rPr sz="2000" spc="-37" dirty="0" smtClean="0">
                <a:latin typeface="Arial"/>
                <a:cs typeface="Arial"/>
              </a:rPr>
              <a:t> </a:t>
            </a:r>
            <a:r>
              <a:rPr sz="2000" dirty="0" smtClean="0">
                <a:latin typeface="Arial"/>
                <a:cs typeface="Arial"/>
              </a:rPr>
              <a:t>insufficient</a:t>
            </a:r>
            <a:r>
              <a:rPr sz="2000" spc="-94" dirty="0" smtClean="0">
                <a:latin typeface="Arial"/>
                <a:cs typeface="Arial"/>
              </a:rPr>
              <a:t> </a:t>
            </a:r>
            <a:r>
              <a:rPr sz="2000" dirty="0" smtClean="0">
                <a:latin typeface="Arial"/>
                <a:cs typeface="Arial"/>
              </a:rPr>
              <a:t>to predict</a:t>
            </a:r>
            <a:r>
              <a:rPr sz="2000" spc="-59" dirty="0" smtClean="0">
                <a:latin typeface="Arial"/>
                <a:cs typeface="Arial"/>
              </a:rPr>
              <a:t> </a:t>
            </a:r>
            <a:r>
              <a:rPr sz="2000" dirty="0" smtClean="0">
                <a:latin typeface="Arial"/>
                <a:cs typeface="Arial"/>
              </a:rPr>
              <a:t>future</a:t>
            </a:r>
            <a:r>
              <a:rPr sz="2000" spc="-51" dirty="0" smtClean="0">
                <a:latin typeface="Arial"/>
                <a:cs typeface="Arial"/>
              </a:rPr>
              <a:t> </a:t>
            </a:r>
            <a:r>
              <a:rPr sz="2000" dirty="0" smtClean="0">
                <a:latin typeface="Arial"/>
                <a:cs typeface="Arial"/>
              </a:rPr>
              <a:t>steps</a:t>
            </a:r>
            <a:r>
              <a:rPr sz="2000" spc="-47" dirty="0" smtClean="0">
                <a:latin typeface="Arial"/>
                <a:cs typeface="Arial"/>
              </a:rPr>
              <a:t> </a:t>
            </a:r>
            <a:r>
              <a:rPr sz="2000" dirty="0" smtClean="0">
                <a:latin typeface="Arial"/>
                <a:cs typeface="Arial"/>
              </a:rPr>
              <a:t>the</a:t>
            </a:r>
            <a:r>
              <a:rPr sz="2000" spc="-27" dirty="0" smtClean="0">
                <a:latin typeface="Arial"/>
                <a:cs typeface="Arial"/>
              </a:rPr>
              <a:t> </a:t>
            </a:r>
            <a:r>
              <a:rPr sz="2000" dirty="0" smtClean="0">
                <a:latin typeface="Arial"/>
                <a:cs typeface="Arial"/>
              </a:rPr>
              <a:t>target</a:t>
            </a:r>
            <a:r>
              <a:rPr sz="2000" spc="-41" dirty="0" smtClean="0">
                <a:latin typeface="Arial"/>
                <a:cs typeface="Arial"/>
              </a:rPr>
              <a:t> </a:t>
            </a:r>
            <a:r>
              <a:rPr sz="2000" dirty="0" smtClean="0">
                <a:latin typeface="Arial"/>
                <a:cs typeface="Arial"/>
              </a:rPr>
              <a:t>might</a:t>
            </a:r>
            <a:r>
              <a:rPr sz="2000" spc="-48" dirty="0" smtClean="0">
                <a:latin typeface="Arial"/>
                <a:cs typeface="Arial"/>
              </a:rPr>
              <a:t> </a:t>
            </a:r>
            <a:r>
              <a:rPr sz="2000" dirty="0" smtClean="0">
                <a:latin typeface="Arial"/>
                <a:cs typeface="Arial"/>
              </a:rPr>
              <a:t>take,</a:t>
            </a:r>
            <a:r>
              <a:rPr sz="2000" spc="-43" dirty="0" smtClean="0">
                <a:latin typeface="Arial"/>
                <a:cs typeface="Arial"/>
              </a:rPr>
              <a:t> </a:t>
            </a:r>
            <a:r>
              <a:rPr sz="2000" dirty="0" smtClean="0">
                <a:latin typeface="Arial"/>
                <a:cs typeface="Arial"/>
              </a:rPr>
              <a:t>alternative</a:t>
            </a:r>
            <a:r>
              <a:rPr sz="2000" spc="-92" dirty="0" smtClean="0">
                <a:latin typeface="Arial"/>
                <a:cs typeface="Arial"/>
              </a:rPr>
              <a:t> </a:t>
            </a:r>
            <a:r>
              <a:rPr sz="2000" dirty="0" smtClean="0">
                <a:latin typeface="Arial"/>
                <a:cs typeface="Arial"/>
              </a:rPr>
              <a:t>possible executions,</a:t>
            </a:r>
            <a:r>
              <a:rPr sz="2000" spc="-101" dirty="0" smtClean="0">
                <a:latin typeface="Arial"/>
                <a:cs typeface="Arial"/>
              </a:rPr>
              <a:t> </a:t>
            </a:r>
            <a:r>
              <a:rPr sz="2000" dirty="0" smtClean="0">
                <a:latin typeface="Arial"/>
                <a:cs typeface="Arial"/>
              </a:rPr>
              <a:t>or</a:t>
            </a:r>
            <a:r>
              <a:rPr sz="2000" spc="-17" dirty="0" smtClean="0">
                <a:latin typeface="Arial"/>
                <a:cs typeface="Arial"/>
              </a:rPr>
              <a:t> </a:t>
            </a:r>
            <a:r>
              <a:rPr sz="2000" dirty="0" smtClean="0">
                <a:latin typeface="Arial"/>
                <a:cs typeface="Arial"/>
              </a:rPr>
              <a:t>all</a:t>
            </a:r>
            <a:r>
              <a:rPr sz="2000" spc="-19" dirty="0" smtClean="0">
                <a:latin typeface="Arial"/>
                <a:cs typeface="Arial"/>
              </a:rPr>
              <a:t> </a:t>
            </a:r>
            <a:r>
              <a:rPr sz="2000" dirty="0" smtClean="0">
                <a:latin typeface="Arial"/>
                <a:cs typeface="Arial"/>
              </a:rPr>
              <a:t>possible</a:t>
            </a:r>
            <a:r>
              <a:rPr sz="2000" spc="-73" dirty="0" smtClean="0">
                <a:latin typeface="Arial"/>
                <a:cs typeface="Arial"/>
              </a:rPr>
              <a:t> </a:t>
            </a:r>
            <a:r>
              <a:rPr sz="2000" dirty="0" smtClean="0">
                <a:latin typeface="Arial"/>
                <a:cs typeface="Arial"/>
              </a:rPr>
              <a:t>target</a:t>
            </a:r>
            <a:r>
              <a:rPr sz="2000" spc="-51" dirty="0" smtClean="0">
                <a:latin typeface="Arial"/>
                <a:cs typeface="Arial"/>
              </a:rPr>
              <a:t> </a:t>
            </a:r>
            <a:r>
              <a:rPr sz="2000" dirty="0" smtClean="0">
                <a:latin typeface="Arial"/>
                <a:cs typeface="Arial"/>
              </a:rPr>
              <a:t>executions.</a:t>
            </a:r>
            <a:endParaRPr sz="2000">
              <a:latin typeface="Arial"/>
              <a:cs typeface="Arial"/>
            </a:endParaRPr>
          </a:p>
          <a:p>
            <a:pPr marL="12739" marR="482670">
              <a:lnSpc>
                <a:spcPts val="2306"/>
              </a:lnSpc>
              <a:spcBef>
                <a:spcPts val="349"/>
              </a:spcBef>
            </a:pPr>
            <a:r>
              <a:rPr sz="2000" dirty="0" smtClean="0">
                <a:latin typeface="Arial"/>
                <a:cs typeface="Arial"/>
              </a:rPr>
              <a:t>Compilers</a:t>
            </a:r>
            <a:r>
              <a:rPr sz="2000" spc="-89" dirty="0" smtClean="0">
                <a:latin typeface="Arial"/>
                <a:cs typeface="Arial"/>
              </a:rPr>
              <a:t> </a:t>
            </a:r>
            <a:r>
              <a:rPr sz="2000" dirty="0" smtClean="0">
                <a:latin typeface="Arial"/>
                <a:cs typeface="Arial"/>
              </a:rPr>
              <a:t>and</a:t>
            </a:r>
            <a:r>
              <a:rPr sz="2000" spc="-33" dirty="0" smtClean="0">
                <a:latin typeface="Arial"/>
                <a:cs typeface="Arial"/>
              </a:rPr>
              <a:t> </a:t>
            </a:r>
            <a:r>
              <a:rPr sz="2000" dirty="0" smtClean="0">
                <a:latin typeface="Arial"/>
                <a:cs typeface="Arial"/>
              </a:rPr>
              <a:t>theorem-provers,</a:t>
            </a:r>
            <a:r>
              <a:rPr sz="2000" spc="-146" dirty="0" smtClean="0">
                <a:latin typeface="Arial"/>
                <a:cs typeface="Arial"/>
              </a:rPr>
              <a:t> </a:t>
            </a:r>
            <a:r>
              <a:rPr sz="2000" dirty="0" smtClean="0">
                <a:latin typeface="Arial"/>
                <a:cs typeface="Arial"/>
              </a:rPr>
              <a:t>which</a:t>
            </a:r>
            <a:r>
              <a:rPr sz="2000" spc="-51" dirty="0" smtClean="0">
                <a:latin typeface="Arial"/>
                <a:cs typeface="Arial"/>
              </a:rPr>
              <a:t> </a:t>
            </a:r>
            <a:r>
              <a:rPr sz="2000" dirty="0" smtClean="0">
                <a:latin typeface="Arial"/>
                <a:cs typeface="Arial"/>
              </a:rPr>
              <a:t>analy</a:t>
            </a:r>
            <a:r>
              <a:rPr sz="2000" spc="9" dirty="0" smtClean="0">
                <a:latin typeface="Arial"/>
                <a:cs typeface="Arial"/>
              </a:rPr>
              <a:t>z</a:t>
            </a:r>
            <a:r>
              <a:rPr sz="2000" dirty="0" smtClean="0">
                <a:latin typeface="Arial"/>
                <a:cs typeface="Arial"/>
              </a:rPr>
              <a:t>e</a:t>
            </a:r>
            <a:r>
              <a:rPr sz="2000" spc="-68" dirty="0" smtClean="0">
                <a:latin typeface="Arial"/>
                <a:cs typeface="Arial"/>
              </a:rPr>
              <a:t> </a:t>
            </a:r>
            <a:r>
              <a:rPr sz="2000" dirty="0" smtClean="0">
                <a:latin typeface="Arial"/>
                <a:cs typeface="Arial"/>
              </a:rPr>
              <a:t>a</a:t>
            </a:r>
            <a:r>
              <a:rPr sz="2000" spc="-11" dirty="0" smtClean="0">
                <a:latin typeface="Arial"/>
                <a:cs typeface="Arial"/>
              </a:rPr>
              <a:t> </a:t>
            </a:r>
            <a:r>
              <a:rPr sz="2000" dirty="0" smtClean="0">
                <a:latin typeface="Arial"/>
                <a:cs typeface="Arial"/>
              </a:rPr>
              <a:t>static </a:t>
            </a:r>
            <a:endParaRPr sz="2000">
              <a:latin typeface="Arial"/>
              <a:cs typeface="Arial"/>
            </a:endParaRPr>
          </a:p>
          <a:p>
            <a:pPr marL="12739" marR="482670">
              <a:lnSpc>
                <a:spcPts val="2306"/>
              </a:lnSpc>
            </a:pPr>
            <a:r>
              <a:rPr sz="2000" dirty="0" smtClean="0">
                <a:latin typeface="Arial"/>
                <a:cs typeface="Arial"/>
              </a:rPr>
              <a:t>representation</a:t>
            </a:r>
            <a:r>
              <a:rPr sz="2000" spc="-127" dirty="0" smtClean="0">
                <a:latin typeface="Arial"/>
                <a:cs typeface="Arial"/>
              </a:rPr>
              <a:t> </a:t>
            </a:r>
            <a:r>
              <a:rPr sz="2000" dirty="0" smtClean="0">
                <a:latin typeface="Arial"/>
                <a:cs typeface="Arial"/>
              </a:rPr>
              <a:t>of a</a:t>
            </a:r>
            <a:r>
              <a:rPr sz="2000" spc="-11" dirty="0" smtClean="0">
                <a:latin typeface="Arial"/>
                <a:cs typeface="Arial"/>
              </a:rPr>
              <a:t> </a:t>
            </a:r>
            <a:r>
              <a:rPr sz="2000" dirty="0" smtClean="0">
                <a:latin typeface="Arial"/>
                <a:cs typeface="Arial"/>
              </a:rPr>
              <a:t>target</a:t>
            </a:r>
            <a:r>
              <a:rPr sz="2000" spc="-51" dirty="0" smtClean="0">
                <a:latin typeface="Arial"/>
                <a:cs typeface="Arial"/>
              </a:rPr>
              <a:t> </a:t>
            </a:r>
            <a:r>
              <a:rPr sz="2000" dirty="0" smtClean="0">
                <a:latin typeface="Arial"/>
                <a:cs typeface="Arial"/>
              </a:rPr>
              <a:t>to ded</a:t>
            </a:r>
            <a:r>
              <a:rPr sz="2000" spc="9" dirty="0" smtClean="0">
                <a:latin typeface="Arial"/>
                <a:cs typeface="Arial"/>
              </a:rPr>
              <a:t>u</a:t>
            </a:r>
            <a:r>
              <a:rPr sz="2000" dirty="0" smtClean="0">
                <a:latin typeface="Arial"/>
                <a:cs typeface="Arial"/>
              </a:rPr>
              <a:t>ce</a:t>
            </a:r>
            <a:r>
              <a:rPr sz="2000" spc="-65" dirty="0" smtClean="0">
                <a:latin typeface="Arial"/>
                <a:cs typeface="Arial"/>
              </a:rPr>
              <a:t> </a:t>
            </a:r>
            <a:r>
              <a:rPr sz="2000" dirty="0" smtClean="0">
                <a:latin typeface="Arial"/>
                <a:cs typeface="Arial"/>
              </a:rPr>
              <a:t>information</a:t>
            </a:r>
            <a:r>
              <a:rPr sz="2000" spc="-98" dirty="0" smtClean="0">
                <a:latin typeface="Arial"/>
                <a:cs typeface="Arial"/>
              </a:rPr>
              <a:t> </a:t>
            </a:r>
            <a:r>
              <a:rPr sz="2000" dirty="0" smtClean="0">
                <a:latin typeface="Arial"/>
                <a:cs typeface="Arial"/>
              </a:rPr>
              <a:t>about</a:t>
            </a:r>
            <a:r>
              <a:rPr sz="2000" spc="-50" dirty="0" smtClean="0">
                <a:latin typeface="Arial"/>
                <a:cs typeface="Arial"/>
              </a:rPr>
              <a:t> </a:t>
            </a:r>
            <a:r>
              <a:rPr sz="2000" dirty="0" smtClean="0">
                <a:latin typeface="Arial"/>
                <a:cs typeface="Arial"/>
              </a:rPr>
              <a:t>all</a:t>
            </a:r>
            <a:r>
              <a:rPr sz="2000" spc="-19" dirty="0" smtClean="0">
                <a:latin typeface="Arial"/>
                <a:cs typeface="Arial"/>
              </a:rPr>
              <a:t> </a:t>
            </a:r>
            <a:r>
              <a:rPr sz="2000" dirty="0" smtClean="0">
                <a:latin typeface="Arial"/>
                <a:cs typeface="Arial"/>
              </a:rPr>
              <a:t>of</a:t>
            </a:r>
            <a:r>
              <a:rPr sz="2000" spc="-9" dirty="0" smtClean="0">
                <a:latin typeface="Arial"/>
                <a:cs typeface="Arial"/>
              </a:rPr>
              <a:t> </a:t>
            </a:r>
            <a:r>
              <a:rPr sz="2000" dirty="0" smtClean="0">
                <a:latin typeface="Arial"/>
                <a:cs typeface="Arial"/>
              </a:rPr>
              <a:t>its </a:t>
            </a:r>
            <a:endParaRPr sz="2000">
              <a:latin typeface="Arial"/>
              <a:cs typeface="Arial"/>
            </a:endParaRPr>
          </a:p>
          <a:p>
            <a:pPr marL="12739" marR="482670">
              <a:lnSpc>
                <a:spcPts val="2364"/>
              </a:lnSpc>
            </a:pPr>
            <a:r>
              <a:rPr sz="2000" dirty="0" smtClean="0">
                <a:latin typeface="Arial"/>
                <a:cs typeface="Arial"/>
              </a:rPr>
              <a:t>possible</a:t>
            </a:r>
            <a:r>
              <a:rPr sz="2000" spc="-73" dirty="0" smtClean="0">
                <a:latin typeface="Arial"/>
                <a:cs typeface="Arial"/>
              </a:rPr>
              <a:t> </a:t>
            </a:r>
            <a:r>
              <a:rPr sz="2000" dirty="0" smtClean="0">
                <a:latin typeface="Arial"/>
                <a:cs typeface="Arial"/>
              </a:rPr>
              <a:t>executions,</a:t>
            </a:r>
            <a:r>
              <a:rPr sz="2000" spc="-101" dirty="0" smtClean="0">
                <a:latin typeface="Arial"/>
                <a:cs typeface="Arial"/>
              </a:rPr>
              <a:t> </a:t>
            </a:r>
            <a:r>
              <a:rPr sz="2000" dirty="0" smtClean="0">
                <a:latin typeface="Arial"/>
                <a:cs typeface="Arial"/>
              </a:rPr>
              <a:t>are</a:t>
            </a:r>
            <a:r>
              <a:rPr sz="2000" spc="-18" dirty="0" smtClean="0">
                <a:latin typeface="Arial"/>
                <a:cs typeface="Arial"/>
              </a:rPr>
              <a:t> </a:t>
            </a:r>
            <a:r>
              <a:rPr sz="2000" b="1" dirty="0" smtClean="0">
                <a:latin typeface="Arial"/>
                <a:cs typeface="Arial"/>
              </a:rPr>
              <a:t>not EM</a:t>
            </a:r>
            <a:r>
              <a:rPr sz="2000" b="1" spc="-29" dirty="0" smtClean="0">
                <a:latin typeface="Arial"/>
                <a:cs typeface="Arial"/>
              </a:rPr>
              <a:t> </a:t>
            </a:r>
            <a:r>
              <a:rPr sz="2000" b="1" dirty="0" smtClean="0">
                <a:latin typeface="Arial"/>
                <a:cs typeface="Arial"/>
              </a:rPr>
              <a:t>m</a:t>
            </a:r>
            <a:r>
              <a:rPr sz="2000" b="1" spc="-9" dirty="0" smtClean="0">
                <a:latin typeface="Arial"/>
                <a:cs typeface="Arial"/>
              </a:rPr>
              <a:t>e</a:t>
            </a:r>
            <a:r>
              <a:rPr sz="2000" b="1" dirty="0" smtClean="0">
                <a:latin typeface="Arial"/>
                <a:cs typeface="Arial"/>
              </a:rPr>
              <a:t>chanisms.</a:t>
            </a:r>
            <a:endParaRPr sz="2000">
              <a:latin typeface="Arial"/>
              <a:cs typeface="Arial"/>
            </a:endParaRPr>
          </a:p>
          <a:p>
            <a:pPr marL="12739">
              <a:lnSpc>
                <a:spcPts val="1936"/>
              </a:lnSpc>
              <a:spcBef>
                <a:spcPts val="212"/>
              </a:spcBef>
            </a:pPr>
            <a:r>
              <a:rPr sz="2000" dirty="0" smtClean="0">
                <a:latin typeface="Arial"/>
                <a:cs typeface="Arial"/>
              </a:rPr>
              <a:t>Mechanisms</a:t>
            </a:r>
            <a:r>
              <a:rPr sz="2000" spc="-112" dirty="0" smtClean="0">
                <a:latin typeface="Arial"/>
                <a:cs typeface="Arial"/>
              </a:rPr>
              <a:t> </a:t>
            </a:r>
            <a:r>
              <a:rPr sz="2000" dirty="0" smtClean="0">
                <a:latin typeface="Arial"/>
                <a:cs typeface="Arial"/>
              </a:rPr>
              <a:t>that modify</a:t>
            </a:r>
            <a:r>
              <a:rPr sz="2000" spc="-58" dirty="0" smtClean="0">
                <a:latin typeface="Arial"/>
                <a:cs typeface="Arial"/>
              </a:rPr>
              <a:t> </a:t>
            </a:r>
            <a:r>
              <a:rPr sz="2000" dirty="0" smtClean="0">
                <a:latin typeface="Arial"/>
                <a:cs typeface="Arial"/>
              </a:rPr>
              <a:t>a</a:t>
            </a:r>
            <a:r>
              <a:rPr sz="2000" spc="-11" dirty="0" smtClean="0">
                <a:latin typeface="Arial"/>
                <a:cs typeface="Arial"/>
              </a:rPr>
              <a:t> </a:t>
            </a:r>
            <a:r>
              <a:rPr sz="2000" dirty="0" smtClean="0">
                <a:latin typeface="Arial"/>
                <a:cs typeface="Arial"/>
              </a:rPr>
              <a:t>target</a:t>
            </a:r>
            <a:r>
              <a:rPr sz="2000" spc="-51" dirty="0" smtClean="0">
                <a:latin typeface="Arial"/>
                <a:cs typeface="Arial"/>
              </a:rPr>
              <a:t> </a:t>
            </a:r>
            <a:r>
              <a:rPr sz="2000" dirty="0" smtClean="0">
                <a:latin typeface="Arial"/>
                <a:cs typeface="Arial"/>
              </a:rPr>
              <a:t>before</a:t>
            </a:r>
            <a:r>
              <a:rPr sz="2000" spc="-56" dirty="0" smtClean="0">
                <a:latin typeface="Arial"/>
                <a:cs typeface="Arial"/>
              </a:rPr>
              <a:t> </a:t>
            </a:r>
            <a:r>
              <a:rPr sz="2000" dirty="0" smtClean="0">
                <a:latin typeface="Arial"/>
                <a:cs typeface="Arial"/>
              </a:rPr>
              <a:t>executing</a:t>
            </a:r>
            <a:r>
              <a:rPr sz="2000" spc="-85" dirty="0" smtClean="0">
                <a:latin typeface="Arial"/>
                <a:cs typeface="Arial"/>
              </a:rPr>
              <a:t> </a:t>
            </a:r>
            <a:r>
              <a:rPr sz="2000" dirty="0" smtClean="0">
                <a:latin typeface="Arial"/>
                <a:cs typeface="Arial"/>
              </a:rPr>
              <a:t>it. Although, these</a:t>
            </a:r>
            <a:r>
              <a:rPr sz="2000" spc="-48" dirty="0" smtClean="0">
                <a:latin typeface="Arial"/>
                <a:cs typeface="Arial"/>
              </a:rPr>
              <a:t> </a:t>
            </a:r>
            <a:r>
              <a:rPr sz="2000" dirty="0" smtClean="0">
                <a:latin typeface="Arial"/>
                <a:cs typeface="Arial"/>
              </a:rPr>
              <a:t>can</a:t>
            </a:r>
            <a:r>
              <a:rPr sz="2000" spc="-32" dirty="0" smtClean="0">
                <a:latin typeface="Arial"/>
                <a:cs typeface="Arial"/>
              </a:rPr>
              <a:t> </a:t>
            </a:r>
            <a:r>
              <a:rPr sz="2000" dirty="0" smtClean="0">
                <a:latin typeface="Arial"/>
                <a:cs typeface="Arial"/>
              </a:rPr>
              <a:t>be</a:t>
            </a:r>
            <a:r>
              <a:rPr sz="2000" spc="-22" dirty="0" smtClean="0">
                <a:latin typeface="Arial"/>
                <a:cs typeface="Arial"/>
              </a:rPr>
              <a:t> </a:t>
            </a:r>
            <a:r>
              <a:rPr sz="2000" dirty="0" smtClean="0">
                <a:latin typeface="Arial"/>
                <a:cs typeface="Arial"/>
              </a:rPr>
              <a:t>studied</a:t>
            </a:r>
            <a:r>
              <a:rPr sz="2000" spc="-64" dirty="0" smtClean="0">
                <a:latin typeface="Arial"/>
                <a:cs typeface="Arial"/>
              </a:rPr>
              <a:t> </a:t>
            </a:r>
            <a:r>
              <a:rPr sz="2000" dirty="0" smtClean="0">
                <a:latin typeface="Arial"/>
                <a:cs typeface="Arial"/>
              </a:rPr>
              <a:t>further</a:t>
            </a:r>
            <a:r>
              <a:rPr sz="2000" spc="-52" dirty="0" smtClean="0">
                <a:latin typeface="Arial"/>
                <a:cs typeface="Arial"/>
              </a:rPr>
              <a:t> </a:t>
            </a:r>
            <a:r>
              <a:rPr sz="2000" b="1" spc="4" dirty="0" smtClean="0">
                <a:latin typeface="Arial"/>
                <a:cs typeface="Arial"/>
              </a:rPr>
              <a:t>I</a:t>
            </a:r>
            <a:r>
              <a:rPr sz="2000" b="1" dirty="0" smtClean="0">
                <a:latin typeface="Arial"/>
                <a:cs typeface="Arial"/>
              </a:rPr>
              <a:t>F </a:t>
            </a:r>
            <a:r>
              <a:rPr sz="2000" dirty="0" smtClean="0">
                <a:latin typeface="Arial"/>
                <a:cs typeface="Arial"/>
              </a:rPr>
              <a:t>The</a:t>
            </a:r>
            <a:r>
              <a:rPr sz="2000" spc="-34" dirty="0" smtClean="0">
                <a:latin typeface="Arial"/>
                <a:cs typeface="Arial"/>
              </a:rPr>
              <a:t> </a:t>
            </a:r>
            <a:r>
              <a:rPr sz="2000" dirty="0" smtClean="0">
                <a:latin typeface="Arial"/>
                <a:cs typeface="Arial"/>
              </a:rPr>
              <a:t>modified</a:t>
            </a:r>
            <a:r>
              <a:rPr sz="2000" spc="-75" dirty="0" smtClean="0">
                <a:latin typeface="Arial"/>
                <a:cs typeface="Arial"/>
              </a:rPr>
              <a:t> </a:t>
            </a:r>
            <a:r>
              <a:rPr sz="2000" dirty="0" smtClean="0">
                <a:latin typeface="Arial"/>
                <a:cs typeface="Arial"/>
              </a:rPr>
              <a:t>target</a:t>
            </a:r>
            <a:r>
              <a:rPr sz="2000" spc="-51" dirty="0" smtClean="0">
                <a:latin typeface="Arial"/>
                <a:cs typeface="Arial"/>
              </a:rPr>
              <a:t> </a:t>
            </a:r>
            <a:r>
              <a:rPr sz="2000" dirty="0" smtClean="0">
                <a:latin typeface="Arial"/>
                <a:cs typeface="Arial"/>
              </a:rPr>
              <a:t>is</a:t>
            </a:r>
            <a:r>
              <a:rPr sz="2000" spc="-14" dirty="0" smtClean="0">
                <a:latin typeface="Arial"/>
                <a:cs typeface="Arial"/>
              </a:rPr>
              <a:t> </a:t>
            </a:r>
            <a:r>
              <a:rPr sz="2000" dirty="0" smtClean="0">
                <a:latin typeface="Arial"/>
                <a:cs typeface="Arial"/>
              </a:rPr>
              <a:t>equivalent</a:t>
            </a:r>
            <a:r>
              <a:rPr sz="2000" spc="-91" dirty="0" smtClean="0">
                <a:latin typeface="Arial"/>
                <a:cs typeface="Arial"/>
              </a:rPr>
              <a:t> </a:t>
            </a:r>
            <a:r>
              <a:rPr sz="2000" dirty="0" smtClean="0">
                <a:latin typeface="Arial"/>
                <a:cs typeface="Arial"/>
              </a:rPr>
              <a:t>to the</a:t>
            </a:r>
            <a:r>
              <a:rPr sz="2000" spc="-27" dirty="0" smtClean="0">
                <a:latin typeface="Arial"/>
                <a:cs typeface="Arial"/>
              </a:rPr>
              <a:t> </a:t>
            </a:r>
            <a:r>
              <a:rPr sz="2000" dirty="0" smtClean="0">
                <a:latin typeface="Arial"/>
                <a:cs typeface="Arial"/>
              </a:rPr>
              <a:t>original,</a:t>
            </a:r>
            <a:r>
              <a:rPr sz="2000" spc="-69" dirty="0" smtClean="0">
                <a:latin typeface="Arial"/>
                <a:cs typeface="Arial"/>
              </a:rPr>
              <a:t> </a:t>
            </a:r>
            <a:r>
              <a:rPr sz="2000" dirty="0" smtClean="0">
                <a:latin typeface="Arial"/>
                <a:cs typeface="Arial"/>
              </a:rPr>
              <a:t>except</a:t>
            </a:r>
            <a:r>
              <a:rPr sz="2000" spc="-58" dirty="0" smtClean="0">
                <a:latin typeface="Arial"/>
                <a:cs typeface="Arial"/>
              </a:rPr>
              <a:t> </a:t>
            </a:r>
            <a:r>
              <a:rPr sz="2000" dirty="0" smtClean="0">
                <a:latin typeface="Arial"/>
                <a:cs typeface="Arial"/>
              </a:rPr>
              <a:t>for</a:t>
            </a:r>
            <a:r>
              <a:rPr sz="2000" spc="-23" dirty="0" smtClean="0">
                <a:latin typeface="Arial"/>
                <a:cs typeface="Arial"/>
              </a:rPr>
              <a:t> </a:t>
            </a:r>
            <a:r>
              <a:rPr sz="2000" dirty="0" smtClean="0">
                <a:latin typeface="Arial"/>
                <a:cs typeface="Arial"/>
              </a:rPr>
              <a:t>aborting</a:t>
            </a:r>
            <a:r>
              <a:rPr sz="2000" spc="-72" dirty="0" smtClean="0">
                <a:latin typeface="Arial"/>
                <a:cs typeface="Arial"/>
              </a:rPr>
              <a:t> </a:t>
            </a:r>
            <a:r>
              <a:rPr sz="2000" dirty="0" smtClean="0">
                <a:latin typeface="Arial"/>
                <a:cs typeface="Arial"/>
              </a:rPr>
              <a:t>exe</a:t>
            </a:r>
            <a:r>
              <a:rPr sz="2000" spc="19" dirty="0" smtClean="0">
                <a:latin typeface="Arial"/>
                <a:cs typeface="Arial"/>
              </a:rPr>
              <a:t>c</a:t>
            </a:r>
            <a:r>
              <a:rPr sz="2000" dirty="0" smtClean="0">
                <a:latin typeface="Arial"/>
                <a:cs typeface="Arial"/>
              </a:rPr>
              <a:t>utions</a:t>
            </a:r>
            <a:r>
              <a:rPr sz="2000" spc="-95" dirty="0" smtClean="0">
                <a:latin typeface="Arial"/>
                <a:cs typeface="Arial"/>
              </a:rPr>
              <a:t> </a:t>
            </a:r>
            <a:r>
              <a:rPr sz="2000" dirty="0" smtClean="0">
                <a:latin typeface="Arial"/>
                <a:cs typeface="Arial"/>
              </a:rPr>
              <a:t>that violate</a:t>
            </a:r>
            <a:r>
              <a:rPr sz="2000" spc="-57" dirty="0" smtClean="0">
                <a:latin typeface="Arial"/>
                <a:cs typeface="Arial"/>
              </a:rPr>
              <a:t> </a:t>
            </a:r>
            <a:r>
              <a:rPr sz="2000" dirty="0" smtClean="0">
                <a:latin typeface="Arial"/>
                <a:cs typeface="Arial"/>
              </a:rPr>
              <a:t>the</a:t>
            </a:r>
            <a:r>
              <a:rPr sz="2000" spc="-27" dirty="0" smtClean="0">
                <a:latin typeface="Arial"/>
                <a:cs typeface="Arial"/>
              </a:rPr>
              <a:t> </a:t>
            </a:r>
            <a:r>
              <a:rPr sz="2000" dirty="0" smtClean="0">
                <a:latin typeface="Arial"/>
                <a:cs typeface="Arial"/>
              </a:rPr>
              <a:t>security policy</a:t>
            </a:r>
            <a:r>
              <a:rPr sz="2000" spc="-51" dirty="0" smtClean="0">
                <a:latin typeface="Arial"/>
                <a:cs typeface="Arial"/>
              </a:rPr>
              <a:t> </a:t>
            </a:r>
            <a:r>
              <a:rPr sz="2000" dirty="0" smtClean="0">
                <a:latin typeface="Arial"/>
                <a:cs typeface="Arial"/>
              </a:rPr>
              <a:t>of interest.</a:t>
            </a:r>
            <a:r>
              <a:rPr sz="2000" spc="-70" dirty="0" smtClean="0">
                <a:latin typeface="Arial"/>
                <a:cs typeface="Arial"/>
              </a:rPr>
              <a:t> </a:t>
            </a:r>
            <a:r>
              <a:rPr sz="2000" dirty="0" smtClean="0">
                <a:latin typeface="Arial"/>
                <a:cs typeface="Arial"/>
              </a:rPr>
              <a:t>A definition</a:t>
            </a:r>
            <a:r>
              <a:rPr sz="2000" spc="-79" dirty="0" smtClean="0">
                <a:latin typeface="Arial"/>
                <a:cs typeface="Arial"/>
              </a:rPr>
              <a:t> </a:t>
            </a:r>
            <a:r>
              <a:rPr sz="2000" dirty="0" smtClean="0">
                <a:latin typeface="Arial"/>
                <a:cs typeface="Arial"/>
              </a:rPr>
              <a:t>f</a:t>
            </a:r>
            <a:r>
              <a:rPr sz="2000" spc="4" dirty="0" smtClean="0">
                <a:latin typeface="Arial"/>
                <a:cs typeface="Arial"/>
              </a:rPr>
              <a:t>o</a:t>
            </a:r>
            <a:r>
              <a:rPr sz="2000" dirty="0" smtClean="0">
                <a:latin typeface="Arial"/>
                <a:cs typeface="Arial"/>
              </a:rPr>
              <a:t>r</a:t>
            </a:r>
            <a:r>
              <a:rPr sz="2000" spc="-6" dirty="0" smtClean="0">
                <a:latin typeface="Arial"/>
                <a:cs typeface="Arial"/>
              </a:rPr>
              <a:t> </a:t>
            </a:r>
            <a:r>
              <a:rPr sz="2000" dirty="0" smtClean="0">
                <a:latin typeface="Arial"/>
                <a:cs typeface="Arial"/>
              </a:rPr>
              <a:t>equivalent</a:t>
            </a:r>
            <a:r>
              <a:rPr sz="2000" spc="-91" dirty="0" smtClean="0">
                <a:latin typeface="Arial"/>
                <a:cs typeface="Arial"/>
              </a:rPr>
              <a:t> </a:t>
            </a:r>
            <a:r>
              <a:rPr sz="2000" dirty="0" smtClean="0">
                <a:latin typeface="Arial"/>
                <a:cs typeface="Arial"/>
              </a:rPr>
              <a:t>is</a:t>
            </a:r>
            <a:r>
              <a:rPr sz="2000" spc="-14" dirty="0" smtClean="0">
                <a:latin typeface="Arial"/>
                <a:cs typeface="Arial"/>
              </a:rPr>
              <a:t> </a:t>
            </a:r>
            <a:r>
              <a:rPr sz="2000" dirty="0" smtClean="0">
                <a:latin typeface="Arial"/>
                <a:cs typeface="Arial"/>
              </a:rPr>
              <a:t>thus</a:t>
            </a:r>
            <a:r>
              <a:rPr sz="2000" spc="-37" dirty="0" smtClean="0">
                <a:latin typeface="Arial"/>
                <a:cs typeface="Arial"/>
              </a:rPr>
              <a:t> </a:t>
            </a:r>
            <a:r>
              <a:rPr sz="2000" dirty="0" smtClean="0">
                <a:latin typeface="Arial"/>
                <a:cs typeface="Arial"/>
              </a:rPr>
              <a:t>required</a:t>
            </a:r>
            <a:r>
              <a:rPr sz="2000" spc="-73" dirty="0" smtClean="0">
                <a:latin typeface="Arial"/>
                <a:cs typeface="Arial"/>
              </a:rPr>
              <a:t> </a:t>
            </a:r>
            <a:r>
              <a:rPr sz="2000" dirty="0" smtClean="0">
                <a:latin typeface="Arial"/>
                <a:cs typeface="Arial"/>
              </a:rPr>
              <a:t>to analy</a:t>
            </a:r>
            <a:r>
              <a:rPr sz="2000" spc="9" dirty="0" smtClean="0">
                <a:latin typeface="Arial"/>
                <a:cs typeface="Arial"/>
              </a:rPr>
              <a:t>z</a:t>
            </a:r>
            <a:r>
              <a:rPr sz="2000" dirty="0" smtClean="0">
                <a:latin typeface="Arial"/>
                <a:cs typeface="Arial"/>
              </a:rPr>
              <a:t>e</a:t>
            </a:r>
            <a:r>
              <a:rPr sz="2000" spc="-68" dirty="0" smtClean="0">
                <a:latin typeface="Arial"/>
                <a:cs typeface="Arial"/>
              </a:rPr>
              <a:t> </a:t>
            </a:r>
            <a:r>
              <a:rPr sz="2000" dirty="0" smtClean="0">
                <a:latin typeface="Arial"/>
                <a:cs typeface="Arial"/>
              </a:rPr>
              <a:t>this</a:t>
            </a:r>
            <a:r>
              <a:rPr sz="2000" spc="-31" dirty="0" smtClean="0">
                <a:latin typeface="Arial"/>
                <a:cs typeface="Arial"/>
              </a:rPr>
              <a:t> </a:t>
            </a:r>
            <a:r>
              <a:rPr sz="2000" dirty="0" smtClean="0">
                <a:latin typeface="Arial"/>
                <a:cs typeface="Arial"/>
              </a:rPr>
              <a:t>class</a:t>
            </a:r>
            <a:r>
              <a:rPr sz="2000" spc="-45" dirty="0" smtClean="0">
                <a:latin typeface="Arial"/>
                <a:cs typeface="Arial"/>
              </a:rPr>
              <a:t> </a:t>
            </a:r>
            <a:r>
              <a:rPr sz="2000" dirty="0" smtClean="0">
                <a:latin typeface="Arial"/>
                <a:cs typeface="Arial"/>
              </a:rPr>
              <a:t>of mechani</a:t>
            </a:r>
            <a:r>
              <a:rPr sz="2000" spc="9" dirty="0" smtClean="0">
                <a:latin typeface="Arial"/>
                <a:cs typeface="Arial"/>
              </a:rPr>
              <a:t>s</a:t>
            </a:r>
            <a:r>
              <a:rPr sz="2000" dirty="0" smtClean="0">
                <a:latin typeface="Arial"/>
                <a:cs typeface="Arial"/>
              </a:rPr>
              <a:t>ms.</a:t>
            </a:r>
            <a:endParaRPr sz="2000">
              <a:latin typeface="Arial"/>
              <a:cs typeface="Arial"/>
            </a:endParaRPr>
          </a:p>
        </p:txBody>
      </p:sp>
      <p:sp>
        <p:nvSpPr>
          <p:cNvPr id="13" name="object 13"/>
          <p:cNvSpPr txBox="1"/>
          <p:nvPr/>
        </p:nvSpPr>
        <p:spPr>
          <a:xfrm>
            <a:off x="525462" y="2053713"/>
            <a:ext cx="196633" cy="216703"/>
          </a:xfrm>
          <a:prstGeom prst="rect">
            <a:avLst/>
          </a:prstGeom>
        </p:spPr>
        <p:txBody>
          <a:bodyPr wrap="square" lIns="0" tIns="0" rIns="0" bIns="0" rtlCol="0">
            <a:noAutofit/>
          </a:bodyPr>
          <a:lstStyle/>
          <a:p>
            <a:pPr marL="12739">
              <a:lnSpc>
                <a:spcPts val="1619"/>
              </a:lnSpc>
              <a:spcBef>
                <a:spcPts val="80"/>
              </a:spcBef>
            </a:pPr>
            <a:r>
              <a:rPr sz="1500" dirty="0" smtClean="0">
                <a:solidFill>
                  <a:srgbClr val="00007B"/>
                </a:solidFill>
                <a:latin typeface="PMingLiU"/>
                <a:cs typeface="PMingLiU"/>
              </a:rPr>
              <a:t></a:t>
            </a:r>
            <a:endParaRPr sz="1500">
              <a:latin typeface="PMingLiU"/>
              <a:cs typeface="PMingLiU"/>
            </a:endParaRPr>
          </a:p>
        </p:txBody>
      </p:sp>
      <p:sp>
        <p:nvSpPr>
          <p:cNvPr id="12" name="object 12"/>
          <p:cNvSpPr txBox="1"/>
          <p:nvPr/>
        </p:nvSpPr>
        <p:spPr>
          <a:xfrm>
            <a:off x="525462" y="2850669"/>
            <a:ext cx="196633" cy="216703"/>
          </a:xfrm>
          <a:prstGeom prst="rect">
            <a:avLst/>
          </a:prstGeom>
        </p:spPr>
        <p:txBody>
          <a:bodyPr wrap="square" lIns="0" tIns="0" rIns="0" bIns="0" rtlCol="0">
            <a:noAutofit/>
          </a:bodyPr>
          <a:lstStyle/>
          <a:p>
            <a:pPr marL="12739">
              <a:lnSpc>
                <a:spcPts val="1619"/>
              </a:lnSpc>
              <a:spcBef>
                <a:spcPts val="80"/>
              </a:spcBef>
            </a:pPr>
            <a:r>
              <a:rPr sz="1500" dirty="0" smtClean="0">
                <a:solidFill>
                  <a:srgbClr val="00007B"/>
                </a:solidFill>
                <a:latin typeface="PMingLiU"/>
                <a:cs typeface="PMingLiU"/>
              </a:rPr>
              <a:t></a:t>
            </a:r>
            <a:endParaRPr sz="1500">
              <a:latin typeface="PMingLiU"/>
              <a:cs typeface="PMingLiU"/>
            </a:endParaRPr>
          </a:p>
        </p:txBody>
      </p:sp>
      <p:sp>
        <p:nvSpPr>
          <p:cNvPr id="11" name="object 11"/>
          <p:cNvSpPr txBox="1"/>
          <p:nvPr/>
        </p:nvSpPr>
        <p:spPr>
          <a:xfrm>
            <a:off x="525462" y="3647625"/>
            <a:ext cx="196633" cy="216703"/>
          </a:xfrm>
          <a:prstGeom prst="rect">
            <a:avLst/>
          </a:prstGeom>
        </p:spPr>
        <p:txBody>
          <a:bodyPr wrap="square" lIns="0" tIns="0" rIns="0" bIns="0" rtlCol="0">
            <a:noAutofit/>
          </a:bodyPr>
          <a:lstStyle/>
          <a:p>
            <a:pPr marL="12739">
              <a:lnSpc>
                <a:spcPts val="1619"/>
              </a:lnSpc>
              <a:spcBef>
                <a:spcPts val="80"/>
              </a:spcBef>
            </a:pPr>
            <a:r>
              <a:rPr sz="1500" dirty="0" smtClean="0">
                <a:solidFill>
                  <a:srgbClr val="00007B"/>
                </a:solidFill>
                <a:latin typeface="PMingLiU"/>
                <a:cs typeface="PMingLiU"/>
              </a:rPr>
              <a:t></a:t>
            </a:r>
            <a:endParaRPr sz="1500">
              <a:latin typeface="PMingLiU"/>
              <a:cs typeface="PMingLiU"/>
            </a:endParaRPr>
          </a:p>
        </p:txBody>
      </p:sp>
      <p:sp>
        <p:nvSpPr>
          <p:cNvPr id="10" name="object 10"/>
          <p:cNvSpPr txBox="1"/>
          <p:nvPr/>
        </p:nvSpPr>
        <p:spPr>
          <a:xfrm>
            <a:off x="525462" y="4443815"/>
            <a:ext cx="196633" cy="216703"/>
          </a:xfrm>
          <a:prstGeom prst="rect">
            <a:avLst/>
          </a:prstGeom>
        </p:spPr>
        <p:txBody>
          <a:bodyPr wrap="square" lIns="0" tIns="0" rIns="0" bIns="0" rtlCol="0">
            <a:noAutofit/>
          </a:bodyPr>
          <a:lstStyle/>
          <a:p>
            <a:pPr marL="12739">
              <a:lnSpc>
                <a:spcPts val="1619"/>
              </a:lnSpc>
              <a:spcBef>
                <a:spcPts val="80"/>
              </a:spcBef>
            </a:pPr>
            <a:r>
              <a:rPr sz="1500" dirty="0" smtClean="0">
                <a:solidFill>
                  <a:srgbClr val="00007B"/>
                </a:solidFill>
                <a:latin typeface="PMingLiU"/>
                <a:cs typeface="PMingLiU"/>
              </a:rPr>
              <a:t></a:t>
            </a:r>
            <a:endParaRPr sz="1500">
              <a:latin typeface="PMingLiU"/>
              <a:cs typeface="PMingLiU"/>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491439" y="6499986"/>
            <a:ext cx="150328"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7</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25" name="object 25"/>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26" name="object 26"/>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27" name="object 27"/>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28" name="object 28"/>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9" name="object 29"/>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30" name="object 30"/>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31" name="object 31"/>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32" name="object 32"/>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23" name="object 23"/>
          <p:cNvSpPr txBox="1"/>
          <p:nvPr/>
        </p:nvSpPr>
        <p:spPr>
          <a:xfrm>
            <a:off x="525462" y="286190"/>
            <a:ext cx="7626022" cy="1147504"/>
          </a:xfrm>
          <a:prstGeom prst="rect">
            <a:avLst/>
          </a:prstGeom>
        </p:spPr>
        <p:txBody>
          <a:bodyPr wrap="square" lIns="0" tIns="0" rIns="0" bIns="0" rtlCol="0">
            <a:noAutofit/>
          </a:bodyPr>
          <a:lstStyle/>
          <a:p>
            <a:pPr marL="12739" marR="76474">
              <a:lnSpc>
                <a:spcPts val="4203"/>
              </a:lnSpc>
              <a:spcBef>
                <a:spcPts val="210"/>
              </a:spcBef>
            </a:pPr>
            <a:r>
              <a:rPr sz="4000" spc="-4" dirty="0" smtClean="0">
                <a:latin typeface="Arial"/>
                <a:cs typeface="Arial"/>
              </a:rPr>
              <a:t>CHARACTERIZIN</a:t>
            </a:r>
            <a:r>
              <a:rPr sz="4000" dirty="0" smtClean="0">
                <a:latin typeface="Arial"/>
                <a:cs typeface="Arial"/>
              </a:rPr>
              <a:t>G </a:t>
            </a:r>
            <a:r>
              <a:rPr sz="4000" spc="-4" dirty="0" smtClean="0">
                <a:latin typeface="Arial"/>
                <a:cs typeface="Arial"/>
              </a:rPr>
              <a:t>EM</a:t>
            </a:r>
            <a:endParaRPr sz="4000">
              <a:latin typeface="Arial"/>
              <a:cs typeface="Arial"/>
            </a:endParaRPr>
          </a:p>
          <a:p>
            <a:pPr marL="12739">
              <a:lnSpc>
                <a:spcPct val="95825"/>
              </a:lnSpc>
            </a:pPr>
            <a:r>
              <a:rPr sz="4000" spc="-4" dirty="0" smtClean="0">
                <a:latin typeface="Arial"/>
                <a:cs typeface="Arial"/>
              </a:rPr>
              <a:t>ENFORCEMEN</a:t>
            </a:r>
            <a:r>
              <a:rPr sz="4000" dirty="0" smtClean="0">
                <a:latin typeface="Arial"/>
                <a:cs typeface="Arial"/>
              </a:rPr>
              <a:t>T </a:t>
            </a:r>
            <a:r>
              <a:rPr sz="4000" spc="-4" dirty="0" smtClean="0">
                <a:latin typeface="Arial"/>
                <a:cs typeface="Arial"/>
              </a:rPr>
              <a:t>MECHANISMS</a:t>
            </a:r>
            <a:endParaRPr sz="4000">
              <a:latin typeface="Arial"/>
              <a:cs typeface="Arial"/>
            </a:endParaRPr>
          </a:p>
        </p:txBody>
      </p:sp>
      <p:sp>
        <p:nvSpPr>
          <p:cNvPr id="22" name="object 22"/>
          <p:cNvSpPr txBox="1"/>
          <p:nvPr/>
        </p:nvSpPr>
        <p:spPr>
          <a:xfrm>
            <a:off x="353534" y="2566249"/>
            <a:ext cx="382880" cy="473183"/>
          </a:xfrm>
          <a:prstGeom prst="rect">
            <a:avLst/>
          </a:prstGeom>
        </p:spPr>
        <p:txBody>
          <a:bodyPr wrap="square" lIns="0" tIns="0" rIns="0" bIns="0" rtlCol="0">
            <a:noAutofit/>
          </a:bodyPr>
          <a:lstStyle/>
          <a:p>
            <a:pPr marL="12739">
              <a:lnSpc>
                <a:spcPts val="3722"/>
              </a:lnSpc>
              <a:spcBef>
                <a:spcPts val="186"/>
              </a:spcBef>
            </a:pPr>
            <a:r>
              <a:rPr sz="3500" dirty="0" smtClean="0">
                <a:latin typeface="Times New Roman"/>
                <a:cs typeface="Times New Roman"/>
              </a:rPr>
              <a:t>ψ</a:t>
            </a:r>
            <a:endParaRPr sz="3500">
              <a:latin typeface="Times New Roman"/>
              <a:cs typeface="Times New Roman"/>
            </a:endParaRPr>
          </a:p>
        </p:txBody>
      </p:sp>
      <p:sp>
        <p:nvSpPr>
          <p:cNvPr id="21" name="object 21"/>
          <p:cNvSpPr txBox="1"/>
          <p:nvPr/>
        </p:nvSpPr>
        <p:spPr>
          <a:xfrm>
            <a:off x="863204" y="2662205"/>
            <a:ext cx="7073201"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denotes</a:t>
            </a:r>
            <a:r>
              <a:rPr sz="3200" spc="-113" dirty="0" smtClean="0">
                <a:latin typeface="Arial"/>
                <a:cs typeface="Arial"/>
              </a:rPr>
              <a:t> </a:t>
            </a:r>
            <a:r>
              <a:rPr sz="3200" dirty="0" smtClean="0">
                <a:latin typeface="Arial"/>
                <a:cs typeface="Arial"/>
              </a:rPr>
              <a:t>a</a:t>
            </a:r>
            <a:r>
              <a:rPr sz="3200" spc="-17" dirty="0" smtClean="0">
                <a:latin typeface="Arial"/>
                <a:cs typeface="Arial"/>
              </a:rPr>
              <a:t> </a:t>
            </a:r>
            <a:r>
              <a:rPr sz="3200" dirty="0" smtClean="0">
                <a:latin typeface="Arial"/>
                <a:cs typeface="Arial"/>
              </a:rPr>
              <a:t>universe</a:t>
            </a:r>
            <a:r>
              <a:rPr sz="3200" spc="-120" dirty="0" smtClean="0">
                <a:latin typeface="Arial"/>
                <a:cs typeface="Arial"/>
              </a:rPr>
              <a:t> </a:t>
            </a:r>
            <a:r>
              <a:rPr sz="3200" dirty="0" smtClean="0">
                <a:latin typeface="Arial"/>
                <a:cs typeface="Arial"/>
              </a:rPr>
              <a:t>of all</a:t>
            </a:r>
            <a:r>
              <a:rPr sz="3200" spc="-31" dirty="0" smtClean="0">
                <a:latin typeface="Arial"/>
                <a:cs typeface="Arial"/>
              </a:rPr>
              <a:t> </a:t>
            </a:r>
            <a:r>
              <a:rPr sz="3200" dirty="0" smtClean="0">
                <a:latin typeface="Arial"/>
                <a:cs typeface="Arial"/>
              </a:rPr>
              <a:t>possible</a:t>
            </a:r>
            <a:r>
              <a:rPr sz="3200" spc="-117" dirty="0" smtClean="0">
                <a:latin typeface="Arial"/>
                <a:cs typeface="Arial"/>
              </a:rPr>
              <a:t> </a:t>
            </a:r>
            <a:r>
              <a:rPr sz="3200" dirty="0" smtClean="0">
                <a:latin typeface="Arial"/>
                <a:cs typeface="Arial"/>
              </a:rPr>
              <a:t>finite</a:t>
            </a:r>
            <a:endParaRPr sz="3200">
              <a:latin typeface="Arial"/>
              <a:cs typeface="Arial"/>
            </a:endParaRPr>
          </a:p>
        </p:txBody>
      </p:sp>
      <p:sp>
        <p:nvSpPr>
          <p:cNvPr id="20" name="object 20"/>
          <p:cNvSpPr txBox="1"/>
          <p:nvPr/>
        </p:nvSpPr>
        <p:spPr>
          <a:xfrm>
            <a:off x="66988" y="2744746"/>
            <a:ext cx="299331" cy="331428"/>
          </a:xfrm>
          <a:prstGeom prst="rect">
            <a:avLst/>
          </a:prstGeom>
        </p:spPr>
        <p:txBody>
          <a:bodyPr wrap="square" lIns="0" tIns="0" rIns="0" bIns="0" rtlCol="0">
            <a:noAutofit/>
          </a:bodyPr>
          <a:lstStyle/>
          <a:p>
            <a:pPr marL="12739">
              <a:lnSpc>
                <a:spcPts val="2528"/>
              </a:lnSpc>
              <a:spcBef>
                <a:spcPts val="126"/>
              </a:spcBef>
            </a:pPr>
            <a:r>
              <a:rPr sz="3600" baseline="-1058" dirty="0" smtClean="0">
                <a:solidFill>
                  <a:srgbClr val="00007B"/>
                </a:solidFill>
                <a:latin typeface="PMingLiU"/>
                <a:cs typeface="PMingLiU"/>
              </a:rPr>
              <a:t></a:t>
            </a:r>
            <a:endParaRPr sz="2400">
              <a:latin typeface="PMingLiU"/>
              <a:cs typeface="PMingLiU"/>
            </a:endParaRPr>
          </a:p>
        </p:txBody>
      </p:sp>
      <p:sp>
        <p:nvSpPr>
          <p:cNvPr id="19" name="object 19"/>
          <p:cNvSpPr txBox="1"/>
          <p:nvPr/>
        </p:nvSpPr>
        <p:spPr>
          <a:xfrm>
            <a:off x="410718" y="3150984"/>
            <a:ext cx="6100989"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and</a:t>
            </a:r>
            <a:r>
              <a:rPr sz="3200" spc="-53" dirty="0" smtClean="0">
                <a:latin typeface="Arial"/>
                <a:cs typeface="Arial"/>
              </a:rPr>
              <a:t> </a:t>
            </a:r>
            <a:r>
              <a:rPr sz="3200" dirty="0" smtClean="0">
                <a:latin typeface="Arial"/>
                <a:cs typeface="Arial"/>
              </a:rPr>
              <a:t>infinite execution</a:t>
            </a:r>
            <a:r>
              <a:rPr sz="3200" spc="-136" dirty="0" smtClean="0">
                <a:latin typeface="Arial"/>
                <a:cs typeface="Arial"/>
              </a:rPr>
              <a:t> </a:t>
            </a:r>
            <a:r>
              <a:rPr sz="3200" dirty="0" smtClean="0">
                <a:latin typeface="Arial"/>
                <a:cs typeface="Arial"/>
              </a:rPr>
              <a:t>sequences.</a:t>
            </a:r>
            <a:endParaRPr sz="3200">
              <a:latin typeface="Arial"/>
              <a:cs typeface="Arial"/>
            </a:endParaRPr>
          </a:p>
        </p:txBody>
      </p:sp>
      <p:sp>
        <p:nvSpPr>
          <p:cNvPr id="18" name="object 18"/>
          <p:cNvSpPr txBox="1"/>
          <p:nvPr/>
        </p:nvSpPr>
        <p:spPr>
          <a:xfrm>
            <a:off x="7230637" y="3637015"/>
            <a:ext cx="382880" cy="473183"/>
          </a:xfrm>
          <a:prstGeom prst="rect">
            <a:avLst/>
          </a:prstGeom>
        </p:spPr>
        <p:txBody>
          <a:bodyPr wrap="square" lIns="0" tIns="0" rIns="0" bIns="0" rtlCol="0">
            <a:noAutofit/>
          </a:bodyPr>
          <a:lstStyle/>
          <a:p>
            <a:pPr marL="12739">
              <a:lnSpc>
                <a:spcPts val="3722"/>
              </a:lnSpc>
              <a:spcBef>
                <a:spcPts val="186"/>
              </a:spcBef>
            </a:pPr>
            <a:r>
              <a:rPr sz="3500" dirty="0" smtClean="0">
                <a:latin typeface="Times New Roman"/>
                <a:cs typeface="Times New Roman"/>
              </a:rPr>
              <a:t>ψ</a:t>
            </a:r>
            <a:endParaRPr sz="3500">
              <a:latin typeface="Times New Roman"/>
              <a:cs typeface="Times New Roman"/>
            </a:endParaRPr>
          </a:p>
        </p:txBody>
      </p:sp>
      <p:sp>
        <p:nvSpPr>
          <p:cNvPr id="17" name="object 17"/>
          <p:cNvSpPr txBox="1"/>
          <p:nvPr/>
        </p:nvSpPr>
        <p:spPr>
          <a:xfrm>
            <a:off x="66988" y="3737560"/>
            <a:ext cx="3778145" cy="433150"/>
          </a:xfrm>
          <a:prstGeom prst="rect">
            <a:avLst/>
          </a:prstGeom>
        </p:spPr>
        <p:txBody>
          <a:bodyPr wrap="square" lIns="0" tIns="0" rIns="0" bIns="0" rtlCol="0">
            <a:noAutofit/>
          </a:bodyPr>
          <a:lstStyle/>
          <a:p>
            <a:pPr marL="12739">
              <a:lnSpc>
                <a:spcPts val="3380"/>
              </a:lnSpc>
              <a:spcBef>
                <a:spcPts val="169"/>
              </a:spcBef>
            </a:pPr>
            <a:r>
              <a:rPr sz="2400" dirty="0" smtClean="0">
                <a:solidFill>
                  <a:srgbClr val="00007B"/>
                </a:solidFill>
                <a:latin typeface="PMingLiU"/>
                <a:cs typeface="PMingLiU"/>
              </a:rPr>
              <a:t></a:t>
            </a:r>
            <a:r>
              <a:rPr sz="2400" spc="876" dirty="0" smtClean="0">
                <a:solidFill>
                  <a:srgbClr val="00007B"/>
                </a:solidFill>
                <a:latin typeface="PMingLiU"/>
                <a:cs typeface="PMingLiU"/>
              </a:rPr>
              <a:t> </a:t>
            </a:r>
            <a:r>
              <a:rPr sz="3200" dirty="0" smtClean="0">
                <a:latin typeface="Arial"/>
                <a:cs typeface="Arial"/>
              </a:rPr>
              <a:t>A target S defines</a:t>
            </a:r>
            <a:endParaRPr sz="3200">
              <a:latin typeface="Arial"/>
              <a:cs typeface="Arial"/>
            </a:endParaRPr>
          </a:p>
        </p:txBody>
      </p:sp>
      <p:sp>
        <p:nvSpPr>
          <p:cNvPr id="16" name="object 16"/>
          <p:cNvSpPr txBox="1"/>
          <p:nvPr/>
        </p:nvSpPr>
        <p:spPr>
          <a:xfrm>
            <a:off x="3984772" y="3737560"/>
            <a:ext cx="1624807"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a</a:t>
            </a:r>
            <a:r>
              <a:rPr sz="3200" spc="-17" dirty="0" smtClean="0">
                <a:latin typeface="Arial"/>
                <a:cs typeface="Arial"/>
              </a:rPr>
              <a:t> </a:t>
            </a:r>
            <a:r>
              <a:rPr sz="3200" dirty="0" smtClean="0">
                <a:latin typeface="Arial"/>
                <a:cs typeface="Arial"/>
              </a:rPr>
              <a:t>subset</a:t>
            </a:r>
            <a:endParaRPr sz="3200">
              <a:latin typeface="Arial"/>
              <a:cs typeface="Arial"/>
            </a:endParaRPr>
          </a:p>
        </p:txBody>
      </p:sp>
      <p:sp>
        <p:nvSpPr>
          <p:cNvPr id="15" name="object 15"/>
          <p:cNvSpPr txBox="1"/>
          <p:nvPr/>
        </p:nvSpPr>
        <p:spPr>
          <a:xfrm>
            <a:off x="5663422" y="3740942"/>
            <a:ext cx="387352" cy="376091"/>
          </a:xfrm>
          <a:prstGeom prst="rect">
            <a:avLst/>
          </a:prstGeom>
        </p:spPr>
        <p:txBody>
          <a:bodyPr wrap="square" lIns="0" tIns="0" rIns="0" bIns="0" rtlCol="0">
            <a:noAutofit/>
          </a:bodyPr>
          <a:lstStyle/>
          <a:p>
            <a:pPr marL="12739">
              <a:lnSpc>
                <a:spcPts val="2884"/>
              </a:lnSpc>
              <a:spcBef>
                <a:spcPts val="143"/>
              </a:spcBef>
            </a:pPr>
            <a:r>
              <a:rPr sz="2700" dirty="0" smtClean="0">
                <a:latin typeface="Times New Roman"/>
                <a:cs typeface="Times New Roman"/>
              </a:rPr>
              <a:t>∑</a:t>
            </a:r>
            <a:r>
              <a:rPr sz="1600" i="1" baseline="-19325" dirty="0" smtClean="0">
                <a:latin typeface="Times New Roman"/>
                <a:cs typeface="Times New Roman"/>
              </a:rPr>
              <a:t>S</a:t>
            </a:r>
            <a:endParaRPr sz="1100">
              <a:latin typeface="Times New Roman"/>
              <a:cs typeface="Times New Roman"/>
            </a:endParaRPr>
          </a:p>
        </p:txBody>
      </p:sp>
      <p:sp>
        <p:nvSpPr>
          <p:cNvPr id="14" name="object 14"/>
          <p:cNvSpPr txBox="1"/>
          <p:nvPr/>
        </p:nvSpPr>
        <p:spPr>
          <a:xfrm>
            <a:off x="6290655" y="3737560"/>
            <a:ext cx="449975" cy="922745"/>
          </a:xfrm>
          <a:prstGeom prst="rect">
            <a:avLst/>
          </a:prstGeom>
        </p:spPr>
        <p:txBody>
          <a:bodyPr wrap="square" lIns="0" tIns="0" rIns="0" bIns="0" rtlCol="0">
            <a:noAutofit/>
          </a:bodyPr>
          <a:lstStyle/>
          <a:p>
            <a:pPr marL="36817">
              <a:lnSpc>
                <a:spcPts val="3380"/>
              </a:lnSpc>
              <a:spcBef>
                <a:spcPts val="169"/>
              </a:spcBef>
            </a:pPr>
            <a:r>
              <a:rPr sz="3200" dirty="0" smtClean="0">
                <a:latin typeface="Arial"/>
                <a:cs typeface="Arial"/>
              </a:rPr>
              <a:t>of</a:t>
            </a:r>
            <a:endParaRPr sz="3200">
              <a:latin typeface="Arial"/>
              <a:cs typeface="Arial"/>
            </a:endParaRPr>
          </a:p>
          <a:p>
            <a:pPr marL="12739" marR="24159">
              <a:lnSpc>
                <a:spcPct val="95825"/>
              </a:lnSpc>
            </a:pPr>
            <a:r>
              <a:rPr sz="3200" dirty="0" smtClean="0">
                <a:latin typeface="Arial"/>
                <a:cs typeface="Arial"/>
              </a:rPr>
              <a:t>of</a:t>
            </a:r>
            <a:endParaRPr sz="3200">
              <a:latin typeface="Arial"/>
              <a:cs typeface="Arial"/>
            </a:endParaRPr>
          </a:p>
        </p:txBody>
      </p:sp>
      <p:sp>
        <p:nvSpPr>
          <p:cNvPr id="13" name="object 13"/>
          <p:cNvSpPr txBox="1"/>
          <p:nvPr/>
        </p:nvSpPr>
        <p:spPr>
          <a:xfrm>
            <a:off x="410710" y="4227155"/>
            <a:ext cx="2664424"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corresponding</a:t>
            </a:r>
            <a:endParaRPr sz="3200">
              <a:latin typeface="Arial"/>
              <a:cs typeface="Arial"/>
            </a:endParaRPr>
          </a:p>
        </p:txBody>
      </p:sp>
      <p:sp>
        <p:nvSpPr>
          <p:cNvPr id="12" name="object 12"/>
          <p:cNvSpPr txBox="1"/>
          <p:nvPr/>
        </p:nvSpPr>
        <p:spPr>
          <a:xfrm>
            <a:off x="3101713" y="4227156"/>
            <a:ext cx="425824" cy="433149"/>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to</a:t>
            </a:r>
            <a:endParaRPr sz="3200">
              <a:latin typeface="Arial"/>
              <a:cs typeface="Arial"/>
            </a:endParaRPr>
          </a:p>
        </p:txBody>
      </p:sp>
      <p:sp>
        <p:nvSpPr>
          <p:cNvPr id="11" name="object 11"/>
          <p:cNvSpPr txBox="1"/>
          <p:nvPr/>
        </p:nvSpPr>
        <p:spPr>
          <a:xfrm>
            <a:off x="3554116" y="4227155"/>
            <a:ext cx="2709958"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the executions</a:t>
            </a:r>
            <a:endParaRPr sz="3200">
              <a:latin typeface="Arial"/>
              <a:cs typeface="Arial"/>
            </a:endParaRPr>
          </a:p>
        </p:txBody>
      </p:sp>
      <p:sp>
        <p:nvSpPr>
          <p:cNvPr id="10" name="object 10"/>
          <p:cNvSpPr txBox="1"/>
          <p:nvPr/>
        </p:nvSpPr>
        <p:spPr>
          <a:xfrm>
            <a:off x="6743058" y="4227156"/>
            <a:ext cx="471031" cy="433149"/>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S.</a:t>
            </a:r>
            <a:endParaRPr sz="32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491439" y="6499986"/>
            <a:ext cx="150328"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8</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29" name="object 29"/>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30" name="object 30"/>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31" name="object 31"/>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32" name="object 32"/>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33" name="object 33"/>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34" name="object 34"/>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35" name="object 35"/>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36" name="object 36"/>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27" name="object 27"/>
          <p:cNvSpPr txBox="1"/>
          <p:nvPr/>
        </p:nvSpPr>
        <p:spPr>
          <a:xfrm>
            <a:off x="6007277" y="793322"/>
            <a:ext cx="442448" cy="547798"/>
          </a:xfrm>
          <a:prstGeom prst="rect">
            <a:avLst/>
          </a:prstGeom>
        </p:spPr>
        <p:txBody>
          <a:bodyPr wrap="square" lIns="0" tIns="0" rIns="0" bIns="0" rtlCol="0">
            <a:noAutofit/>
          </a:bodyPr>
          <a:lstStyle/>
          <a:p>
            <a:pPr marL="12739">
              <a:lnSpc>
                <a:spcPts val="4308"/>
              </a:lnSpc>
              <a:spcBef>
                <a:spcPts val="215"/>
              </a:spcBef>
            </a:pPr>
            <a:r>
              <a:rPr sz="4100" dirty="0" smtClean="0">
                <a:latin typeface="Times New Roman"/>
                <a:cs typeface="Times New Roman"/>
              </a:rPr>
              <a:t>ψ</a:t>
            </a:r>
            <a:endParaRPr sz="4100">
              <a:latin typeface="Times New Roman"/>
              <a:cs typeface="Times New Roman"/>
            </a:endParaRPr>
          </a:p>
        </p:txBody>
      </p:sp>
      <p:sp>
        <p:nvSpPr>
          <p:cNvPr id="26" name="object 26"/>
          <p:cNvSpPr txBox="1"/>
          <p:nvPr/>
        </p:nvSpPr>
        <p:spPr>
          <a:xfrm>
            <a:off x="525462" y="876272"/>
            <a:ext cx="2446230"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Definition</a:t>
            </a:r>
            <a:endParaRPr sz="4400">
              <a:latin typeface="Arial"/>
              <a:cs typeface="Arial"/>
            </a:endParaRPr>
          </a:p>
        </p:txBody>
      </p:sp>
      <p:sp>
        <p:nvSpPr>
          <p:cNvPr id="25" name="object 25"/>
          <p:cNvSpPr txBox="1"/>
          <p:nvPr/>
        </p:nvSpPr>
        <p:spPr>
          <a:xfrm>
            <a:off x="3018194" y="876272"/>
            <a:ext cx="514327"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is</a:t>
            </a:r>
            <a:endParaRPr sz="4400">
              <a:latin typeface="Arial"/>
              <a:cs typeface="Arial"/>
            </a:endParaRPr>
          </a:p>
        </p:txBody>
      </p:sp>
      <p:sp>
        <p:nvSpPr>
          <p:cNvPr id="24" name="object 24"/>
          <p:cNvSpPr txBox="1"/>
          <p:nvPr/>
        </p:nvSpPr>
        <p:spPr>
          <a:xfrm>
            <a:off x="3579025" y="876272"/>
            <a:ext cx="1510860"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terms</a:t>
            </a:r>
            <a:endParaRPr sz="4400">
              <a:latin typeface="Arial"/>
              <a:cs typeface="Arial"/>
            </a:endParaRPr>
          </a:p>
        </p:txBody>
      </p:sp>
      <p:sp>
        <p:nvSpPr>
          <p:cNvPr id="23" name="object 23"/>
          <p:cNvSpPr txBox="1"/>
          <p:nvPr/>
        </p:nvSpPr>
        <p:spPr>
          <a:xfrm>
            <a:off x="5136388" y="876272"/>
            <a:ext cx="577059"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of</a:t>
            </a:r>
            <a:endParaRPr sz="4400">
              <a:latin typeface="Arial"/>
              <a:cs typeface="Arial"/>
            </a:endParaRPr>
          </a:p>
        </p:txBody>
      </p:sp>
      <p:sp>
        <p:nvSpPr>
          <p:cNvPr id="22" name="object 22"/>
          <p:cNvSpPr txBox="1"/>
          <p:nvPr/>
        </p:nvSpPr>
        <p:spPr>
          <a:xfrm>
            <a:off x="66988" y="2075578"/>
            <a:ext cx="7846775" cy="433150"/>
          </a:xfrm>
          <a:prstGeom prst="rect">
            <a:avLst/>
          </a:prstGeom>
        </p:spPr>
        <p:txBody>
          <a:bodyPr wrap="square" lIns="0" tIns="0" rIns="0" bIns="0" rtlCol="0">
            <a:noAutofit/>
          </a:bodyPr>
          <a:lstStyle/>
          <a:p>
            <a:pPr marL="12739">
              <a:lnSpc>
                <a:spcPts val="3380"/>
              </a:lnSpc>
              <a:spcBef>
                <a:spcPts val="169"/>
              </a:spcBef>
            </a:pPr>
            <a:r>
              <a:rPr sz="2400" dirty="0" smtClean="0">
                <a:solidFill>
                  <a:srgbClr val="00007B"/>
                </a:solidFill>
                <a:latin typeface="PMingLiU"/>
                <a:cs typeface="PMingLiU"/>
              </a:rPr>
              <a:t></a:t>
            </a:r>
            <a:r>
              <a:rPr sz="2400" spc="-14" dirty="0" smtClean="0">
                <a:solidFill>
                  <a:srgbClr val="00007B"/>
                </a:solidFill>
                <a:latin typeface="PMingLiU"/>
                <a:cs typeface="PMingLiU"/>
              </a:rPr>
              <a:t> </a:t>
            </a:r>
            <a:r>
              <a:rPr sz="3200" b="1" dirty="0" smtClean="0">
                <a:latin typeface="Arial"/>
                <a:cs typeface="Arial"/>
              </a:rPr>
              <a:t>Definition of Security Polic</a:t>
            </a:r>
            <a:r>
              <a:rPr sz="3200" b="1" spc="-4" dirty="0" smtClean="0">
                <a:latin typeface="Arial"/>
                <a:cs typeface="Arial"/>
              </a:rPr>
              <a:t>y</a:t>
            </a:r>
            <a:r>
              <a:rPr sz="3200" dirty="0" smtClean="0">
                <a:latin typeface="Arial"/>
                <a:cs typeface="Arial"/>
              </a:rPr>
              <a:t>: A </a:t>
            </a:r>
            <a:r>
              <a:rPr sz="3200" i="1" dirty="0" smtClean="0">
                <a:latin typeface="Arial"/>
                <a:cs typeface="Arial"/>
              </a:rPr>
              <a:t>security</a:t>
            </a:r>
            <a:endParaRPr sz="3200">
              <a:latin typeface="Arial"/>
              <a:cs typeface="Arial"/>
            </a:endParaRPr>
          </a:p>
        </p:txBody>
      </p:sp>
      <p:sp>
        <p:nvSpPr>
          <p:cNvPr id="21" name="object 21"/>
          <p:cNvSpPr txBox="1"/>
          <p:nvPr/>
        </p:nvSpPr>
        <p:spPr>
          <a:xfrm>
            <a:off x="410843" y="2565174"/>
            <a:ext cx="4994906" cy="921930"/>
          </a:xfrm>
          <a:prstGeom prst="rect">
            <a:avLst/>
          </a:prstGeom>
        </p:spPr>
        <p:txBody>
          <a:bodyPr wrap="square" lIns="0" tIns="0" rIns="0" bIns="0" rtlCol="0">
            <a:noAutofit/>
          </a:bodyPr>
          <a:lstStyle/>
          <a:p>
            <a:pPr marL="12739" marR="23099">
              <a:lnSpc>
                <a:spcPts val="3380"/>
              </a:lnSpc>
              <a:spcBef>
                <a:spcPts val="169"/>
              </a:spcBef>
            </a:pPr>
            <a:r>
              <a:rPr sz="3200" i="1" dirty="0" smtClean="0">
                <a:latin typeface="Arial"/>
                <a:cs typeface="Arial"/>
              </a:rPr>
              <a:t>policy</a:t>
            </a:r>
            <a:r>
              <a:rPr sz="3200" i="1" spc="-81" dirty="0" smtClean="0">
                <a:latin typeface="Arial"/>
                <a:cs typeface="Arial"/>
              </a:rPr>
              <a:t> </a:t>
            </a:r>
            <a:r>
              <a:rPr sz="3200" dirty="0" smtClean="0">
                <a:latin typeface="Arial"/>
                <a:cs typeface="Arial"/>
              </a:rPr>
              <a:t>is</a:t>
            </a:r>
            <a:r>
              <a:rPr sz="3200" spc="-23" dirty="0" smtClean="0">
                <a:latin typeface="Arial"/>
                <a:cs typeface="Arial"/>
              </a:rPr>
              <a:t> </a:t>
            </a:r>
            <a:r>
              <a:rPr sz="3200" dirty="0" smtClean="0">
                <a:latin typeface="Arial"/>
                <a:cs typeface="Arial"/>
              </a:rPr>
              <a:t>specified</a:t>
            </a:r>
            <a:r>
              <a:rPr sz="3200" spc="-126" dirty="0" smtClean="0">
                <a:latin typeface="Arial"/>
                <a:cs typeface="Arial"/>
              </a:rPr>
              <a:t> </a:t>
            </a:r>
            <a:r>
              <a:rPr sz="3200" dirty="0" smtClean="0">
                <a:latin typeface="Arial"/>
                <a:cs typeface="Arial"/>
              </a:rPr>
              <a:t>by</a:t>
            </a:r>
            <a:r>
              <a:rPr sz="3200" spc="-33" dirty="0" smtClean="0">
                <a:latin typeface="Arial"/>
                <a:cs typeface="Arial"/>
              </a:rPr>
              <a:t> </a:t>
            </a:r>
            <a:r>
              <a:rPr sz="3200" dirty="0" smtClean="0">
                <a:latin typeface="Arial"/>
                <a:cs typeface="Arial"/>
              </a:rPr>
              <a:t>giving</a:t>
            </a:r>
            <a:endParaRPr sz="3200">
              <a:latin typeface="Arial"/>
              <a:cs typeface="Arial"/>
            </a:endParaRPr>
          </a:p>
          <a:p>
            <a:pPr marL="12739">
              <a:lnSpc>
                <a:spcPct val="95825"/>
              </a:lnSpc>
            </a:pPr>
            <a:r>
              <a:rPr sz="3200" dirty="0" smtClean="0">
                <a:latin typeface="Arial"/>
                <a:cs typeface="Arial"/>
              </a:rPr>
              <a:t>sets</a:t>
            </a:r>
            <a:r>
              <a:rPr sz="3200" spc="-58" dirty="0" smtClean="0">
                <a:latin typeface="Arial"/>
                <a:cs typeface="Arial"/>
              </a:rPr>
              <a:t> </a:t>
            </a:r>
            <a:r>
              <a:rPr sz="3200" dirty="0" smtClean="0">
                <a:latin typeface="Arial"/>
                <a:cs typeface="Arial"/>
              </a:rPr>
              <a:t>of executions.</a:t>
            </a:r>
            <a:r>
              <a:rPr sz="3200" spc="-161" dirty="0" smtClean="0">
                <a:latin typeface="Arial"/>
                <a:cs typeface="Arial"/>
              </a:rPr>
              <a:t> </a:t>
            </a:r>
            <a:r>
              <a:rPr sz="3200" dirty="0" smtClean="0">
                <a:latin typeface="Arial"/>
                <a:cs typeface="Arial"/>
              </a:rPr>
              <a:t>A target</a:t>
            </a:r>
            <a:endParaRPr sz="3200">
              <a:latin typeface="Arial"/>
              <a:cs typeface="Arial"/>
            </a:endParaRPr>
          </a:p>
        </p:txBody>
      </p:sp>
      <p:sp>
        <p:nvSpPr>
          <p:cNvPr id="20" name="object 20"/>
          <p:cNvSpPr txBox="1"/>
          <p:nvPr/>
        </p:nvSpPr>
        <p:spPr>
          <a:xfrm>
            <a:off x="5409236" y="2565174"/>
            <a:ext cx="2664871" cy="92193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a</a:t>
            </a:r>
            <a:r>
              <a:rPr sz="3200" spc="-17" dirty="0" smtClean="0">
                <a:latin typeface="Arial"/>
                <a:cs typeface="Arial"/>
              </a:rPr>
              <a:t> </a:t>
            </a:r>
            <a:r>
              <a:rPr sz="3200" dirty="0" smtClean="0">
                <a:latin typeface="Arial"/>
                <a:cs typeface="Arial"/>
              </a:rPr>
              <a:t>predicate</a:t>
            </a:r>
            <a:r>
              <a:rPr sz="3200" spc="-131" dirty="0" smtClean="0">
                <a:latin typeface="Arial"/>
                <a:cs typeface="Arial"/>
              </a:rPr>
              <a:t> </a:t>
            </a:r>
            <a:r>
              <a:rPr sz="3200" dirty="0" smtClean="0">
                <a:latin typeface="Arial"/>
                <a:cs typeface="Arial"/>
              </a:rPr>
              <a:t>on</a:t>
            </a:r>
            <a:endParaRPr sz="3200">
              <a:latin typeface="Arial"/>
              <a:cs typeface="Arial"/>
            </a:endParaRPr>
          </a:p>
          <a:p>
            <a:pPr marL="35268" marR="61110">
              <a:lnSpc>
                <a:spcPct val="95825"/>
              </a:lnSpc>
            </a:pPr>
            <a:r>
              <a:rPr sz="3200" i="1" dirty="0" smtClean="0">
                <a:latin typeface="Arial"/>
                <a:cs typeface="Arial"/>
              </a:rPr>
              <a:t>S satisfies</a:t>
            </a:r>
            <a:endParaRPr sz="3200">
              <a:latin typeface="Arial"/>
              <a:cs typeface="Arial"/>
            </a:endParaRPr>
          </a:p>
        </p:txBody>
      </p:sp>
      <p:sp>
        <p:nvSpPr>
          <p:cNvPr id="19" name="object 19"/>
          <p:cNvSpPr txBox="1"/>
          <p:nvPr/>
        </p:nvSpPr>
        <p:spPr>
          <a:xfrm>
            <a:off x="410844" y="3543548"/>
            <a:ext cx="1488981" cy="92193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security</a:t>
            </a:r>
            <a:endParaRPr sz="3200">
              <a:latin typeface="Arial"/>
              <a:cs typeface="Arial"/>
            </a:endParaRPr>
          </a:p>
          <a:p>
            <a:pPr marL="12739" marR="61110">
              <a:lnSpc>
                <a:spcPct val="95825"/>
              </a:lnSpc>
            </a:pPr>
            <a:r>
              <a:rPr sz="3200" i="1" dirty="0" smtClean="0">
                <a:latin typeface="Arial"/>
                <a:cs typeface="Arial"/>
              </a:rPr>
              <a:t>true</a:t>
            </a:r>
            <a:r>
              <a:rPr sz="3200" dirty="0" smtClean="0">
                <a:latin typeface="Arial"/>
                <a:cs typeface="Arial"/>
              </a:rPr>
              <a:t>.</a:t>
            </a:r>
            <a:endParaRPr sz="3200">
              <a:latin typeface="Arial"/>
              <a:cs typeface="Arial"/>
            </a:endParaRPr>
          </a:p>
        </p:txBody>
      </p:sp>
      <p:sp>
        <p:nvSpPr>
          <p:cNvPr id="18" name="object 18"/>
          <p:cNvSpPr txBox="1"/>
          <p:nvPr/>
        </p:nvSpPr>
        <p:spPr>
          <a:xfrm>
            <a:off x="1926445" y="3543547"/>
            <a:ext cx="1127074"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policy</a:t>
            </a:r>
            <a:endParaRPr sz="3200">
              <a:latin typeface="Arial"/>
              <a:cs typeface="Arial"/>
            </a:endParaRPr>
          </a:p>
        </p:txBody>
      </p:sp>
      <p:sp>
        <p:nvSpPr>
          <p:cNvPr id="17" name="object 17"/>
          <p:cNvSpPr txBox="1"/>
          <p:nvPr/>
        </p:nvSpPr>
        <p:spPr>
          <a:xfrm>
            <a:off x="3080138" y="3543547"/>
            <a:ext cx="358216"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P</a:t>
            </a:r>
            <a:endParaRPr sz="3200">
              <a:latin typeface="Arial"/>
              <a:cs typeface="Arial"/>
            </a:endParaRPr>
          </a:p>
        </p:txBody>
      </p:sp>
      <p:sp>
        <p:nvSpPr>
          <p:cNvPr id="16" name="object 16"/>
          <p:cNvSpPr txBox="1"/>
          <p:nvPr/>
        </p:nvSpPr>
        <p:spPr>
          <a:xfrm>
            <a:off x="3464894" y="3543547"/>
            <a:ext cx="290038"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if</a:t>
            </a:r>
            <a:endParaRPr sz="3200">
              <a:latin typeface="Arial"/>
              <a:cs typeface="Arial"/>
            </a:endParaRPr>
          </a:p>
        </p:txBody>
      </p:sp>
      <p:sp>
        <p:nvSpPr>
          <p:cNvPr id="15" name="object 15"/>
          <p:cNvSpPr txBox="1"/>
          <p:nvPr/>
        </p:nvSpPr>
        <p:spPr>
          <a:xfrm>
            <a:off x="3781552" y="3543547"/>
            <a:ext cx="765656"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and</a:t>
            </a:r>
            <a:endParaRPr sz="3200">
              <a:latin typeface="Arial"/>
              <a:cs typeface="Arial"/>
            </a:endParaRPr>
          </a:p>
        </p:txBody>
      </p:sp>
      <p:sp>
        <p:nvSpPr>
          <p:cNvPr id="14" name="object 14"/>
          <p:cNvSpPr txBox="1"/>
          <p:nvPr/>
        </p:nvSpPr>
        <p:spPr>
          <a:xfrm>
            <a:off x="4573828" y="3543547"/>
            <a:ext cx="833182"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only</a:t>
            </a:r>
            <a:endParaRPr sz="3200">
              <a:latin typeface="Arial"/>
              <a:cs typeface="Arial"/>
            </a:endParaRPr>
          </a:p>
        </p:txBody>
      </p:sp>
      <p:sp>
        <p:nvSpPr>
          <p:cNvPr id="13" name="object 13"/>
          <p:cNvSpPr txBox="1"/>
          <p:nvPr/>
        </p:nvSpPr>
        <p:spPr>
          <a:xfrm>
            <a:off x="5433631" y="3543547"/>
            <a:ext cx="290038"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if</a:t>
            </a:r>
            <a:endParaRPr sz="3200">
              <a:latin typeface="Arial"/>
              <a:cs typeface="Arial"/>
            </a:endParaRPr>
          </a:p>
        </p:txBody>
      </p:sp>
      <p:sp>
        <p:nvSpPr>
          <p:cNvPr id="12" name="object 12"/>
          <p:cNvSpPr txBox="1"/>
          <p:nvPr/>
        </p:nvSpPr>
        <p:spPr>
          <a:xfrm>
            <a:off x="5750289" y="3543547"/>
            <a:ext cx="969609" cy="438239"/>
          </a:xfrm>
          <a:prstGeom prst="rect">
            <a:avLst/>
          </a:prstGeom>
        </p:spPr>
        <p:txBody>
          <a:bodyPr wrap="square" lIns="0" tIns="0" rIns="0" bIns="0" rtlCol="0">
            <a:noAutofit/>
          </a:bodyPr>
          <a:lstStyle/>
          <a:p>
            <a:pPr marL="12739">
              <a:lnSpc>
                <a:spcPts val="3451"/>
              </a:lnSpc>
              <a:spcBef>
                <a:spcPts val="173"/>
              </a:spcBef>
            </a:pPr>
            <a:r>
              <a:rPr sz="3200" dirty="0" smtClean="0">
                <a:latin typeface="Arial"/>
                <a:cs typeface="Arial"/>
              </a:rPr>
              <a:t>P(</a:t>
            </a:r>
            <a:r>
              <a:rPr sz="3200" spc="-552" dirty="0" smtClean="0">
                <a:latin typeface="Arial"/>
                <a:cs typeface="Arial"/>
              </a:rPr>
              <a:t> </a:t>
            </a:r>
            <a:r>
              <a:rPr sz="4300" baseline="-1017" dirty="0" smtClean="0">
                <a:latin typeface="Times New Roman"/>
                <a:cs typeface="Times New Roman"/>
              </a:rPr>
              <a:t>∑</a:t>
            </a:r>
            <a:r>
              <a:rPr sz="4300" spc="-435" baseline="-1017" dirty="0" smtClean="0">
                <a:latin typeface="Times New Roman"/>
                <a:cs typeface="Times New Roman"/>
              </a:rPr>
              <a:t> </a:t>
            </a:r>
            <a:r>
              <a:rPr sz="3200" dirty="0" smtClean="0">
                <a:latin typeface="Arial"/>
                <a:cs typeface="Arial"/>
              </a:rPr>
              <a:t>)</a:t>
            </a:r>
            <a:endParaRPr sz="3200">
              <a:latin typeface="Arial"/>
              <a:cs typeface="Arial"/>
            </a:endParaRPr>
          </a:p>
        </p:txBody>
      </p:sp>
      <p:sp>
        <p:nvSpPr>
          <p:cNvPr id="11" name="object 11"/>
          <p:cNvSpPr txBox="1"/>
          <p:nvPr/>
        </p:nvSpPr>
        <p:spPr>
          <a:xfrm>
            <a:off x="6745675" y="3543547"/>
            <a:ext cx="1285912" cy="433150"/>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equals</a:t>
            </a:r>
            <a:endParaRPr sz="3200">
              <a:latin typeface="Arial"/>
              <a:cs typeface="Arial"/>
            </a:endParaRPr>
          </a:p>
        </p:txBody>
      </p:sp>
      <p:sp>
        <p:nvSpPr>
          <p:cNvPr id="10" name="object 10"/>
          <p:cNvSpPr txBox="1"/>
          <p:nvPr/>
        </p:nvSpPr>
        <p:spPr>
          <a:xfrm>
            <a:off x="6461166" y="3823754"/>
            <a:ext cx="118182" cy="168260"/>
          </a:xfrm>
          <a:prstGeom prst="rect">
            <a:avLst/>
          </a:prstGeom>
        </p:spPr>
        <p:txBody>
          <a:bodyPr wrap="square" lIns="0" tIns="0" rIns="0" bIns="0" rtlCol="0">
            <a:noAutofit/>
          </a:bodyPr>
          <a:lstStyle/>
          <a:p>
            <a:pPr marL="12739">
              <a:lnSpc>
                <a:spcPts val="1244"/>
              </a:lnSpc>
              <a:spcBef>
                <a:spcPts val="62"/>
              </a:spcBef>
            </a:pPr>
            <a:r>
              <a:rPr sz="1100" i="1" dirty="0" smtClean="0">
                <a:latin typeface="Times New Roman"/>
                <a:cs typeface="Times New Roman"/>
              </a:rPr>
              <a:t>S</a:t>
            </a:r>
            <a:endParaRPr sz="1100">
              <a:latin typeface="Times New Roman"/>
              <a:cs typeface="Times New Roman"/>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491439" y="6499986"/>
            <a:ext cx="150328"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9</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24" name="object 24"/>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25" name="object 25"/>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26" name="object 26"/>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27" name="object 27"/>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8" name="object 28"/>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29" name="object 29"/>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30" name="object 30"/>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31" name="object 31"/>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22" name="object 22"/>
          <p:cNvSpPr txBox="1"/>
          <p:nvPr/>
        </p:nvSpPr>
        <p:spPr>
          <a:xfrm>
            <a:off x="525462" y="2075579"/>
            <a:ext cx="4004846" cy="922745"/>
          </a:xfrm>
          <a:prstGeom prst="rect">
            <a:avLst/>
          </a:prstGeom>
        </p:spPr>
        <p:txBody>
          <a:bodyPr wrap="square" lIns="0" tIns="0" rIns="0" bIns="0" rtlCol="0">
            <a:noAutofit/>
          </a:bodyPr>
          <a:lstStyle/>
          <a:p>
            <a:pPr marL="12739" marR="22407">
              <a:lnSpc>
                <a:spcPts val="3380"/>
              </a:lnSpc>
              <a:spcBef>
                <a:spcPts val="169"/>
              </a:spcBef>
            </a:pPr>
            <a:r>
              <a:rPr sz="2400" dirty="0" smtClean="0">
                <a:solidFill>
                  <a:srgbClr val="00007B"/>
                </a:solidFill>
                <a:latin typeface="PMingLiU"/>
                <a:cs typeface="PMingLiU"/>
              </a:rPr>
              <a:t></a:t>
            </a:r>
            <a:r>
              <a:rPr sz="2400" spc="-14" dirty="0" smtClean="0">
                <a:solidFill>
                  <a:srgbClr val="00007B"/>
                </a:solidFill>
                <a:latin typeface="PMingLiU"/>
                <a:cs typeface="PMingLiU"/>
              </a:rPr>
              <a:t> </a:t>
            </a:r>
            <a:r>
              <a:rPr sz="3200" dirty="0" smtClean="0">
                <a:latin typeface="Arial"/>
                <a:cs typeface="Arial"/>
              </a:rPr>
              <a:t>But given</a:t>
            </a:r>
            <a:r>
              <a:rPr sz="3200" spc="-76" dirty="0" smtClean="0">
                <a:latin typeface="Arial"/>
                <a:cs typeface="Arial"/>
              </a:rPr>
              <a:t> </a:t>
            </a:r>
            <a:r>
              <a:rPr sz="3200" dirty="0" smtClean="0">
                <a:latin typeface="Arial"/>
                <a:cs typeface="Arial"/>
              </a:rPr>
              <a:t>a</a:t>
            </a:r>
            <a:r>
              <a:rPr sz="3200" spc="-17" dirty="0" smtClean="0">
                <a:latin typeface="Arial"/>
                <a:cs typeface="Arial"/>
              </a:rPr>
              <a:t> </a:t>
            </a:r>
            <a:r>
              <a:rPr sz="3200" dirty="0" smtClean="0">
                <a:latin typeface="Arial"/>
                <a:cs typeface="Arial"/>
              </a:rPr>
              <a:t>security</a:t>
            </a:r>
            <a:endParaRPr sz="3200">
              <a:latin typeface="Arial"/>
              <a:cs typeface="Arial"/>
            </a:endParaRPr>
          </a:p>
          <a:p>
            <a:pPr marL="356702">
              <a:lnSpc>
                <a:spcPct val="95825"/>
              </a:lnSpc>
            </a:pPr>
            <a:r>
              <a:rPr sz="3200" dirty="0" smtClean="0">
                <a:latin typeface="Arial"/>
                <a:cs typeface="Arial"/>
              </a:rPr>
              <a:t>of executions</a:t>
            </a:r>
            <a:r>
              <a:rPr sz="3200" spc="-152" dirty="0" smtClean="0">
                <a:latin typeface="Arial"/>
                <a:cs typeface="Arial"/>
              </a:rPr>
              <a:t> </a:t>
            </a:r>
            <a:r>
              <a:rPr sz="3200" dirty="0" smtClean="0">
                <a:latin typeface="Arial"/>
                <a:cs typeface="Arial"/>
              </a:rPr>
              <a:t>A and</a:t>
            </a:r>
            <a:endParaRPr sz="3200">
              <a:latin typeface="Arial"/>
              <a:cs typeface="Arial"/>
            </a:endParaRPr>
          </a:p>
        </p:txBody>
      </p:sp>
      <p:sp>
        <p:nvSpPr>
          <p:cNvPr id="21" name="object 21"/>
          <p:cNvSpPr txBox="1"/>
          <p:nvPr/>
        </p:nvSpPr>
        <p:spPr>
          <a:xfrm>
            <a:off x="4534405" y="2075579"/>
            <a:ext cx="3910081" cy="922745"/>
          </a:xfrm>
          <a:prstGeom prst="rect">
            <a:avLst/>
          </a:prstGeom>
        </p:spPr>
        <p:txBody>
          <a:bodyPr wrap="square" lIns="0" tIns="0" rIns="0" bIns="0" rtlCol="0">
            <a:noAutofit/>
          </a:bodyPr>
          <a:lstStyle/>
          <a:p>
            <a:pPr marL="12739">
              <a:lnSpc>
                <a:spcPts val="3380"/>
              </a:lnSpc>
              <a:spcBef>
                <a:spcPts val="169"/>
              </a:spcBef>
            </a:pPr>
            <a:r>
              <a:rPr sz="3200" dirty="0" smtClean="0">
                <a:latin typeface="Arial"/>
                <a:cs typeface="Arial"/>
              </a:rPr>
              <a:t>policy</a:t>
            </a:r>
            <a:r>
              <a:rPr sz="3200" spc="-81" dirty="0" smtClean="0">
                <a:latin typeface="Arial"/>
                <a:cs typeface="Arial"/>
              </a:rPr>
              <a:t> </a:t>
            </a:r>
            <a:r>
              <a:rPr sz="3200" dirty="0" smtClean="0">
                <a:latin typeface="Arial"/>
                <a:cs typeface="Arial"/>
              </a:rPr>
              <a:t>P and</a:t>
            </a:r>
            <a:r>
              <a:rPr sz="3200" spc="-53" dirty="0" smtClean="0">
                <a:latin typeface="Arial"/>
                <a:cs typeface="Arial"/>
              </a:rPr>
              <a:t> </a:t>
            </a:r>
            <a:r>
              <a:rPr sz="3200" dirty="0" smtClean="0">
                <a:latin typeface="Arial"/>
                <a:cs typeface="Arial"/>
              </a:rPr>
              <a:t>two sets</a:t>
            </a:r>
            <a:endParaRPr sz="3200">
              <a:latin typeface="Arial"/>
              <a:cs typeface="Arial"/>
            </a:endParaRPr>
          </a:p>
          <a:p>
            <a:pPr marL="35064" marR="61110">
              <a:lnSpc>
                <a:spcPct val="95825"/>
              </a:lnSpc>
            </a:pPr>
            <a:r>
              <a:rPr sz="3200" dirty="0" smtClean="0">
                <a:latin typeface="Arial"/>
                <a:cs typeface="Arial"/>
              </a:rPr>
              <a:t>B.</a:t>
            </a:r>
            <a:endParaRPr sz="3200">
              <a:latin typeface="Arial"/>
              <a:cs typeface="Arial"/>
            </a:endParaRPr>
          </a:p>
        </p:txBody>
      </p:sp>
      <p:sp>
        <p:nvSpPr>
          <p:cNvPr id="20" name="object 20"/>
          <p:cNvSpPr txBox="1"/>
          <p:nvPr/>
        </p:nvSpPr>
        <p:spPr>
          <a:xfrm>
            <a:off x="983935" y="3132181"/>
            <a:ext cx="543823" cy="382670"/>
          </a:xfrm>
          <a:prstGeom prst="rect">
            <a:avLst/>
          </a:prstGeom>
        </p:spPr>
        <p:txBody>
          <a:bodyPr wrap="square" lIns="0" tIns="0" rIns="0" bIns="0" rtlCol="0">
            <a:noAutofit/>
          </a:bodyPr>
          <a:lstStyle/>
          <a:p>
            <a:pPr marL="12739">
              <a:lnSpc>
                <a:spcPts val="2974"/>
              </a:lnSpc>
              <a:spcBef>
                <a:spcPts val="148"/>
              </a:spcBef>
            </a:pPr>
            <a:r>
              <a:rPr sz="2200" dirty="0" smtClean="0">
                <a:solidFill>
                  <a:srgbClr val="9A9ACC"/>
                </a:solidFill>
                <a:latin typeface="PMingLiU"/>
                <a:cs typeface="PMingLiU"/>
              </a:rPr>
              <a:t></a:t>
            </a:r>
            <a:r>
              <a:rPr sz="2200" spc="-71" dirty="0" smtClean="0">
                <a:solidFill>
                  <a:srgbClr val="9A9ACC"/>
                </a:solidFill>
                <a:latin typeface="PMingLiU"/>
                <a:cs typeface="PMingLiU"/>
              </a:rPr>
              <a:t> </a:t>
            </a:r>
            <a:r>
              <a:rPr sz="2800" dirty="0" smtClean="0">
                <a:latin typeface="Arial"/>
                <a:cs typeface="Arial"/>
              </a:rPr>
              <a:t>if</a:t>
            </a:r>
            <a:endParaRPr sz="2800">
              <a:latin typeface="Arial"/>
              <a:cs typeface="Arial"/>
            </a:endParaRPr>
          </a:p>
        </p:txBody>
      </p:sp>
      <p:sp>
        <p:nvSpPr>
          <p:cNvPr id="19" name="object 19"/>
          <p:cNvSpPr txBox="1"/>
          <p:nvPr/>
        </p:nvSpPr>
        <p:spPr>
          <a:xfrm>
            <a:off x="1646667" y="3132181"/>
            <a:ext cx="2893293" cy="382670"/>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P(A) is true and B</a:t>
            </a:r>
            <a:endParaRPr sz="2800">
              <a:latin typeface="Arial"/>
              <a:cs typeface="Arial"/>
            </a:endParaRPr>
          </a:p>
        </p:txBody>
      </p:sp>
      <p:sp>
        <p:nvSpPr>
          <p:cNvPr id="18" name="object 18"/>
          <p:cNvSpPr txBox="1"/>
          <p:nvPr/>
        </p:nvSpPr>
        <p:spPr>
          <a:xfrm>
            <a:off x="4559844" y="3132181"/>
            <a:ext cx="336497" cy="382670"/>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is</a:t>
            </a:r>
            <a:endParaRPr sz="2800">
              <a:latin typeface="Arial"/>
              <a:cs typeface="Arial"/>
            </a:endParaRPr>
          </a:p>
        </p:txBody>
      </p:sp>
      <p:sp>
        <p:nvSpPr>
          <p:cNvPr id="17" name="object 17"/>
          <p:cNvSpPr txBox="1"/>
          <p:nvPr/>
        </p:nvSpPr>
        <p:spPr>
          <a:xfrm>
            <a:off x="4916298" y="3132181"/>
            <a:ext cx="1847629" cy="810925"/>
          </a:xfrm>
          <a:prstGeom prst="rect">
            <a:avLst/>
          </a:prstGeom>
        </p:spPr>
        <p:txBody>
          <a:bodyPr wrap="square" lIns="0" tIns="0" rIns="0" bIns="0" rtlCol="0">
            <a:noAutofit/>
          </a:bodyPr>
          <a:lstStyle/>
          <a:p>
            <a:pPr marL="12739" marR="24094">
              <a:lnSpc>
                <a:spcPts val="2974"/>
              </a:lnSpc>
              <a:spcBef>
                <a:spcPts val="148"/>
              </a:spcBef>
            </a:pPr>
            <a:r>
              <a:rPr sz="2800" dirty="0" smtClean="0">
                <a:latin typeface="Arial"/>
                <a:cs typeface="Arial"/>
              </a:rPr>
              <a:t>a subset of</a:t>
            </a:r>
            <a:endParaRPr sz="2800">
              <a:latin typeface="Arial"/>
              <a:cs typeface="Arial"/>
            </a:endParaRPr>
          </a:p>
          <a:p>
            <a:pPr marL="16023">
              <a:lnSpc>
                <a:spcPct val="95825"/>
              </a:lnSpc>
            </a:pPr>
            <a:r>
              <a:rPr sz="2800" dirty="0" smtClean="0">
                <a:latin typeface="Arial"/>
                <a:cs typeface="Arial"/>
              </a:rPr>
              <a:t>information</a:t>
            </a:r>
            <a:endParaRPr sz="2800">
              <a:latin typeface="Arial"/>
              <a:cs typeface="Arial"/>
            </a:endParaRPr>
          </a:p>
        </p:txBody>
      </p:sp>
      <p:sp>
        <p:nvSpPr>
          <p:cNvPr id="16" name="object 16"/>
          <p:cNvSpPr txBox="1"/>
          <p:nvPr/>
        </p:nvSpPr>
        <p:spPr>
          <a:xfrm>
            <a:off x="6759795" y="3132181"/>
            <a:ext cx="1189249" cy="810925"/>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A does</a:t>
            </a:r>
            <a:endParaRPr sz="2800">
              <a:latin typeface="Arial"/>
              <a:cs typeface="Arial"/>
            </a:endParaRPr>
          </a:p>
          <a:p>
            <a:pPr marL="37012" marR="53543">
              <a:lnSpc>
                <a:spcPct val="95825"/>
              </a:lnSpc>
            </a:pPr>
            <a:r>
              <a:rPr sz="2800" dirty="0" smtClean="0">
                <a:latin typeface="Arial"/>
                <a:cs typeface="Arial"/>
              </a:rPr>
              <a:t>flow.</a:t>
            </a:r>
            <a:endParaRPr sz="2800">
              <a:latin typeface="Arial"/>
              <a:cs typeface="Arial"/>
            </a:endParaRPr>
          </a:p>
        </p:txBody>
      </p:sp>
      <p:sp>
        <p:nvSpPr>
          <p:cNvPr id="15" name="object 15"/>
          <p:cNvSpPr txBox="1"/>
          <p:nvPr/>
        </p:nvSpPr>
        <p:spPr>
          <a:xfrm>
            <a:off x="8067954" y="3132181"/>
            <a:ext cx="574798" cy="382670"/>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not</a:t>
            </a:r>
            <a:endParaRPr sz="2800">
              <a:latin typeface="Arial"/>
              <a:cs typeface="Arial"/>
            </a:endParaRPr>
          </a:p>
        </p:txBody>
      </p:sp>
      <p:sp>
        <p:nvSpPr>
          <p:cNvPr id="14" name="object 14"/>
          <p:cNvSpPr txBox="1"/>
          <p:nvPr/>
        </p:nvSpPr>
        <p:spPr>
          <a:xfrm>
            <a:off x="1270482" y="3560436"/>
            <a:ext cx="911695" cy="382670"/>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imply</a:t>
            </a:r>
            <a:endParaRPr sz="2800">
              <a:latin typeface="Arial"/>
              <a:cs typeface="Arial"/>
            </a:endParaRPr>
          </a:p>
        </p:txBody>
      </p:sp>
      <p:sp>
        <p:nvSpPr>
          <p:cNvPr id="13" name="object 13"/>
          <p:cNvSpPr txBox="1"/>
          <p:nvPr/>
        </p:nvSpPr>
        <p:spPr>
          <a:xfrm>
            <a:off x="2202311" y="3560436"/>
            <a:ext cx="792830" cy="382670"/>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P(B)</a:t>
            </a:r>
            <a:endParaRPr sz="2800">
              <a:latin typeface="Arial"/>
              <a:cs typeface="Arial"/>
            </a:endParaRPr>
          </a:p>
        </p:txBody>
      </p:sp>
      <p:sp>
        <p:nvSpPr>
          <p:cNvPr id="12" name="object 12"/>
          <p:cNvSpPr txBox="1"/>
          <p:nvPr/>
        </p:nvSpPr>
        <p:spPr>
          <a:xfrm>
            <a:off x="3015276" y="3560436"/>
            <a:ext cx="336710" cy="382670"/>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is</a:t>
            </a:r>
            <a:endParaRPr sz="2800">
              <a:latin typeface="Arial"/>
              <a:cs typeface="Arial"/>
            </a:endParaRPr>
          </a:p>
        </p:txBody>
      </p:sp>
      <p:sp>
        <p:nvSpPr>
          <p:cNvPr id="11" name="object 11"/>
          <p:cNvSpPr txBox="1"/>
          <p:nvPr/>
        </p:nvSpPr>
        <p:spPr>
          <a:xfrm>
            <a:off x="3372122" y="3560436"/>
            <a:ext cx="793222" cy="382670"/>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true.</a:t>
            </a:r>
            <a:endParaRPr sz="2800">
              <a:latin typeface="Arial"/>
              <a:cs typeface="Arial"/>
            </a:endParaRPr>
          </a:p>
        </p:txBody>
      </p:sp>
      <p:sp>
        <p:nvSpPr>
          <p:cNvPr id="10" name="object 10"/>
          <p:cNvSpPr txBox="1"/>
          <p:nvPr/>
        </p:nvSpPr>
        <p:spPr>
          <a:xfrm>
            <a:off x="4185478" y="3560436"/>
            <a:ext cx="713967" cy="382670"/>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E.g.</a:t>
            </a:r>
            <a:endParaRPr sz="28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389812" y="6499986"/>
            <a:ext cx="251650"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10</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20" name="object 20"/>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21" name="object 21"/>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2" name="object 22"/>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23" name="object 23"/>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4" name="object 24"/>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5" name="object 25"/>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6" name="object 16"/>
          <p:cNvSpPr txBox="1"/>
          <p:nvPr/>
        </p:nvSpPr>
        <p:spPr>
          <a:xfrm>
            <a:off x="525462" y="876272"/>
            <a:ext cx="1699726"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Safety</a:t>
            </a:r>
            <a:endParaRPr sz="4400">
              <a:latin typeface="Arial"/>
              <a:cs typeface="Arial"/>
            </a:endParaRPr>
          </a:p>
        </p:txBody>
      </p:sp>
      <p:sp>
        <p:nvSpPr>
          <p:cNvPr id="15" name="object 15"/>
          <p:cNvSpPr txBox="1"/>
          <p:nvPr/>
        </p:nvSpPr>
        <p:spPr>
          <a:xfrm>
            <a:off x="2271691" y="876272"/>
            <a:ext cx="2229247"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Property</a:t>
            </a:r>
            <a:endParaRPr sz="4400">
              <a:latin typeface="Arial"/>
              <a:cs typeface="Arial"/>
            </a:endParaRPr>
          </a:p>
        </p:txBody>
      </p:sp>
      <p:sp>
        <p:nvSpPr>
          <p:cNvPr id="14" name="object 14"/>
          <p:cNvSpPr txBox="1"/>
          <p:nvPr/>
        </p:nvSpPr>
        <p:spPr>
          <a:xfrm>
            <a:off x="525462" y="1981331"/>
            <a:ext cx="7771631" cy="1870117"/>
          </a:xfrm>
          <a:prstGeom prst="rect">
            <a:avLst/>
          </a:prstGeom>
        </p:spPr>
        <p:txBody>
          <a:bodyPr wrap="square" lIns="0" tIns="0" rIns="0" bIns="0" rtlCol="0">
            <a:noAutofit/>
          </a:bodyPr>
          <a:lstStyle/>
          <a:p>
            <a:pPr marL="12739" marR="39997">
              <a:lnSpc>
                <a:spcPts val="2563"/>
              </a:lnSpc>
              <a:spcBef>
                <a:spcPts val="127"/>
              </a:spcBef>
            </a:pPr>
            <a:r>
              <a:rPr dirty="0" smtClean="0">
                <a:solidFill>
                  <a:srgbClr val="00007B"/>
                </a:solidFill>
                <a:latin typeface="PMingLiU"/>
                <a:cs typeface="PMingLiU"/>
              </a:rPr>
              <a:t></a:t>
            </a:r>
            <a:r>
              <a:rPr spc="665" dirty="0" smtClean="0">
                <a:solidFill>
                  <a:srgbClr val="00007B"/>
                </a:solidFill>
                <a:latin typeface="PMingLiU"/>
                <a:cs typeface="PMingLiU"/>
              </a:rPr>
              <a:t> </a:t>
            </a:r>
            <a:r>
              <a:rPr sz="2400" dirty="0" smtClean="0">
                <a:latin typeface="Arial"/>
                <a:cs typeface="Arial"/>
              </a:rPr>
              <a:t>A set of executions is called a</a:t>
            </a:r>
            <a:r>
              <a:rPr sz="2400" spc="25" dirty="0" smtClean="0">
                <a:latin typeface="Arial"/>
                <a:cs typeface="Arial"/>
              </a:rPr>
              <a:t> </a:t>
            </a:r>
            <a:r>
              <a:rPr sz="2400" i="1" dirty="0" smtClean="0">
                <a:latin typeface="Arial"/>
                <a:cs typeface="Arial"/>
              </a:rPr>
              <a:t>property </a:t>
            </a:r>
            <a:r>
              <a:rPr sz="2400" dirty="0" smtClean="0">
                <a:latin typeface="Arial"/>
                <a:cs typeface="Arial"/>
              </a:rPr>
              <a:t>if set</a:t>
            </a:r>
            <a:endParaRPr sz="2400">
              <a:latin typeface="Arial"/>
              <a:cs typeface="Arial"/>
            </a:endParaRPr>
          </a:p>
          <a:p>
            <a:pPr marL="356701">
              <a:lnSpc>
                <a:spcPct val="99754"/>
              </a:lnSpc>
            </a:pPr>
            <a:r>
              <a:rPr sz="2400" dirty="0" smtClean="0">
                <a:latin typeface="Arial"/>
                <a:cs typeface="Arial"/>
              </a:rPr>
              <a:t>membership is determined by each element alone and not by other members of the set.</a:t>
            </a:r>
            <a:endParaRPr sz="2400">
              <a:latin typeface="Arial"/>
              <a:cs typeface="Arial"/>
            </a:endParaRPr>
          </a:p>
          <a:p>
            <a:pPr marL="356702" marR="159904" indent="-343963">
              <a:lnSpc>
                <a:spcPct val="99754"/>
              </a:lnSpc>
              <a:spcBef>
                <a:spcPts val="584"/>
              </a:spcBef>
              <a:tabLst>
                <a:tab pos="356702" algn="l"/>
              </a:tabLst>
            </a:pPr>
            <a:r>
              <a:rPr dirty="0" smtClean="0">
                <a:solidFill>
                  <a:srgbClr val="00007B"/>
                </a:solidFill>
                <a:latin typeface="PMingLiU"/>
                <a:cs typeface="PMingLiU"/>
              </a:rPr>
              <a:t>	</a:t>
            </a:r>
            <a:r>
              <a:rPr sz="2400" dirty="0" smtClean="0">
                <a:latin typeface="Arial"/>
                <a:cs typeface="Arial"/>
              </a:rPr>
              <a:t>As a result we cant categories information flow as a it cant be defined in the isolation of a single execution.</a:t>
            </a:r>
            <a:endParaRPr sz="2400">
              <a:latin typeface="Arial"/>
              <a:cs typeface="Arial"/>
            </a:endParaRPr>
          </a:p>
        </p:txBody>
      </p:sp>
      <p:sp>
        <p:nvSpPr>
          <p:cNvPr id="13" name="object 13"/>
          <p:cNvSpPr txBox="1"/>
          <p:nvPr/>
        </p:nvSpPr>
        <p:spPr>
          <a:xfrm>
            <a:off x="525461" y="3959952"/>
            <a:ext cx="1094631" cy="331428"/>
          </a:xfrm>
          <a:prstGeom prst="rect">
            <a:avLst/>
          </a:prstGeom>
        </p:spPr>
        <p:txBody>
          <a:bodyPr wrap="square" lIns="0" tIns="0" rIns="0" bIns="0" rtlCol="0">
            <a:noAutofit/>
          </a:bodyPr>
          <a:lstStyle/>
          <a:p>
            <a:pPr marL="12739">
              <a:lnSpc>
                <a:spcPts val="2563"/>
              </a:lnSpc>
              <a:spcBef>
                <a:spcPts val="127"/>
              </a:spcBef>
            </a:pPr>
            <a:r>
              <a:rPr dirty="0" smtClean="0">
                <a:solidFill>
                  <a:srgbClr val="00007B"/>
                </a:solidFill>
                <a:latin typeface="PMingLiU"/>
                <a:cs typeface="PMingLiU"/>
              </a:rPr>
              <a:t></a:t>
            </a:r>
            <a:r>
              <a:rPr spc="665" dirty="0" smtClean="0">
                <a:solidFill>
                  <a:srgbClr val="00007B"/>
                </a:solidFill>
                <a:latin typeface="PMingLiU"/>
                <a:cs typeface="PMingLiU"/>
              </a:rPr>
              <a:t> </a:t>
            </a:r>
            <a:r>
              <a:rPr sz="2400" dirty="0" smtClean="0">
                <a:latin typeface="Arial"/>
                <a:cs typeface="Arial"/>
              </a:rPr>
              <a:t>Also,</a:t>
            </a:r>
            <a:endParaRPr sz="2400">
              <a:latin typeface="Arial"/>
              <a:cs typeface="Arial"/>
            </a:endParaRPr>
          </a:p>
        </p:txBody>
      </p:sp>
      <p:sp>
        <p:nvSpPr>
          <p:cNvPr id="12" name="object 12"/>
          <p:cNvSpPr txBox="1"/>
          <p:nvPr/>
        </p:nvSpPr>
        <p:spPr>
          <a:xfrm>
            <a:off x="1633745" y="3959952"/>
            <a:ext cx="376966" cy="331428"/>
          </a:xfrm>
          <a:prstGeom prst="rect">
            <a:avLst/>
          </a:prstGeom>
        </p:spPr>
        <p:txBody>
          <a:bodyPr wrap="square" lIns="0" tIns="0" rIns="0" bIns="0" rtlCol="0">
            <a:noAutofit/>
          </a:bodyPr>
          <a:lstStyle/>
          <a:p>
            <a:pPr marL="12739">
              <a:lnSpc>
                <a:spcPts val="2563"/>
              </a:lnSpc>
              <a:spcBef>
                <a:spcPts val="127"/>
              </a:spcBef>
            </a:pPr>
            <a:r>
              <a:rPr sz="2400" dirty="0" smtClean="0">
                <a:latin typeface="Arial"/>
                <a:cs typeface="Arial"/>
              </a:rPr>
              <a:t>its</a:t>
            </a:r>
            <a:endParaRPr sz="2400">
              <a:latin typeface="Arial"/>
              <a:cs typeface="Arial"/>
            </a:endParaRPr>
          </a:p>
        </p:txBody>
      </p:sp>
      <p:sp>
        <p:nvSpPr>
          <p:cNvPr id="11" name="object 11"/>
          <p:cNvSpPr txBox="1"/>
          <p:nvPr/>
        </p:nvSpPr>
        <p:spPr>
          <a:xfrm>
            <a:off x="2024365" y="3959953"/>
            <a:ext cx="453699" cy="1220851"/>
          </a:xfrm>
          <a:prstGeom prst="rect">
            <a:avLst/>
          </a:prstGeom>
        </p:spPr>
        <p:txBody>
          <a:bodyPr wrap="square" lIns="0" tIns="0" rIns="0" bIns="0" rtlCol="0">
            <a:noAutofit/>
          </a:bodyPr>
          <a:lstStyle/>
          <a:p>
            <a:pPr marR="16117" algn="r">
              <a:lnSpc>
                <a:spcPts val="2563"/>
              </a:lnSpc>
              <a:spcBef>
                <a:spcPts val="127"/>
              </a:spcBef>
            </a:pPr>
            <a:r>
              <a:rPr sz="2400" dirty="0" smtClean="0">
                <a:latin typeface="Arial"/>
                <a:cs typeface="Arial"/>
              </a:rPr>
              <a:t>not</a:t>
            </a:r>
            <a:endParaRPr sz="2400">
              <a:latin typeface="Arial"/>
              <a:cs typeface="Arial"/>
            </a:endParaRPr>
          </a:p>
          <a:p>
            <a:pPr marR="12739" algn="r">
              <a:lnSpc>
                <a:spcPct val="109378"/>
              </a:lnSpc>
              <a:spcBef>
                <a:spcPts val="87"/>
              </a:spcBef>
            </a:pPr>
            <a:r>
              <a:rPr sz="1600" dirty="0" smtClean="0">
                <a:solidFill>
                  <a:srgbClr val="00007B"/>
                </a:solidFill>
                <a:latin typeface="PMingLiU"/>
                <a:cs typeface="PMingLiU"/>
              </a:rPr>
              <a:t></a:t>
            </a:r>
            <a:endParaRPr sz="1600">
              <a:latin typeface="PMingLiU"/>
              <a:cs typeface="PMingLiU"/>
            </a:endParaRPr>
          </a:p>
          <a:p>
            <a:pPr marR="12739" algn="r">
              <a:lnSpc>
                <a:spcPct val="109378"/>
              </a:lnSpc>
              <a:spcBef>
                <a:spcPts val="211"/>
              </a:spcBef>
            </a:pPr>
            <a:r>
              <a:rPr sz="1600" dirty="0" smtClean="0">
                <a:solidFill>
                  <a:srgbClr val="00007B"/>
                </a:solidFill>
                <a:latin typeface="PMingLiU"/>
                <a:cs typeface="PMingLiU"/>
              </a:rPr>
              <a:t></a:t>
            </a:r>
            <a:endParaRPr sz="1600">
              <a:latin typeface="PMingLiU"/>
              <a:cs typeface="PMingLiU"/>
            </a:endParaRPr>
          </a:p>
          <a:p>
            <a:pPr marR="12739" algn="r">
              <a:lnSpc>
                <a:spcPct val="109378"/>
              </a:lnSpc>
              <a:spcBef>
                <a:spcPts val="211"/>
              </a:spcBef>
            </a:pPr>
            <a:r>
              <a:rPr sz="1600" dirty="0" smtClean="0">
                <a:solidFill>
                  <a:srgbClr val="00007B"/>
                </a:solidFill>
                <a:latin typeface="PMingLiU"/>
                <a:cs typeface="PMingLiU"/>
              </a:rPr>
              <a:t></a:t>
            </a:r>
            <a:endParaRPr sz="1600">
              <a:latin typeface="PMingLiU"/>
              <a:cs typeface="PMingLiU"/>
            </a:endParaRPr>
          </a:p>
        </p:txBody>
      </p:sp>
      <p:sp>
        <p:nvSpPr>
          <p:cNvPr id="10" name="object 10"/>
          <p:cNvSpPr txBox="1"/>
          <p:nvPr/>
        </p:nvSpPr>
        <p:spPr>
          <a:xfrm>
            <a:off x="2534187" y="3959953"/>
            <a:ext cx="5503278" cy="1220774"/>
          </a:xfrm>
          <a:prstGeom prst="rect">
            <a:avLst/>
          </a:prstGeom>
        </p:spPr>
        <p:txBody>
          <a:bodyPr wrap="square" lIns="0" tIns="0" rIns="0" bIns="0" rtlCol="0">
            <a:noAutofit/>
          </a:bodyPr>
          <a:lstStyle/>
          <a:p>
            <a:pPr marL="12739" marR="30613">
              <a:lnSpc>
                <a:spcPts val="2563"/>
              </a:lnSpc>
              <a:spcBef>
                <a:spcPts val="127"/>
              </a:spcBef>
            </a:pPr>
            <a:r>
              <a:rPr sz="2400" dirty="0" smtClean="0">
                <a:latin typeface="Arial"/>
                <a:cs typeface="Arial"/>
              </a:rPr>
              <a:t>possible to enforce a policy in which</a:t>
            </a:r>
            <a:endParaRPr sz="2400">
              <a:latin typeface="Arial"/>
              <a:cs typeface="Arial"/>
            </a:endParaRPr>
          </a:p>
          <a:p>
            <a:pPr marL="67244" marR="30613">
              <a:lnSpc>
                <a:spcPct val="95825"/>
              </a:lnSpc>
              <a:spcBef>
                <a:spcPts val="368"/>
              </a:spcBef>
            </a:pPr>
            <a:r>
              <a:rPr sz="1600" dirty="0" smtClean="0">
                <a:latin typeface="Arial"/>
                <a:cs typeface="Arial"/>
              </a:rPr>
              <a:t>P^ (A) is true</a:t>
            </a:r>
            <a:endParaRPr sz="1600">
              <a:latin typeface="Arial"/>
              <a:cs typeface="Arial"/>
            </a:endParaRPr>
          </a:p>
          <a:p>
            <a:pPr marL="67244" marR="30613">
              <a:lnSpc>
                <a:spcPct val="95825"/>
              </a:lnSpc>
              <a:spcBef>
                <a:spcPts val="471"/>
              </a:spcBef>
            </a:pPr>
            <a:r>
              <a:rPr sz="1600" dirty="0" smtClean="0">
                <a:latin typeface="Arial"/>
                <a:cs typeface="Arial"/>
              </a:rPr>
              <a:t>But P^</a:t>
            </a:r>
            <a:r>
              <a:rPr sz="1600" spc="4" dirty="0" smtClean="0">
                <a:latin typeface="Arial"/>
                <a:cs typeface="Arial"/>
              </a:rPr>
              <a:t>(</a:t>
            </a:r>
            <a:r>
              <a:rPr sz="1600" spc="-4" dirty="0" smtClean="0">
                <a:latin typeface="Arial"/>
                <a:cs typeface="Arial"/>
              </a:rPr>
              <a:t>A</a:t>
            </a:r>
            <a:r>
              <a:rPr sz="1600" dirty="0" smtClean="0">
                <a:latin typeface="Arial"/>
                <a:cs typeface="Arial"/>
              </a:rPr>
              <a:t>’) is false</a:t>
            </a:r>
            <a:endParaRPr sz="1600">
              <a:latin typeface="Arial"/>
              <a:cs typeface="Arial"/>
            </a:endParaRPr>
          </a:p>
          <a:p>
            <a:pPr marL="67244">
              <a:lnSpc>
                <a:spcPct val="95825"/>
              </a:lnSpc>
              <a:spcBef>
                <a:spcPts val="471"/>
              </a:spcBef>
            </a:pPr>
            <a:r>
              <a:rPr sz="1600" dirty="0" smtClean="0">
                <a:latin typeface="Arial"/>
                <a:cs typeface="Arial"/>
              </a:rPr>
              <a:t>A’ is the prefix to A which is some</a:t>
            </a:r>
            <a:r>
              <a:rPr sz="1600" spc="9" dirty="0" smtClean="0">
                <a:latin typeface="Arial"/>
                <a:cs typeface="Arial"/>
              </a:rPr>
              <a:t> </a:t>
            </a:r>
            <a:r>
              <a:rPr sz="1600" dirty="0" smtClean="0">
                <a:latin typeface="Arial"/>
                <a:cs typeface="Arial"/>
              </a:rPr>
              <a:t>finite or</a:t>
            </a:r>
            <a:r>
              <a:rPr sz="1600" spc="9" dirty="0" smtClean="0">
                <a:latin typeface="Arial"/>
                <a:cs typeface="Arial"/>
              </a:rPr>
              <a:t> </a:t>
            </a:r>
            <a:r>
              <a:rPr sz="1600" dirty="0" smtClean="0">
                <a:latin typeface="Arial"/>
                <a:cs typeface="Arial"/>
              </a:rPr>
              <a:t>infinite execution.</a:t>
            </a:r>
            <a:endParaRPr sz="16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389812" y="6499986"/>
            <a:ext cx="251650"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11</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18" name="object 18"/>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19" name="object 19"/>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0" name="object 20"/>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21" name="object 21"/>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2" name="object 22"/>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3" name="object 23"/>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4" name="object 14"/>
          <p:cNvSpPr/>
          <p:nvPr/>
        </p:nvSpPr>
        <p:spPr>
          <a:xfrm>
            <a:off x="1133448" y="2511200"/>
            <a:ext cx="7029928" cy="564446"/>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1057037" y="3352516"/>
            <a:ext cx="7488400" cy="482609"/>
          </a:xfrm>
          <a:prstGeom prst="rect">
            <a:avLst/>
          </a:prstGeom>
          <a:blipFill>
            <a:blip r:embed="rId5" cstate="print"/>
            <a:stretch>
              <a:fillRect/>
            </a:stretch>
          </a:blipFill>
        </p:spPr>
        <p:txBody>
          <a:bodyPr wrap="square" lIns="0" tIns="0" rIns="0" bIns="0" rtlCol="0">
            <a:noAutofit/>
          </a:bodyPr>
          <a:lstStyle/>
          <a:p>
            <a:endParaRPr/>
          </a:p>
        </p:txBody>
      </p:sp>
      <p:sp>
        <p:nvSpPr>
          <p:cNvPr id="12" name="object 12"/>
          <p:cNvSpPr/>
          <p:nvPr/>
        </p:nvSpPr>
        <p:spPr>
          <a:xfrm>
            <a:off x="1286273" y="4040866"/>
            <a:ext cx="7106339" cy="508613"/>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txBox="1"/>
          <p:nvPr/>
        </p:nvSpPr>
        <p:spPr>
          <a:xfrm>
            <a:off x="525462" y="876272"/>
            <a:ext cx="1699726"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Safety</a:t>
            </a:r>
            <a:endParaRPr sz="4400">
              <a:latin typeface="Arial"/>
              <a:cs typeface="Arial"/>
            </a:endParaRPr>
          </a:p>
        </p:txBody>
      </p:sp>
      <p:sp>
        <p:nvSpPr>
          <p:cNvPr id="10" name="object 10"/>
          <p:cNvSpPr txBox="1"/>
          <p:nvPr/>
        </p:nvSpPr>
        <p:spPr>
          <a:xfrm>
            <a:off x="2271691" y="876272"/>
            <a:ext cx="2229247"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Property</a:t>
            </a:r>
            <a:endParaRPr sz="44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389812" y="6499986"/>
            <a:ext cx="251650"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12</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19" name="object 19"/>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20" name="object 20"/>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1" name="object 21"/>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22" name="object 22"/>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3" name="object 23"/>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4" name="object 24"/>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5" name="object 15"/>
          <p:cNvSpPr txBox="1"/>
          <p:nvPr/>
        </p:nvSpPr>
        <p:spPr>
          <a:xfrm>
            <a:off x="525462" y="2067534"/>
            <a:ext cx="7877670" cy="382671"/>
          </a:xfrm>
          <a:prstGeom prst="rect">
            <a:avLst/>
          </a:prstGeom>
        </p:spPr>
        <p:txBody>
          <a:bodyPr wrap="square" lIns="0" tIns="0" rIns="0" bIns="0" rtlCol="0">
            <a:noAutofit/>
          </a:bodyPr>
          <a:lstStyle/>
          <a:p>
            <a:pPr marL="12739">
              <a:lnSpc>
                <a:spcPts val="2974"/>
              </a:lnSpc>
              <a:spcBef>
                <a:spcPts val="148"/>
              </a:spcBef>
            </a:pPr>
            <a:r>
              <a:rPr sz="2100" dirty="0" smtClean="0">
                <a:solidFill>
                  <a:srgbClr val="00007B"/>
                </a:solidFill>
                <a:latin typeface="PMingLiU"/>
                <a:cs typeface="PMingLiU"/>
              </a:rPr>
              <a:t></a:t>
            </a:r>
            <a:r>
              <a:rPr sz="2100" spc="323" dirty="0" smtClean="0">
                <a:solidFill>
                  <a:srgbClr val="00007B"/>
                </a:solidFill>
                <a:latin typeface="PMingLiU"/>
                <a:cs typeface="PMingLiU"/>
              </a:rPr>
              <a:t> </a:t>
            </a:r>
            <a:r>
              <a:rPr sz="2800" b="1" dirty="0" smtClean="0">
                <a:latin typeface="Arial"/>
                <a:cs typeface="Arial"/>
              </a:rPr>
              <a:t>Non EM-Enforceable Security Policies: </a:t>
            </a:r>
            <a:r>
              <a:rPr sz="2800" dirty="0" smtClean="0">
                <a:latin typeface="Arial"/>
                <a:cs typeface="Arial"/>
              </a:rPr>
              <a:t>If the</a:t>
            </a:r>
            <a:endParaRPr sz="2800">
              <a:latin typeface="Arial"/>
              <a:cs typeface="Arial"/>
            </a:endParaRPr>
          </a:p>
        </p:txBody>
      </p:sp>
      <p:sp>
        <p:nvSpPr>
          <p:cNvPr id="14" name="object 14"/>
          <p:cNvSpPr txBox="1"/>
          <p:nvPr/>
        </p:nvSpPr>
        <p:spPr>
          <a:xfrm>
            <a:off x="525462" y="2495788"/>
            <a:ext cx="7544163" cy="2183088"/>
          </a:xfrm>
          <a:prstGeom prst="rect">
            <a:avLst/>
          </a:prstGeom>
        </p:spPr>
        <p:txBody>
          <a:bodyPr wrap="square" lIns="0" tIns="0" rIns="0" bIns="0" rtlCol="0">
            <a:noAutofit/>
          </a:bodyPr>
          <a:lstStyle/>
          <a:p>
            <a:pPr marL="356701">
              <a:lnSpc>
                <a:spcPts val="2974"/>
              </a:lnSpc>
              <a:spcBef>
                <a:spcPts val="148"/>
              </a:spcBef>
            </a:pPr>
            <a:r>
              <a:rPr sz="2800" dirty="0" smtClean="0">
                <a:latin typeface="Arial"/>
                <a:cs typeface="Arial"/>
              </a:rPr>
              <a:t>set of executions for a security policy P is not</a:t>
            </a:r>
            <a:endParaRPr sz="2800">
              <a:latin typeface="Arial"/>
              <a:cs typeface="Arial"/>
            </a:endParaRPr>
          </a:p>
          <a:p>
            <a:pPr marL="356701" marR="601910">
              <a:lnSpc>
                <a:spcPct val="99945"/>
              </a:lnSpc>
            </a:pPr>
            <a:r>
              <a:rPr sz="2800" dirty="0" smtClean="0">
                <a:latin typeface="Arial"/>
                <a:cs typeface="Arial"/>
              </a:rPr>
              <a:t>safety property, then an enforcement mechanism from EM does not exist for P.</a:t>
            </a:r>
            <a:endParaRPr sz="2800">
              <a:latin typeface="Arial"/>
              <a:cs typeface="Arial"/>
            </a:endParaRPr>
          </a:p>
          <a:p>
            <a:pPr marL="12739" marR="53543">
              <a:lnSpc>
                <a:spcPct val="95825"/>
              </a:lnSpc>
              <a:spcBef>
                <a:spcPts val="687"/>
              </a:spcBef>
            </a:pPr>
            <a:r>
              <a:rPr sz="2100" dirty="0" smtClean="0">
                <a:solidFill>
                  <a:srgbClr val="00007B"/>
                </a:solidFill>
                <a:latin typeface="PMingLiU"/>
                <a:cs typeface="PMingLiU"/>
              </a:rPr>
              <a:t></a:t>
            </a:r>
            <a:r>
              <a:rPr sz="2100" spc="323" dirty="0" smtClean="0">
                <a:solidFill>
                  <a:srgbClr val="00007B"/>
                </a:solidFill>
                <a:latin typeface="PMingLiU"/>
                <a:cs typeface="PMingLiU"/>
              </a:rPr>
              <a:t> </a:t>
            </a:r>
            <a:r>
              <a:rPr sz="2800" dirty="0" smtClean="0">
                <a:latin typeface="Arial"/>
                <a:cs typeface="Arial"/>
              </a:rPr>
              <a:t>This enables us to say that if EM enforces P’</a:t>
            </a:r>
            <a:endParaRPr sz="2800">
              <a:latin typeface="Arial"/>
              <a:cs typeface="Arial"/>
            </a:endParaRPr>
          </a:p>
          <a:p>
            <a:pPr marL="356702" marR="53543">
              <a:lnSpc>
                <a:spcPct val="95825"/>
              </a:lnSpc>
              <a:spcBef>
                <a:spcPts val="140"/>
              </a:spcBef>
            </a:pPr>
            <a:r>
              <a:rPr sz="2800" dirty="0" smtClean="0">
                <a:latin typeface="Arial"/>
                <a:cs typeface="Arial"/>
              </a:rPr>
              <a:t>and P’ -&gt; P then EM enforces P.</a:t>
            </a:r>
            <a:endParaRPr sz="2800">
              <a:latin typeface="Arial"/>
              <a:cs typeface="Arial"/>
            </a:endParaRPr>
          </a:p>
        </p:txBody>
      </p:sp>
      <p:sp>
        <p:nvSpPr>
          <p:cNvPr id="13" name="object 13"/>
          <p:cNvSpPr txBox="1"/>
          <p:nvPr/>
        </p:nvSpPr>
        <p:spPr>
          <a:xfrm>
            <a:off x="8089651" y="2495789"/>
            <a:ext cx="277403" cy="382670"/>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a</a:t>
            </a:r>
            <a:endParaRPr sz="2800">
              <a:latin typeface="Arial"/>
              <a:cs typeface="Arial"/>
            </a:endParaRPr>
          </a:p>
        </p:txBody>
      </p:sp>
      <p:sp>
        <p:nvSpPr>
          <p:cNvPr id="12" name="object 12"/>
          <p:cNvSpPr txBox="1"/>
          <p:nvPr/>
        </p:nvSpPr>
        <p:spPr>
          <a:xfrm>
            <a:off x="525461" y="4810989"/>
            <a:ext cx="5623800" cy="811640"/>
          </a:xfrm>
          <a:prstGeom prst="rect">
            <a:avLst/>
          </a:prstGeom>
        </p:spPr>
        <p:txBody>
          <a:bodyPr wrap="square" lIns="0" tIns="0" rIns="0" bIns="0" rtlCol="0">
            <a:noAutofit/>
          </a:bodyPr>
          <a:lstStyle/>
          <a:p>
            <a:pPr marL="12739">
              <a:lnSpc>
                <a:spcPts val="2974"/>
              </a:lnSpc>
              <a:spcBef>
                <a:spcPts val="148"/>
              </a:spcBef>
            </a:pPr>
            <a:r>
              <a:rPr sz="2100" dirty="0" smtClean="0">
                <a:solidFill>
                  <a:srgbClr val="00007B"/>
                </a:solidFill>
                <a:latin typeface="PMingLiU"/>
                <a:cs typeface="PMingLiU"/>
              </a:rPr>
              <a:t></a:t>
            </a:r>
            <a:r>
              <a:rPr sz="2100" spc="323" dirty="0" smtClean="0">
                <a:solidFill>
                  <a:srgbClr val="00007B"/>
                </a:solidFill>
                <a:latin typeface="PMingLiU"/>
                <a:cs typeface="PMingLiU"/>
              </a:rPr>
              <a:t> </a:t>
            </a:r>
            <a:r>
              <a:rPr sz="2800" dirty="0" smtClean="0">
                <a:latin typeface="Arial"/>
                <a:cs typeface="Arial"/>
              </a:rPr>
              <a:t>And an aggregate of policies can</a:t>
            </a:r>
            <a:endParaRPr sz="2800">
              <a:latin typeface="Arial"/>
              <a:cs typeface="Arial"/>
            </a:endParaRPr>
          </a:p>
          <a:p>
            <a:pPr marL="356702" marR="16027">
              <a:lnSpc>
                <a:spcPct val="95825"/>
              </a:lnSpc>
            </a:pPr>
            <a:r>
              <a:rPr sz="2800" dirty="0" smtClean="0">
                <a:latin typeface="Arial"/>
                <a:cs typeface="Arial"/>
              </a:rPr>
              <a:t>conjunction of individual policies.</a:t>
            </a:r>
            <a:endParaRPr sz="2800">
              <a:latin typeface="Arial"/>
              <a:cs typeface="Arial"/>
            </a:endParaRPr>
          </a:p>
        </p:txBody>
      </p:sp>
      <p:sp>
        <p:nvSpPr>
          <p:cNvPr id="11" name="object 11"/>
          <p:cNvSpPr txBox="1"/>
          <p:nvPr/>
        </p:nvSpPr>
        <p:spPr>
          <a:xfrm>
            <a:off x="6169467" y="4810989"/>
            <a:ext cx="1925172" cy="382671"/>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be taken as</a:t>
            </a:r>
            <a:endParaRPr sz="2800">
              <a:latin typeface="Arial"/>
              <a:cs typeface="Arial"/>
            </a:endParaRPr>
          </a:p>
        </p:txBody>
      </p:sp>
      <p:sp>
        <p:nvSpPr>
          <p:cNvPr id="10" name="object 10"/>
          <p:cNvSpPr txBox="1"/>
          <p:nvPr/>
        </p:nvSpPr>
        <p:spPr>
          <a:xfrm>
            <a:off x="8114844" y="4810989"/>
            <a:ext cx="277403" cy="382671"/>
          </a:xfrm>
          <a:prstGeom prst="rect">
            <a:avLst/>
          </a:prstGeom>
        </p:spPr>
        <p:txBody>
          <a:bodyPr wrap="square" lIns="0" tIns="0" rIns="0" bIns="0" rtlCol="0">
            <a:noAutofit/>
          </a:bodyPr>
          <a:lstStyle/>
          <a:p>
            <a:pPr marL="12739">
              <a:lnSpc>
                <a:spcPts val="2974"/>
              </a:lnSpc>
              <a:spcBef>
                <a:spcPts val="148"/>
              </a:spcBef>
            </a:pPr>
            <a:r>
              <a:rPr sz="2800" dirty="0" smtClean="0">
                <a:latin typeface="Arial"/>
                <a:cs typeface="Arial"/>
              </a:rPr>
              <a:t>a</a:t>
            </a:r>
            <a:endParaRPr sz="28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389812" y="6499986"/>
            <a:ext cx="251650"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13</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20" name="object 20"/>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21" name="object 21"/>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2" name="object 22"/>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23" name="object 23"/>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4" name="object 24"/>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5" name="object 25"/>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6" name="object 16"/>
          <p:cNvSpPr txBox="1"/>
          <p:nvPr/>
        </p:nvSpPr>
        <p:spPr>
          <a:xfrm>
            <a:off x="525462" y="876272"/>
            <a:ext cx="2913299"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Policies</a:t>
            </a:r>
            <a:r>
              <a:rPr sz="4400" spc="-151" dirty="0" smtClean="0">
                <a:latin typeface="Arial"/>
                <a:cs typeface="Arial"/>
              </a:rPr>
              <a:t> </a:t>
            </a:r>
            <a:r>
              <a:rPr sz="4400" dirty="0" smtClean="0">
                <a:latin typeface="Arial"/>
                <a:cs typeface="Arial"/>
              </a:rPr>
              <a:t>we</a:t>
            </a:r>
            <a:endParaRPr sz="4400">
              <a:latin typeface="Arial"/>
              <a:cs typeface="Arial"/>
            </a:endParaRPr>
          </a:p>
        </p:txBody>
      </p:sp>
      <p:sp>
        <p:nvSpPr>
          <p:cNvPr id="15" name="object 15"/>
          <p:cNvSpPr txBox="1"/>
          <p:nvPr/>
        </p:nvSpPr>
        <p:spPr>
          <a:xfrm>
            <a:off x="3485487" y="876272"/>
            <a:ext cx="1823285"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started</a:t>
            </a:r>
            <a:endParaRPr sz="4400">
              <a:latin typeface="Arial"/>
              <a:cs typeface="Arial"/>
            </a:endParaRPr>
          </a:p>
        </p:txBody>
      </p:sp>
      <p:sp>
        <p:nvSpPr>
          <p:cNvPr id="14" name="object 14"/>
          <p:cNvSpPr txBox="1"/>
          <p:nvPr/>
        </p:nvSpPr>
        <p:spPr>
          <a:xfrm>
            <a:off x="5355499" y="876272"/>
            <a:ext cx="1106243" cy="586117"/>
          </a:xfrm>
          <a:prstGeom prst="rect">
            <a:avLst/>
          </a:prstGeom>
        </p:spPr>
        <p:txBody>
          <a:bodyPr wrap="square" lIns="0" tIns="0" rIns="0" bIns="0" rtlCol="0">
            <a:noAutofit/>
          </a:bodyPr>
          <a:lstStyle/>
          <a:p>
            <a:pPr marL="12739">
              <a:lnSpc>
                <a:spcPts val="4609"/>
              </a:lnSpc>
              <a:spcBef>
                <a:spcPts val="230"/>
              </a:spcBef>
            </a:pPr>
            <a:r>
              <a:rPr sz="4400" dirty="0" smtClean="0">
                <a:latin typeface="Arial"/>
                <a:cs typeface="Arial"/>
              </a:rPr>
              <a:t>with</a:t>
            </a:r>
            <a:endParaRPr sz="4400">
              <a:latin typeface="Arial"/>
              <a:cs typeface="Arial"/>
            </a:endParaRPr>
          </a:p>
        </p:txBody>
      </p:sp>
      <p:sp>
        <p:nvSpPr>
          <p:cNvPr id="13" name="object 13"/>
          <p:cNvSpPr txBox="1"/>
          <p:nvPr/>
        </p:nvSpPr>
        <p:spPr>
          <a:xfrm>
            <a:off x="869317" y="2002005"/>
            <a:ext cx="7667566" cy="3445367"/>
          </a:xfrm>
          <a:prstGeom prst="rect">
            <a:avLst/>
          </a:prstGeom>
        </p:spPr>
        <p:txBody>
          <a:bodyPr wrap="square" lIns="0" tIns="0" rIns="0" bIns="0" rtlCol="0">
            <a:noAutofit/>
          </a:bodyPr>
          <a:lstStyle/>
          <a:p>
            <a:pPr marL="12739" marR="166386">
              <a:lnSpc>
                <a:spcPts val="2128"/>
              </a:lnSpc>
              <a:spcBef>
                <a:spcPts val="150"/>
              </a:spcBef>
            </a:pPr>
            <a:r>
              <a:rPr b="1" dirty="0" smtClean="0">
                <a:latin typeface="Arial"/>
                <a:cs typeface="Arial"/>
              </a:rPr>
              <a:t>Access control </a:t>
            </a:r>
            <a:r>
              <a:rPr dirty="0" smtClean="0">
                <a:latin typeface="Arial"/>
                <a:cs typeface="Arial"/>
              </a:rPr>
              <a:t>defines safety properties. The set of proscribed partial </a:t>
            </a:r>
            <a:endParaRPr>
              <a:latin typeface="Arial"/>
              <a:cs typeface="Arial"/>
            </a:endParaRPr>
          </a:p>
          <a:p>
            <a:pPr marL="12739" marR="166386">
              <a:lnSpc>
                <a:spcPts val="2075"/>
              </a:lnSpc>
            </a:pPr>
            <a:r>
              <a:rPr dirty="0" smtClean="0">
                <a:latin typeface="Arial"/>
                <a:cs typeface="Arial"/>
              </a:rPr>
              <a:t>executions contains those partial executions ending with an unacceptable </a:t>
            </a:r>
            <a:endParaRPr>
              <a:latin typeface="Arial"/>
              <a:cs typeface="Arial"/>
            </a:endParaRPr>
          </a:p>
          <a:p>
            <a:pPr marL="12739" marR="166386">
              <a:lnSpc>
                <a:spcPts val="2075"/>
              </a:lnSpc>
            </a:pPr>
            <a:r>
              <a:rPr dirty="0" smtClean="0">
                <a:latin typeface="Arial"/>
                <a:cs typeface="Arial"/>
              </a:rPr>
              <a:t>operation being attempted.</a:t>
            </a:r>
            <a:endParaRPr>
              <a:latin typeface="Arial"/>
              <a:cs typeface="Arial"/>
            </a:endParaRPr>
          </a:p>
          <a:p>
            <a:pPr marL="12739">
              <a:lnSpc>
                <a:spcPts val="2128"/>
              </a:lnSpc>
              <a:spcBef>
                <a:spcPts val="86"/>
              </a:spcBef>
            </a:pPr>
            <a:r>
              <a:rPr b="1" dirty="0" smtClean="0">
                <a:latin typeface="Arial"/>
                <a:cs typeface="Arial"/>
              </a:rPr>
              <a:t>Information flow </a:t>
            </a:r>
            <a:r>
              <a:rPr dirty="0" smtClean="0">
                <a:latin typeface="Arial"/>
                <a:cs typeface="Arial"/>
              </a:rPr>
              <a:t>does not define sets that are properties, so it does not </a:t>
            </a:r>
            <a:endParaRPr>
              <a:latin typeface="Arial"/>
              <a:cs typeface="Arial"/>
            </a:endParaRPr>
          </a:p>
          <a:p>
            <a:pPr marL="12739">
              <a:lnSpc>
                <a:spcPts val="2075"/>
              </a:lnSpc>
            </a:pPr>
            <a:r>
              <a:rPr dirty="0" smtClean="0">
                <a:latin typeface="Arial"/>
                <a:cs typeface="Arial"/>
              </a:rPr>
              <a:t>define sets that are safety properties. Not being safety properties, there are </a:t>
            </a:r>
            <a:endParaRPr>
              <a:latin typeface="Arial"/>
              <a:cs typeface="Arial"/>
            </a:endParaRPr>
          </a:p>
          <a:p>
            <a:pPr marL="12739">
              <a:lnSpc>
                <a:spcPts val="2075"/>
              </a:lnSpc>
            </a:pPr>
            <a:r>
              <a:rPr dirty="0" smtClean="0">
                <a:latin typeface="Arial"/>
                <a:cs typeface="Arial"/>
              </a:rPr>
              <a:t>no EM enforcement mechanisms for exactly this policy.</a:t>
            </a:r>
            <a:endParaRPr>
              <a:latin typeface="Arial"/>
              <a:cs typeface="Arial"/>
            </a:endParaRPr>
          </a:p>
          <a:p>
            <a:pPr marL="12739" marR="2201">
              <a:lnSpc>
                <a:spcPts val="2128"/>
              </a:lnSpc>
              <a:spcBef>
                <a:spcPts val="96"/>
              </a:spcBef>
            </a:pPr>
            <a:r>
              <a:rPr b="1" dirty="0" smtClean="0">
                <a:latin typeface="Arial"/>
                <a:cs typeface="Arial"/>
              </a:rPr>
              <a:t>Availability</a:t>
            </a:r>
            <a:r>
              <a:rPr dirty="0" smtClean="0">
                <a:latin typeface="Arial"/>
                <a:cs typeface="Arial"/>
              </a:rPr>
              <a:t>:-</a:t>
            </a:r>
            <a:r>
              <a:rPr spc="14" dirty="0" smtClean="0">
                <a:latin typeface="Arial"/>
                <a:cs typeface="Arial"/>
              </a:rPr>
              <a:t> </a:t>
            </a:r>
            <a:r>
              <a:rPr dirty="0" smtClean="0">
                <a:latin typeface="Arial"/>
                <a:cs typeface="Arial"/>
              </a:rPr>
              <a:t>if taken to mean that no principal is forever denied use of </a:t>
            </a:r>
            <a:endParaRPr>
              <a:latin typeface="Arial"/>
              <a:cs typeface="Arial"/>
            </a:endParaRPr>
          </a:p>
          <a:p>
            <a:pPr marL="12739" marR="2201">
              <a:lnSpc>
                <a:spcPts val="2075"/>
              </a:lnSpc>
            </a:pPr>
            <a:r>
              <a:rPr dirty="0" smtClean="0">
                <a:latin typeface="Arial"/>
                <a:cs typeface="Arial"/>
              </a:rPr>
              <a:t>some given resource, is not a safety property as any partial execution can </a:t>
            </a:r>
            <a:endParaRPr>
              <a:latin typeface="Arial"/>
              <a:cs typeface="Arial"/>
            </a:endParaRPr>
          </a:p>
          <a:p>
            <a:pPr marL="12739" marR="2201">
              <a:lnSpc>
                <a:spcPts val="2075"/>
              </a:lnSpc>
            </a:pPr>
            <a:r>
              <a:rPr dirty="0" smtClean="0">
                <a:latin typeface="Arial"/>
                <a:cs typeface="Arial"/>
              </a:rPr>
              <a:t>be extended in a way that allows a principal to access the resource, so the </a:t>
            </a:r>
            <a:endParaRPr>
              <a:latin typeface="Arial"/>
              <a:cs typeface="Arial"/>
            </a:endParaRPr>
          </a:p>
          <a:p>
            <a:pPr marL="12739" marR="2201">
              <a:lnSpc>
                <a:spcPts val="2075"/>
              </a:lnSpc>
            </a:pPr>
            <a:r>
              <a:rPr dirty="0" smtClean="0">
                <a:latin typeface="Arial"/>
                <a:cs typeface="Arial"/>
              </a:rPr>
              <a:t>defining set of proscribed partial executions that every safety property must </a:t>
            </a:r>
            <a:endParaRPr>
              <a:latin typeface="Arial"/>
              <a:cs typeface="Arial"/>
            </a:endParaRPr>
          </a:p>
          <a:p>
            <a:pPr marL="12739" marR="2201">
              <a:lnSpc>
                <a:spcPts val="2075"/>
              </a:lnSpc>
            </a:pPr>
            <a:r>
              <a:rPr dirty="0" smtClean="0">
                <a:latin typeface="Arial"/>
                <a:cs typeface="Arial"/>
              </a:rPr>
              <a:t>have is absent. If availability is defined</a:t>
            </a:r>
            <a:r>
              <a:rPr spc="9" dirty="0" smtClean="0">
                <a:latin typeface="Arial"/>
                <a:cs typeface="Arial"/>
              </a:rPr>
              <a:t> </a:t>
            </a:r>
            <a:r>
              <a:rPr dirty="0" smtClean="0">
                <a:latin typeface="Arial"/>
                <a:cs typeface="Arial"/>
              </a:rPr>
              <a:t>to rule out all denials in excess of </a:t>
            </a:r>
            <a:endParaRPr>
              <a:latin typeface="Arial"/>
              <a:cs typeface="Arial"/>
            </a:endParaRPr>
          </a:p>
          <a:p>
            <a:pPr marL="12739" marR="2201">
              <a:lnSpc>
                <a:spcPts val="2091"/>
              </a:lnSpc>
            </a:pPr>
            <a:r>
              <a:rPr i="1" dirty="0" smtClean="0">
                <a:latin typeface="Arial"/>
                <a:cs typeface="Arial"/>
              </a:rPr>
              <a:t>MWT </a:t>
            </a:r>
            <a:r>
              <a:rPr dirty="0" smtClean="0">
                <a:latin typeface="Arial"/>
                <a:cs typeface="Arial"/>
              </a:rPr>
              <a:t>seconds (for some predefined Maximum Waiting Time parameter </a:t>
            </a:r>
            <a:endParaRPr>
              <a:latin typeface="Arial"/>
              <a:cs typeface="Arial"/>
            </a:endParaRPr>
          </a:p>
          <a:p>
            <a:pPr marL="12739" marR="2201">
              <a:lnSpc>
                <a:spcPts val="2091"/>
              </a:lnSpc>
            </a:pPr>
            <a:r>
              <a:rPr i="1" dirty="0" smtClean="0">
                <a:latin typeface="Arial"/>
                <a:cs typeface="Arial"/>
              </a:rPr>
              <a:t>MWT</a:t>
            </a:r>
            <a:r>
              <a:rPr dirty="0" smtClean="0">
                <a:latin typeface="Arial"/>
                <a:cs typeface="Arial"/>
              </a:rPr>
              <a:t>). This is a safety property; the defining set of partial executions </a:t>
            </a:r>
            <a:endParaRPr>
              <a:latin typeface="Arial"/>
              <a:cs typeface="Arial"/>
            </a:endParaRPr>
          </a:p>
          <a:p>
            <a:pPr marL="12739" marR="2201">
              <a:lnSpc>
                <a:spcPts val="2091"/>
              </a:lnSpc>
            </a:pPr>
            <a:r>
              <a:rPr dirty="0" smtClean="0">
                <a:latin typeface="Arial"/>
                <a:cs typeface="Arial"/>
              </a:rPr>
              <a:t>contains prefixes ending in intervals that exceed</a:t>
            </a:r>
            <a:r>
              <a:rPr spc="9" dirty="0" smtClean="0">
                <a:latin typeface="Arial"/>
                <a:cs typeface="Arial"/>
              </a:rPr>
              <a:t> </a:t>
            </a:r>
            <a:r>
              <a:rPr i="1" dirty="0" smtClean="0">
                <a:latin typeface="Arial"/>
                <a:cs typeface="Arial"/>
              </a:rPr>
              <a:t>MWT </a:t>
            </a:r>
            <a:r>
              <a:rPr dirty="0" smtClean="0">
                <a:latin typeface="Arial"/>
                <a:cs typeface="Arial"/>
              </a:rPr>
              <a:t>seconds during </a:t>
            </a:r>
            <a:endParaRPr>
              <a:latin typeface="Arial"/>
              <a:cs typeface="Arial"/>
            </a:endParaRPr>
          </a:p>
          <a:p>
            <a:pPr marL="12739" marR="2201">
              <a:lnSpc>
                <a:spcPts val="2075"/>
              </a:lnSpc>
            </a:pPr>
            <a:r>
              <a:rPr dirty="0" smtClean="0">
                <a:latin typeface="Arial"/>
                <a:cs typeface="Arial"/>
              </a:rPr>
              <a:t>which a principal is denied use of a resource.</a:t>
            </a:r>
            <a:endParaRPr>
              <a:latin typeface="Arial"/>
              <a:cs typeface="Arial"/>
            </a:endParaRPr>
          </a:p>
        </p:txBody>
      </p:sp>
      <p:sp>
        <p:nvSpPr>
          <p:cNvPr id="12" name="object 12"/>
          <p:cNvSpPr txBox="1"/>
          <p:nvPr/>
        </p:nvSpPr>
        <p:spPr>
          <a:xfrm>
            <a:off x="525462" y="2043595"/>
            <a:ext cx="184995" cy="203699"/>
          </a:xfrm>
          <a:prstGeom prst="rect">
            <a:avLst/>
          </a:prstGeom>
        </p:spPr>
        <p:txBody>
          <a:bodyPr wrap="square" lIns="0" tIns="0" rIns="0" bIns="0" rtlCol="0">
            <a:noAutofit/>
          </a:bodyPr>
          <a:lstStyle/>
          <a:p>
            <a:pPr marL="12739">
              <a:lnSpc>
                <a:spcPts val="1515"/>
              </a:lnSpc>
              <a:spcBef>
                <a:spcPts val="75"/>
              </a:spcBef>
            </a:pPr>
            <a:r>
              <a:rPr sz="1400" dirty="0" smtClean="0">
                <a:solidFill>
                  <a:srgbClr val="00007B"/>
                </a:solidFill>
                <a:latin typeface="PMingLiU"/>
                <a:cs typeface="PMingLiU"/>
              </a:rPr>
              <a:t></a:t>
            </a:r>
            <a:endParaRPr sz="1400">
              <a:latin typeface="PMingLiU"/>
              <a:cs typeface="PMingLiU"/>
            </a:endParaRPr>
          </a:p>
        </p:txBody>
      </p:sp>
      <p:sp>
        <p:nvSpPr>
          <p:cNvPr id="11" name="object 11"/>
          <p:cNvSpPr txBox="1"/>
          <p:nvPr/>
        </p:nvSpPr>
        <p:spPr>
          <a:xfrm>
            <a:off x="525462" y="2758713"/>
            <a:ext cx="184995" cy="203699"/>
          </a:xfrm>
          <a:prstGeom prst="rect">
            <a:avLst/>
          </a:prstGeom>
        </p:spPr>
        <p:txBody>
          <a:bodyPr wrap="square" lIns="0" tIns="0" rIns="0" bIns="0" rtlCol="0">
            <a:noAutofit/>
          </a:bodyPr>
          <a:lstStyle/>
          <a:p>
            <a:pPr marL="12739">
              <a:lnSpc>
                <a:spcPts val="1515"/>
              </a:lnSpc>
              <a:spcBef>
                <a:spcPts val="75"/>
              </a:spcBef>
            </a:pPr>
            <a:r>
              <a:rPr sz="1400" dirty="0" smtClean="0">
                <a:solidFill>
                  <a:srgbClr val="00007B"/>
                </a:solidFill>
                <a:latin typeface="PMingLiU"/>
                <a:cs typeface="PMingLiU"/>
              </a:rPr>
              <a:t></a:t>
            </a:r>
            <a:endParaRPr sz="1400">
              <a:latin typeface="PMingLiU"/>
              <a:cs typeface="PMingLiU"/>
            </a:endParaRPr>
          </a:p>
        </p:txBody>
      </p:sp>
      <p:sp>
        <p:nvSpPr>
          <p:cNvPr id="10" name="object 10"/>
          <p:cNvSpPr txBox="1"/>
          <p:nvPr/>
        </p:nvSpPr>
        <p:spPr>
          <a:xfrm>
            <a:off x="525462" y="3474597"/>
            <a:ext cx="184995" cy="203699"/>
          </a:xfrm>
          <a:prstGeom prst="rect">
            <a:avLst/>
          </a:prstGeom>
        </p:spPr>
        <p:txBody>
          <a:bodyPr wrap="square" lIns="0" tIns="0" rIns="0" bIns="0" rtlCol="0">
            <a:noAutofit/>
          </a:bodyPr>
          <a:lstStyle/>
          <a:p>
            <a:pPr marL="12739">
              <a:lnSpc>
                <a:spcPts val="1515"/>
              </a:lnSpc>
              <a:spcBef>
                <a:spcPts val="75"/>
              </a:spcBef>
            </a:pPr>
            <a:r>
              <a:rPr sz="1400" dirty="0" smtClean="0">
                <a:solidFill>
                  <a:srgbClr val="00007B"/>
                </a:solidFill>
                <a:latin typeface="PMingLiU"/>
                <a:cs typeface="PMingLiU"/>
              </a:rPr>
              <a:t></a:t>
            </a:r>
            <a:endParaRPr sz="1400">
              <a:latin typeface="PMingLiU"/>
              <a:cs typeface="PMingLiU"/>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389812" y="6499986"/>
            <a:ext cx="251650"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14</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16" name="object 16"/>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17" name="object 17"/>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18" name="object 18"/>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19" name="object 19"/>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0" name="object 20"/>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1" name="object 21"/>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2" name="object 12"/>
          <p:cNvSpPr/>
          <p:nvPr/>
        </p:nvSpPr>
        <p:spPr>
          <a:xfrm>
            <a:off x="943947" y="1975817"/>
            <a:ext cx="7256107" cy="3900646"/>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txBox="1"/>
          <p:nvPr/>
        </p:nvSpPr>
        <p:spPr>
          <a:xfrm>
            <a:off x="525462" y="876272"/>
            <a:ext cx="2135710"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Security</a:t>
            </a:r>
            <a:endParaRPr sz="4400">
              <a:latin typeface="Arial"/>
              <a:cs typeface="Arial"/>
            </a:endParaRPr>
          </a:p>
        </p:txBody>
      </p:sp>
      <p:sp>
        <p:nvSpPr>
          <p:cNvPr id="10" name="object 10"/>
          <p:cNvSpPr txBox="1"/>
          <p:nvPr/>
        </p:nvSpPr>
        <p:spPr>
          <a:xfrm>
            <a:off x="2707674" y="876272"/>
            <a:ext cx="2509858"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Automata</a:t>
            </a:r>
            <a:endParaRPr sz="44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389812" y="6499986"/>
            <a:ext cx="251650"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15</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14262" y="-14277"/>
            <a:ext cx="289602" cy="538442"/>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399891" y="121098"/>
            <a:ext cx="8758372" cy="279163"/>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398363" y="122628"/>
            <a:ext cx="138306" cy="142259"/>
          </a:xfrm>
          <a:custGeom>
            <a:avLst/>
            <a:gdLst/>
            <a:ahLst/>
            <a:cxnLst/>
            <a:rect l="l" t="t" r="r" b="b"/>
            <a:pathLst>
              <a:path w="137922" h="141732">
                <a:moveTo>
                  <a:pt x="0" y="0"/>
                </a:moveTo>
                <a:lnTo>
                  <a:pt x="0" y="141731"/>
                </a:lnTo>
                <a:lnTo>
                  <a:pt x="137922" y="141731"/>
                </a:lnTo>
                <a:lnTo>
                  <a:pt x="137922" y="0"/>
                </a:lnTo>
                <a:lnTo>
                  <a:pt x="0" y="0"/>
                </a:lnTo>
                <a:close/>
              </a:path>
            </a:pathLst>
          </a:custGeom>
          <a:solidFill>
            <a:srgbClr val="CCCCE6"/>
          </a:solidFill>
        </p:spPr>
        <p:txBody>
          <a:bodyPr wrap="square" lIns="0" tIns="0" rIns="0" bIns="0" rtlCol="0">
            <a:noAutofit/>
          </a:bodyPr>
          <a:lstStyle/>
          <a:p>
            <a:endParaRPr/>
          </a:p>
        </p:txBody>
      </p:sp>
      <p:sp>
        <p:nvSpPr>
          <p:cNvPr id="19" name="object 19"/>
          <p:cNvSpPr/>
          <p:nvPr/>
        </p:nvSpPr>
        <p:spPr>
          <a:xfrm>
            <a:off x="536669" y="-12747"/>
            <a:ext cx="139834" cy="138435"/>
          </a:xfrm>
          <a:custGeom>
            <a:avLst/>
            <a:gdLst/>
            <a:ahLst/>
            <a:cxnLst/>
            <a:rect l="l" t="t" r="r" b="b"/>
            <a:pathLst>
              <a:path w="139446" h="137922">
                <a:moveTo>
                  <a:pt x="139446" y="12700"/>
                </a:moveTo>
                <a:lnTo>
                  <a:pt x="0" y="12700"/>
                </a:lnTo>
                <a:lnTo>
                  <a:pt x="0" y="137921"/>
                </a:lnTo>
                <a:lnTo>
                  <a:pt x="139446" y="137921"/>
                </a:lnTo>
                <a:lnTo>
                  <a:pt x="139446" y="12700"/>
                </a:lnTo>
                <a:close/>
              </a:path>
            </a:pathLst>
          </a:custGeom>
          <a:solidFill>
            <a:srgbClr val="CCCCE6"/>
          </a:solidFill>
        </p:spPr>
        <p:txBody>
          <a:bodyPr wrap="square" lIns="0" tIns="0" rIns="0" bIns="0" rtlCol="0">
            <a:noAutofit/>
          </a:bodyPr>
          <a:lstStyle/>
          <a:p>
            <a:endParaRPr/>
          </a:p>
        </p:txBody>
      </p:sp>
      <p:sp>
        <p:nvSpPr>
          <p:cNvPr id="20" name="object 20"/>
          <p:cNvSpPr/>
          <p:nvPr/>
        </p:nvSpPr>
        <p:spPr>
          <a:xfrm>
            <a:off x="536669" y="122628"/>
            <a:ext cx="139834" cy="142259"/>
          </a:xfrm>
          <a:custGeom>
            <a:avLst/>
            <a:gdLst/>
            <a:ahLst/>
            <a:cxnLst/>
            <a:rect l="l" t="t" r="r" b="b"/>
            <a:pathLst>
              <a:path w="139446" h="141732">
                <a:moveTo>
                  <a:pt x="0" y="0"/>
                </a:moveTo>
                <a:lnTo>
                  <a:pt x="0" y="141731"/>
                </a:lnTo>
                <a:lnTo>
                  <a:pt x="139446" y="141731"/>
                </a:lnTo>
                <a:lnTo>
                  <a:pt x="139446" y="0"/>
                </a:lnTo>
                <a:lnTo>
                  <a:pt x="0" y="0"/>
                </a:lnTo>
                <a:close/>
              </a:path>
            </a:pathLst>
          </a:custGeom>
          <a:solidFill>
            <a:srgbClr val="9999CC"/>
          </a:solidFill>
        </p:spPr>
        <p:txBody>
          <a:bodyPr wrap="square" lIns="0" tIns="0" rIns="0" bIns="0" rtlCol="0">
            <a:noAutofit/>
          </a:bodyPr>
          <a:lstStyle/>
          <a:p>
            <a:endParaRPr/>
          </a:p>
        </p:txBody>
      </p:sp>
      <p:sp>
        <p:nvSpPr>
          <p:cNvPr id="21" name="object 21"/>
          <p:cNvSpPr/>
          <p:nvPr/>
        </p:nvSpPr>
        <p:spPr>
          <a:xfrm>
            <a:off x="262349" y="262592"/>
            <a:ext cx="137542" cy="139200"/>
          </a:xfrm>
          <a:custGeom>
            <a:avLst/>
            <a:gdLst/>
            <a:ahLst/>
            <a:cxnLst/>
            <a:rect l="l" t="t" r="r" b="b"/>
            <a:pathLst>
              <a:path w="137160" h="138684">
                <a:moveTo>
                  <a:pt x="0" y="0"/>
                </a:moveTo>
                <a:lnTo>
                  <a:pt x="0" y="138683"/>
                </a:lnTo>
                <a:lnTo>
                  <a:pt x="137160" y="138683"/>
                </a:lnTo>
                <a:lnTo>
                  <a:pt x="137160" y="0"/>
                </a:lnTo>
                <a:lnTo>
                  <a:pt x="0" y="0"/>
                </a:lnTo>
                <a:close/>
              </a:path>
            </a:pathLst>
          </a:custGeom>
          <a:solidFill>
            <a:srgbClr val="CCCCE6"/>
          </a:solidFill>
        </p:spPr>
        <p:txBody>
          <a:bodyPr wrap="square" lIns="0" tIns="0" rIns="0" bIns="0" rtlCol="0">
            <a:noAutofit/>
          </a:bodyPr>
          <a:lstStyle/>
          <a:p>
            <a:endParaRPr/>
          </a:p>
        </p:txBody>
      </p:sp>
      <p:sp>
        <p:nvSpPr>
          <p:cNvPr id="22" name="object 22"/>
          <p:cNvSpPr/>
          <p:nvPr/>
        </p:nvSpPr>
        <p:spPr>
          <a:xfrm>
            <a:off x="119458" y="124158"/>
            <a:ext cx="141363" cy="138435"/>
          </a:xfrm>
          <a:custGeom>
            <a:avLst/>
            <a:gdLst/>
            <a:ahLst/>
            <a:cxnLst/>
            <a:rect l="l" t="t" r="r" b="b"/>
            <a:pathLst>
              <a:path w="140970" h="137922">
                <a:moveTo>
                  <a:pt x="0" y="0"/>
                </a:moveTo>
                <a:lnTo>
                  <a:pt x="0" y="137921"/>
                </a:lnTo>
                <a:lnTo>
                  <a:pt x="140970" y="137921"/>
                </a:lnTo>
                <a:lnTo>
                  <a:pt x="140970" y="0"/>
                </a:lnTo>
                <a:lnTo>
                  <a:pt x="0" y="0"/>
                </a:lnTo>
                <a:close/>
              </a:path>
            </a:pathLst>
          </a:custGeom>
          <a:solidFill>
            <a:srgbClr val="00007C"/>
          </a:solidFill>
        </p:spPr>
        <p:txBody>
          <a:bodyPr wrap="square" lIns="0" tIns="0" rIns="0" bIns="0" rtlCol="0">
            <a:noAutofit/>
          </a:bodyPr>
          <a:lstStyle/>
          <a:p>
            <a:endParaRPr/>
          </a:p>
        </p:txBody>
      </p:sp>
      <p:sp>
        <p:nvSpPr>
          <p:cNvPr id="23" name="object 23"/>
          <p:cNvSpPr/>
          <p:nvPr/>
        </p:nvSpPr>
        <p:spPr>
          <a:xfrm>
            <a:off x="398363" y="259533"/>
            <a:ext cx="138306" cy="139200"/>
          </a:xfrm>
          <a:custGeom>
            <a:avLst/>
            <a:gdLst/>
            <a:ahLst/>
            <a:cxnLst/>
            <a:rect l="l" t="t" r="r" b="b"/>
            <a:pathLst>
              <a:path w="137922" h="138684">
                <a:moveTo>
                  <a:pt x="0" y="0"/>
                </a:moveTo>
                <a:lnTo>
                  <a:pt x="0" y="138683"/>
                </a:lnTo>
                <a:lnTo>
                  <a:pt x="137922" y="138683"/>
                </a:lnTo>
                <a:lnTo>
                  <a:pt x="137922" y="0"/>
                </a:lnTo>
                <a:lnTo>
                  <a:pt x="0" y="0"/>
                </a:lnTo>
                <a:close/>
              </a:path>
            </a:pathLst>
          </a:custGeom>
          <a:solidFill>
            <a:srgbClr val="9999CC"/>
          </a:solidFill>
        </p:spPr>
        <p:txBody>
          <a:bodyPr wrap="square" lIns="0" tIns="0" rIns="0" bIns="0" rtlCol="0">
            <a:noAutofit/>
          </a:bodyPr>
          <a:lstStyle/>
          <a:p>
            <a:endParaRPr/>
          </a:p>
        </p:txBody>
      </p:sp>
      <p:sp>
        <p:nvSpPr>
          <p:cNvPr id="24" name="object 24"/>
          <p:cNvSpPr/>
          <p:nvPr/>
        </p:nvSpPr>
        <p:spPr>
          <a:xfrm>
            <a:off x="262349" y="398732"/>
            <a:ext cx="137541" cy="136904"/>
          </a:xfrm>
          <a:custGeom>
            <a:avLst/>
            <a:gdLst/>
            <a:ahLst/>
            <a:cxnLst/>
            <a:rect l="l" t="t" r="r" b="b"/>
            <a:pathLst>
              <a:path w="137159" h="136397">
                <a:moveTo>
                  <a:pt x="0" y="0"/>
                </a:moveTo>
                <a:lnTo>
                  <a:pt x="0" y="136398"/>
                </a:lnTo>
                <a:lnTo>
                  <a:pt x="137159" y="136398"/>
                </a:lnTo>
                <a:lnTo>
                  <a:pt x="137159" y="0"/>
                </a:lnTo>
                <a:lnTo>
                  <a:pt x="0" y="0"/>
                </a:lnTo>
                <a:close/>
              </a:path>
            </a:pathLst>
          </a:custGeom>
          <a:solidFill>
            <a:srgbClr val="9999CC"/>
          </a:solidFill>
        </p:spPr>
        <p:txBody>
          <a:bodyPr wrap="square" lIns="0" tIns="0" rIns="0" bIns="0" rtlCol="0">
            <a:noAutofit/>
          </a:bodyPr>
          <a:lstStyle/>
          <a:p>
            <a:endParaRPr/>
          </a:p>
        </p:txBody>
      </p:sp>
      <p:sp>
        <p:nvSpPr>
          <p:cNvPr id="15" name="object 15"/>
          <p:cNvSpPr/>
          <p:nvPr/>
        </p:nvSpPr>
        <p:spPr>
          <a:xfrm>
            <a:off x="937833" y="2740650"/>
            <a:ext cx="7266806" cy="2218014"/>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txBox="1"/>
          <p:nvPr/>
        </p:nvSpPr>
        <p:spPr>
          <a:xfrm>
            <a:off x="525461" y="876272"/>
            <a:ext cx="1075550"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The</a:t>
            </a:r>
            <a:endParaRPr sz="4400">
              <a:latin typeface="Arial"/>
              <a:cs typeface="Arial"/>
            </a:endParaRPr>
          </a:p>
        </p:txBody>
      </p:sp>
      <p:sp>
        <p:nvSpPr>
          <p:cNvPr id="13" name="object 13"/>
          <p:cNvSpPr txBox="1"/>
          <p:nvPr/>
        </p:nvSpPr>
        <p:spPr>
          <a:xfrm>
            <a:off x="1647681" y="876272"/>
            <a:ext cx="1543346"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guard</a:t>
            </a:r>
            <a:endParaRPr sz="4400">
              <a:latin typeface="Arial"/>
              <a:cs typeface="Arial"/>
            </a:endParaRPr>
          </a:p>
        </p:txBody>
      </p:sp>
      <p:sp>
        <p:nvSpPr>
          <p:cNvPr id="12" name="object 12"/>
          <p:cNvSpPr txBox="1"/>
          <p:nvPr/>
        </p:nvSpPr>
        <p:spPr>
          <a:xfrm>
            <a:off x="3237699" y="876272"/>
            <a:ext cx="1044744"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and</a:t>
            </a:r>
            <a:endParaRPr sz="4400">
              <a:latin typeface="Arial"/>
              <a:cs typeface="Arial"/>
            </a:endParaRPr>
          </a:p>
        </p:txBody>
      </p:sp>
      <p:sp>
        <p:nvSpPr>
          <p:cNvPr id="11" name="object 11"/>
          <p:cNvSpPr txBox="1"/>
          <p:nvPr/>
        </p:nvSpPr>
        <p:spPr>
          <a:xfrm>
            <a:off x="4329112" y="876272"/>
            <a:ext cx="889036"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the</a:t>
            </a:r>
            <a:endParaRPr sz="4400">
              <a:latin typeface="Arial"/>
              <a:cs typeface="Arial"/>
            </a:endParaRPr>
          </a:p>
        </p:txBody>
      </p:sp>
      <p:sp>
        <p:nvSpPr>
          <p:cNvPr id="10" name="object 10"/>
          <p:cNvSpPr txBox="1"/>
          <p:nvPr/>
        </p:nvSpPr>
        <p:spPr>
          <a:xfrm>
            <a:off x="5264818" y="876272"/>
            <a:ext cx="2851072" cy="586117"/>
          </a:xfrm>
          <a:prstGeom prst="rect">
            <a:avLst/>
          </a:prstGeom>
        </p:spPr>
        <p:txBody>
          <a:bodyPr wrap="square" lIns="0" tIns="0" rIns="0" bIns="0" rtlCol="0">
            <a:noAutofit/>
          </a:bodyPr>
          <a:lstStyle/>
          <a:p>
            <a:pPr marL="12739">
              <a:lnSpc>
                <a:spcPts val="4609"/>
              </a:lnSpc>
              <a:spcBef>
                <a:spcPts val="230"/>
              </a:spcBef>
            </a:pPr>
            <a:r>
              <a:rPr sz="4400" spc="4" dirty="0" smtClean="0">
                <a:latin typeface="Arial"/>
                <a:cs typeface="Arial"/>
              </a:rPr>
              <a:t>Command.</a:t>
            </a:r>
            <a:endParaRPr sz="4400">
              <a:latin typeface="Arial"/>
              <a:cs typeface="Arial"/>
            </a:endParaRPr>
          </a:p>
        </p:txBody>
      </p:sp>
      <p:sp>
        <p:nvSpPr>
          <p:cNvPr id="9" name="object 9"/>
          <p:cNvSpPr txBox="1"/>
          <p:nvPr/>
        </p:nvSpPr>
        <p:spPr>
          <a:xfrm>
            <a:off x="3572782" y="6317980"/>
            <a:ext cx="2012097" cy="362020"/>
          </a:xfrm>
          <a:prstGeom prst="rect">
            <a:avLst/>
          </a:prstGeom>
        </p:spPr>
        <p:txBody>
          <a:bodyPr wrap="square" lIns="0" tIns="0" rIns="0" bIns="0" rtlCol="0">
            <a:noAutofit/>
          </a:bodyPr>
          <a:lstStyle/>
          <a:p>
            <a:pPr algn="ctr">
              <a:lnSpc>
                <a:spcPts val="1329"/>
              </a:lnSpc>
              <a:spcBef>
                <a:spcPts val="66"/>
              </a:spcBef>
            </a:pPr>
            <a:r>
              <a:rPr sz="1200" dirty="0" smtClean="0">
                <a:latin typeface="Arial"/>
                <a:cs typeface="Arial"/>
              </a:rPr>
              <a:t>Enforc</a:t>
            </a:r>
            <a:r>
              <a:rPr sz="1200" spc="-9" dirty="0" smtClean="0">
                <a:latin typeface="Arial"/>
                <a:cs typeface="Arial"/>
              </a:rPr>
              <a:t>ea</a:t>
            </a:r>
            <a:r>
              <a:rPr sz="1200" dirty="0" smtClean="0">
                <a:latin typeface="Arial"/>
                <a:cs typeface="Arial"/>
              </a:rPr>
              <a:t>b</a:t>
            </a:r>
            <a:r>
              <a:rPr sz="1200" spc="-9" dirty="0" smtClean="0">
                <a:latin typeface="Arial"/>
                <a:cs typeface="Arial"/>
              </a:rPr>
              <a:t>l</a:t>
            </a:r>
            <a:r>
              <a:rPr sz="1200" dirty="0" smtClean="0">
                <a:latin typeface="Arial"/>
                <a:cs typeface="Arial"/>
              </a:rPr>
              <a:t>e Secu</a:t>
            </a:r>
            <a:r>
              <a:rPr sz="1200" spc="-4" dirty="0" smtClean="0">
                <a:latin typeface="Arial"/>
                <a:cs typeface="Arial"/>
              </a:rPr>
              <a:t>ri</a:t>
            </a:r>
            <a:r>
              <a:rPr sz="1200" dirty="0" smtClean="0">
                <a:latin typeface="Arial"/>
                <a:cs typeface="Arial"/>
              </a:rPr>
              <a:t>ty</a:t>
            </a:r>
            <a:r>
              <a:rPr sz="1200" spc="4" dirty="0" smtClean="0">
                <a:latin typeface="Arial"/>
                <a:cs typeface="Arial"/>
              </a:rPr>
              <a:t> </a:t>
            </a:r>
            <a:r>
              <a:rPr sz="1200" dirty="0" smtClean="0">
                <a:latin typeface="Arial"/>
                <a:cs typeface="Arial"/>
              </a:rPr>
              <a:t>Polic</a:t>
            </a:r>
            <a:r>
              <a:rPr sz="1200" spc="-9" dirty="0" smtClean="0">
                <a:latin typeface="Arial"/>
                <a:cs typeface="Arial"/>
              </a:rPr>
              <a:t>i</a:t>
            </a:r>
            <a:r>
              <a:rPr sz="1200" dirty="0" smtClean="0">
                <a:latin typeface="Arial"/>
                <a:cs typeface="Arial"/>
              </a:rPr>
              <a:t>es</a:t>
            </a:r>
            <a:endParaRPr sz="1200">
              <a:latin typeface="Arial"/>
              <a:cs typeface="Arial"/>
            </a:endParaRPr>
          </a:p>
          <a:p>
            <a:pPr marL="352370" marR="365518" algn="ctr">
              <a:lnSpc>
                <a:spcPct val="95825"/>
              </a:lnSpc>
            </a:pPr>
            <a:r>
              <a:rPr sz="1200" dirty="0" smtClean="0">
                <a:latin typeface="Arial"/>
                <a:cs typeface="Arial"/>
              </a:rPr>
              <a:t>by Fred Schne</a:t>
            </a:r>
            <a:r>
              <a:rPr sz="1200" spc="-9" dirty="0" smtClean="0">
                <a:latin typeface="Arial"/>
                <a:cs typeface="Arial"/>
              </a:rPr>
              <a:t>i</a:t>
            </a:r>
            <a:r>
              <a:rPr sz="1200" dirty="0" smtClean="0">
                <a:latin typeface="Arial"/>
                <a:cs typeface="Arial"/>
              </a:rPr>
              <a:t>der</a:t>
            </a:r>
            <a:endParaRPr sz="1200">
              <a:latin typeface="Arial"/>
              <a:cs typeface="Arial"/>
            </a:endParaRPr>
          </a:p>
        </p:txBody>
      </p:sp>
      <p:sp>
        <p:nvSpPr>
          <p:cNvPr id="8" name="object 8"/>
          <p:cNvSpPr txBox="1"/>
          <p:nvPr/>
        </p:nvSpPr>
        <p:spPr>
          <a:xfrm>
            <a:off x="8389812" y="6499986"/>
            <a:ext cx="251650" cy="178461"/>
          </a:xfrm>
          <a:prstGeom prst="rect">
            <a:avLst/>
          </a:prstGeom>
        </p:spPr>
        <p:txBody>
          <a:bodyPr wrap="square" lIns="0" tIns="0" rIns="0" bIns="0" rtlCol="0">
            <a:noAutofit/>
          </a:bodyPr>
          <a:lstStyle/>
          <a:p>
            <a:pPr marL="12739">
              <a:lnSpc>
                <a:spcPts val="1404"/>
              </a:lnSpc>
              <a:spcBef>
                <a:spcPts val="70"/>
              </a:spcBef>
            </a:pPr>
            <a:r>
              <a:rPr baseline="3939" dirty="0" smtClean="0">
                <a:latin typeface="Arial Black"/>
                <a:cs typeface="Arial Black"/>
              </a:rPr>
              <a:t>16</a:t>
            </a:r>
            <a:endParaRPr sz="1200">
              <a:latin typeface="Arial Black"/>
              <a:cs typeface="Arial Black"/>
            </a:endParaRPr>
          </a:p>
        </p:txBody>
      </p:sp>
      <p:sp>
        <p:nvSpPr>
          <p:cNvPr id="7" name="object 7"/>
          <p:cNvSpPr txBox="1"/>
          <p:nvPr/>
        </p:nvSpPr>
        <p:spPr>
          <a:xfrm>
            <a:off x="119458" y="124158"/>
            <a:ext cx="142127" cy="138435"/>
          </a:xfrm>
          <a:prstGeom prst="rect">
            <a:avLst/>
          </a:prstGeom>
        </p:spPr>
        <p:txBody>
          <a:bodyPr wrap="square" lIns="0" tIns="0" rIns="0" bIns="0" rtlCol="0">
            <a:noAutofit/>
          </a:bodyPr>
          <a:lstStyle/>
          <a:p>
            <a:pPr marL="25479">
              <a:lnSpc>
                <a:spcPts val="1003"/>
              </a:lnSpc>
            </a:pPr>
            <a:endParaRPr sz="1000"/>
          </a:p>
        </p:txBody>
      </p:sp>
      <p:sp>
        <p:nvSpPr>
          <p:cNvPr id="6" name="object 6"/>
          <p:cNvSpPr txBox="1"/>
          <p:nvPr/>
        </p:nvSpPr>
        <p:spPr>
          <a:xfrm>
            <a:off x="119458" y="122628"/>
            <a:ext cx="278905" cy="139964"/>
          </a:xfrm>
          <a:prstGeom prst="rect">
            <a:avLst/>
          </a:prstGeom>
        </p:spPr>
        <p:txBody>
          <a:bodyPr wrap="square" lIns="0" tIns="0" rIns="0" bIns="0" rtlCol="0">
            <a:noAutofit/>
          </a:bodyPr>
          <a:lstStyle/>
          <a:p>
            <a:pPr marL="25479">
              <a:lnSpc>
                <a:spcPts val="1003"/>
              </a:lnSpc>
            </a:pPr>
            <a:endParaRPr sz="1000"/>
          </a:p>
        </p:txBody>
      </p:sp>
      <p:sp>
        <p:nvSpPr>
          <p:cNvPr id="5" name="object 5"/>
          <p:cNvSpPr txBox="1"/>
          <p:nvPr/>
        </p:nvSpPr>
        <p:spPr>
          <a:xfrm>
            <a:off x="398363" y="122628"/>
            <a:ext cx="138306" cy="139964"/>
          </a:xfrm>
          <a:prstGeom prst="rect">
            <a:avLst/>
          </a:prstGeom>
        </p:spPr>
        <p:txBody>
          <a:bodyPr wrap="square" lIns="0" tIns="0" rIns="0" bIns="0" rtlCol="0">
            <a:noAutofit/>
          </a:bodyPr>
          <a:lstStyle/>
          <a:p>
            <a:pPr marL="25479">
              <a:lnSpc>
                <a:spcPts val="1003"/>
              </a:lnSpc>
            </a:pPr>
            <a:endParaRPr sz="1000"/>
          </a:p>
        </p:txBody>
      </p:sp>
      <p:sp>
        <p:nvSpPr>
          <p:cNvPr id="4" name="object 4"/>
          <p:cNvSpPr txBox="1"/>
          <p:nvPr/>
        </p:nvSpPr>
        <p:spPr>
          <a:xfrm>
            <a:off x="536669" y="122628"/>
            <a:ext cx="139834" cy="139964"/>
          </a:xfrm>
          <a:prstGeom prst="rect">
            <a:avLst/>
          </a:prstGeom>
        </p:spPr>
        <p:txBody>
          <a:bodyPr wrap="square" lIns="0" tIns="0" rIns="0" bIns="0" rtlCol="0">
            <a:noAutofit/>
          </a:bodyPr>
          <a:lstStyle/>
          <a:p>
            <a:pPr marL="25479">
              <a:lnSpc>
                <a:spcPts val="1003"/>
              </a:lnSpc>
            </a:pPr>
            <a:endParaRPr sz="1000"/>
          </a:p>
        </p:txBody>
      </p:sp>
      <p:sp>
        <p:nvSpPr>
          <p:cNvPr id="3" name="object 3"/>
          <p:cNvSpPr txBox="1"/>
          <p:nvPr/>
        </p:nvSpPr>
        <p:spPr>
          <a:xfrm>
            <a:off x="261585" y="400262"/>
            <a:ext cx="136777" cy="135375"/>
          </a:xfrm>
          <a:prstGeom prst="rect">
            <a:avLst/>
          </a:prstGeom>
        </p:spPr>
        <p:txBody>
          <a:bodyPr wrap="square" lIns="0" tIns="0" rIns="0" bIns="0" rtlCol="0">
            <a:noAutofit/>
          </a:bodyPr>
          <a:lstStyle/>
          <a:p>
            <a:pPr marL="25479">
              <a:lnSpc>
                <a:spcPts val="1003"/>
              </a:lnSpc>
            </a:pPr>
            <a:endParaRPr sz="1000"/>
          </a:p>
        </p:txBody>
      </p:sp>
      <p:sp>
        <p:nvSpPr>
          <p:cNvPr id="2" name="object 2"/>
          <p:cNvSpPr txBox="1"/>
          <p:nvPr/>
        </p:nvSpPr>
        <p:spPr>
          <a:xfrm>
            <a:off x="398363" y="400262"/>
            <a:ext cx="138306" cy="135375"/>
          </a:xfrm>
          <a:prstGeom prst="rect">
            <a:avLst/>
          </a:prstGeom>
        </p:spPr>
        <p:txBody>
          <a:bodyPr wrap="square" lIns="0" tIns="0" rIns="0" bIns="0" rtlCol="0">
            <a:noAutofit/>
          </a:bodyPr>
          <a:lstStyle/>
          <a:p>
            <a:pPr marL="25479">
              <a:lnSpc>
                <a:spcPts val="1003"/>
              </a:lnSpc>
            </a:pP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Security Design Principles</a:t>
            </a:r>
          </a:p>
        </p:txBody>
      </p:sp>
      <p:sp>
        <p:nvSpPr>
          <p:cNvPr id="34819" name="Rectangle 3"/>
          <p:cNvSpPr>
            <a:spLocks noGrp="1" noChangeArrowheads="1"/>
          </p:cNvSpPr>
          <p:nvPr>
            <p:ph idx="1"/>
          </p:nvPr>
        </p:nvSpPr>
        <p:spPr/>
        <p:txBody>
          <a:bodyPr/>
          <a:lstStyle/>
          <a:p>
            <a:r>
              <a:rPr lang="en-US" smtClean="0"/>
              <a:t>Permission based</a:t>
            </a:r>
          </a:p>
          <a:p>
            <a:pPr lvl="1"/>
            <a:r>
              <a:rPr lang="en-US" smtClean="0"/>
              <a:t>denial of access is the default</a:t>
            </a:r>
          </a:p>
          <a:p>
            <a:r>
              <a:rPr lang="en-US" smtClean="0"/>
              <a:t>Separation of privilege</a:t>
            </a:r>
          </a:p>
          <a:p>
            <a:pPr lvl="1"/>
            <a:r>
              <a:rPr lang="en-US" smtClean="0"/>
              <a:t>more than one condition</a:t>
            </a:r>
          </a:p>
          <a:p>
            <a:r>
              <a:rPr lang="en-US" smtClean="0"/>
              <a:t>Least common mechanism</a:t>
            </a:r>
          </a:p>
          <a:p>
            <a:pPr lvl="1"/>
            <a:r>
              <a:rPr lang="en-US" smtClean="0"/>
              <a:t>the risk of sharing</a:t>
            </a:r>
          </a:p>
          <a:p>
            <a:r>
              <a:rPr lang="en-US" smtClean="0"/>
              <a:t>Ease of use</a:t>
            </a:r>
          </a:p>
          <a:p>
            <a:pPr lvl="1"/>
            <a:r>
              <a:rPr lang="en-US" smtClean="0"/>
              <a:t>unlikely to be avoided</a:t>
            </a:r>
          </a:p>
        </p:txBody>
      </p:sp>
      <p:sp>
        <p:nvSpPr>
          <p:cNvPr id="3482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fr-FR" smtClean="0"/>
              <a:t>CS 450/650 Lecture 21: Trusted </a:t>
            </a:r>
            <a:r>
              <a:rPr kumimoji="1" lang="en-US" smtClean="0">
                <a:solidFill>
                  <a:schemeClr val="bg2"/>
                </a:solidFill>
              </a:rPr>
              <a:t>Operating System</a:t>
            </a:r>
            <a:endParaRPr lang="en-US" smtClean="0"/>
          </a:p>
        </p:txBody>
      </p:sp>
      <p:sp>
        <p:nvSpPr>
          <p:cNvPr id="3482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5CA6FD2E-F318-4425-A121-354DC84836FC}" type="slidenum">
              <a:rPr lang="en-US" smtClean="0"/>
              <a:pPr/>
              <a:t>5</a:t>
            </a:fld>
            <a:endParaRPr lang="en-US"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Computer Security Models</a:t>
            </a:r>
          </a:p>
        </p:txBody>
      </p:sp>
      <p:sp>
        <p:nvSpPr>
          <p:cNvPr id="7171" name="Content Placeholder 2"/>
          <p:cNvSpPr>
            <a:spLocks noGrp="1"/>
          </p:cNvSpPr>
          <p:nvPr>
            <p:ph idx="1"/>
          </p:nvPr>
        </p:nvSpPr>
        <p:spPr/>
        <p:txBody>
          <a:bodyPr/>
          <a:lstStyle/>
          <a:p>
            <a:r>
              <a:rPr lang="en-US" smtClean="0"/>
              <a:t>Two fundamental computer security facts</a:t>
            </a:r>
          </a:p>
          <a:p>
            <a:pPr lvl="1"/>
            <a:r>
              <a:rPr lang="en-US" smtClean="0"/>
              <a:t>All complex software systems have eventually revealed flaws or bugs that need to be fixed</a:t>
            </a:r>
          </a:p>
          <a:p>
            <a:pPr lvl="1"/>
            <a:r>
              <a:rPr lang="en-US" smtClean="0"/>
              <a:t>It is extraordinarily difficult to build computer hardware/software not vulnerable to security attacks</a:t>
            </a:r>
          </a:p>
          <a:p>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Confidentiality Policy</a:t>
            </a:r>
            <a:endParaRPr lang="en-US" smtClean="0"/>
          </a:p>
        </p:txBody>
      </p:sp>
      <p:sp>
        <p:nvSpPr>
          <p:cNvPr id="8195" name="Content Placeholder 2"/>
          <p:cNvSpPr>
            <a:spLocks noGrp="1"/>
          </p:cNvSpPr>
          <p:nvPr>
            <p:ph idx="1"/>
          </p:nvPr>
        </p:nvSpPr>
        <p:spPr/>
        <p:txBody>
          <a:bodyPr/>
          <a:lstStyle/>
          <a:p>
            <a:pPr eaLnBrk="1" hangingPunct="1"/>
            <a:r>
              <a:rPr lang="en-US" altLang="en-US" dirty="0" smtClean="0"/>
              <a:t>Goal: prevent the unauthorized disclosure of information</a:t>
            </a:r>
          </a:p>
          <a:p>
            <a:pPr lvl="1" eaLnBrk="1" hangingPunct="1"/>
            <a:r>
              <a:rPr lang="en-US" altLang="en-US" dirty="0" smtClean="0"/>
              <a:t>Deals with information flow</a:t>
            </a:r>
          </a:p>
          <a:p>
            <a:pPr lvl="1" eaLnBrk="1" hangingPunct="1"/>
            <a:r>
              <a:rPr lang="en-US" altLang="en-US" dirty="0" smtClean="0"/>
              <a:t>Integrity incidental</a:t>
            </a:r>
          </a:p>
          <a:p>
            <a:pPr eaLnBrk="1" hangingPunct="1"/>
            <a:r>
              <a:rPr lang="en-US" altLang="en-US" dirty="0" smtClean="0"/>
              <a:t>Multi-level security models are best-known examples</a:t>
            </a:r>
          </a:p>
          <a:p>
            <a:pPr lvl="1" eaLnBrk="1" hangingPunct="1"/>
            <a:r>
              <a:rPr lang="en-US" altLang="en-US" dirty="0" smtClean="0"/>
              <a:t>Bell-</a:t>
            </a:r>
            <a:r>
              <a:rPr lang="en-US" altLang="en-US" dirty="0" err="1" smtClean="0"/>
              <a:t>LaPadula</a:t>
            </a:r>
            <a:r>
              <a:rPr lang="en-US" altLang="en-US" dirty="0" smtClean="0"/>
              <a:t> Model basis for many, or most, of these</a:t>
            </a:r>
          </a:p>
          <a:p>
            <a:endParaRPr lang="en-US"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Formal Security Models</a:t>
            </a:r>
          </a:p>
        </p:txBody>
      </p:sp>
      <p:sp>
        <p:nvSpPr>
          <p:cNvPr id="3" name="Content Placeholder 2"/>
          <p:cNvSpPr>
            <a:spLocks noGrp="1"/>
          </p:cNvSpPr>
          <p:nvPr>
            <p:ph idx="1"/>
          </p:nvPr>
        </p:nvSpPr>
        <p:spPr/>
        <p:txBody>
          <a:bodyPr/>
          <a:lstStyle/>
          <a:p>
            <a:pPr>
              <a:buClr>
                <a:schemeClr val="accent6">
                  <a:lumMod val="60000"/>
                  <a:lumOff val="40000"/>
                </a:schemeClr>
              </a:buClr>
              <a:buSzPct val="130000"/>
              <a:defRPr/>
            </a:pPr>
            <a:r>
              <a:rPr lang="en-US" dirty="0"/>
              <a:t>Problems involved both design and </a:t>
            </a:r>
            <a:r>
              <a:rPr lang="en-US" dirty="0" smtClean="0"/>
              <a:t>implementation led </a:t>
            </a:r>
            <a:r>
              <a:rPr lang="en-US" dirty="0"/>
              <a:t>to development of formal security models</a:t>
            </a:r>
          </a:p>
          <a:p>
            <a:pPr lvl="1">
              <a:defRPr/>
            </a:pPr>
            <a:r>
              <a:rPr lang="en-US" dirty="0" smtClean="0"/>
              <a:t>Initially funded by US Department of Defense</a:t>
            </a:r>
          </a:p>
          <a:p>
            <a:pPr lvl="1">
              <a:buClr>
                <a:schemeClr val="accent6">
                  <a:lumMod val="60000"/>
                  <a:lumOff val="40000"/>
                </a:schemeClr>
              </a:buClr>
              <a:buSzPct val="130000"/>
              <a:defRPr/>
            </a:pPr>
            <a:r>
              <a:rPr lang="en-US" dirty="0"/>
              <a:t>Bell-</a:t>
            </a:r>
            <a:r>
              <a:rPr lang="en-US" dirty="0" err="1"/>
              <a:t>LaPadula</a:t>
            </a:r>
            <a:r>
              <a:rPr lang="en-US" dirty="0"/>
              <a:t> (BLP) model very influential</a:t>
            </a:r>
          </a:p>
          <a:p>
            <a:pPr>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Bell-LaPadula (BLP) Model</a:t>
            </a:r>
            <a:endParaRPr lang="en-US" smtClean="0"/>
          </a:p>
        </p:txBody>
      </p:sp>
      <p:sp>
        <p:nvSpPr>
          <p:cNvPr id="10243" name="Content Placeholder 2"/>
          <p:cNvSpPr>
            <a:spLocks noGrp="1"/>
          </p:cNvSpPr>
          <p:nvPr>
            <p:ph idx="1"/>
          </p:nvPr>
        </p:nvSpPr>
        <p:spPr/>
        <p:txBody>
          <a:bodyPr/>
          <a:lstStyle/>
          <a:p>
            <a:r>
              <a:rPr lang="en-US" smtClean="0"/>
              <a:t>Security levels arranged in linear ordering</a:t>
            </a:r>
          </a:p>
          <a:p>
            <a:pPr lvl="1"/>
            <a:r>
              <a:rPr lang="en-US" smtClean="0"/>
              <a:t>Top Secret: highest</a:t>
            </a:r>
          </a:p>
          <a:p>
            <a:pPr lvl="1"/>
            <a:r>
              <a:rPr lang="en-US" smtClean="0"/>
              <a:t>Secret</a:t>
            </a:r>
          </a:p>
          <a:p>
            <a:pPr lvl="1"/>
            <a:r>
              <a:rPr lang="en-US" smtClean="0"/>
              <a:t>Confidential</a:t>
            </a:r>
          </a:p>
          <a:p>
            <a:pPr lvl="1"/>
            <a:r>
              <a:rPr lang="en-US" smtClean="0"/>
              <a:t>Unclassified: lowest</a:t>
            </a:r>
          </a:p>
          <a:p>
            <a:r>
              <a:rPr lang="en-US" smtClean="0"/>
              <a:t>Levels consist of security clearance L(s)</a:t>
            </a:r>
          </a:p>
          <a:p>
            <a:r>
              <a:rPr lang="en-US" smtClean="0"/>
              <a:t>Objects have security classification L(o)</a:t>
            </a:r>
          </a:p>
          <a:p>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Bell-LaPadula (BLP) Model</a:t>
            </a:r>
          </a:p>
        </p:txBody>
      </p:sp>
      <p:sp>
        <p:nvSpPr>
          <p:cNvPr id="11267" name="Rectangle 3"/>
          <p:cNvSpPr>
            <a:spLocks noGrp="1" noChangeArrowheads="1"/>
          </p:cNvSpPr>
          <p:nvPr>
            <p:ph type="body" idx="1"/>
          </p:nvPr>
        </p:nvSpPr>
        <p:spPr>
          <a:xfrm>
            <a:off x="457200" y="1676400"/>
            <a:ext cx="8458200" cy="4724400"/>
          </a:xfrm>
        </p:spPr>
        <p:txBody>
          <a:bodyPr/>
          <a:lstStyle/>
          <a:p>
            <a:pPr eaLnBrk="1" hangingPunct="1"/>
            <a:r>
              <a:rPr lang="en-US" altLang="en-US" sz="2400" smtClean="0"/>
              <a:t>Developed in 1970s</a:t>
            </a:r>
          </a:p>
          <a:p>
            <a:pPr eaLnBrk="1" hangingPunct="1"/>
            <a:r>
              <a:rPr lang="en-US" altLang="en-US" sz="2400" smtClean="0"/>
              <a:t>Formal model for access control</a:t>
            </a:r>
          </a:p>
          <a:p>
            <a:pPr eaLnBrk="1" hangingPunct="1"/>
            <a:r>
              <a:rPr lang="en-US" altLang="en-US" sz="2400" smtClean="0"/>
              <a:t>Subjects and objects are assigned a security class</a:t>
            </a:r>
          </a:p>
          <a:p>
            <a:pPr eaLnBrk="1" hangingPunct="1"/>
            <a:r>
              <a:rPr lang="en-US" altLang="en-US" sz="2400" smtClean="0"/>
              <a:t>Form a hierarchy and are referred to as security levels</a:t>
            </a:r>
          </a:p>
          <a:p>
            <a:pPr eaLnBrk="1" hangingPunct="1"/>
            <a:r>
              <a:rPr lang="en-US" altLang="en-US" sz="2400" smtClean="0"/>
              <a:t>A subject has a security </a:t>
            </a:r>
            <a:r>
              <a:rPr lang="en-US" altLang="en-US" sz="2400" b="1" smtClean="0"/>
              <a:t>clearance</a:t>
            </a:r>
          </a:p>
          <a:p>
            <a:pPr eaLnBrk="1" hangingPunct="1"/>
            <a:r>
              <a:rPr lang="en-US" altLang="en-US" sz="2400" smtClean="0"/>
              <a:t>An object has a security </a:t>
            </a:r>
            <a:r>
              <a:rPr lang="en-US" altLang="en-US" sz="2400" b="1" smtClean="0"/>
              <a:t>classification</a:t>
            </a:r>
          </a:p>
          <a:p>
            <a:pPr eaLnBrk="1" hangingPunct="1"/>
            <a:r>
              <a:rPr lang="en-US" altLang="en-US" sz="2400" smtClean="0"/>
              <a:t>Security classes control the manner by which a subject may access an object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latin typeface="Calibri" pitchFamily="34" charset="0"/>
              </a:rPr>
              <a:t>A BLP Example</a:t>
            </a:r>
          </a:p>
        </p:txBody>
      </p:sp>
      <p:graphicFrame>
        <p:nvGraphicFramePr>
          <p:cNvPr id="161874" name="Group 82"/>
          <p:cNvGraphicFramePr>
            <a:graphicFrameLocks noGrp="1"/>
          </p:cNvGraphicFramePr>
          <p:nvPr>
            <p:ph type="tbl" idx="1"/>
          </p:nvPr>
        </p:nvGraphicFramePr>
        <p:xfrm>
          <a:off x="685800" y="1981200"/>
          <a:ext cx="7543800" cy="2971801"/>
        </p:xfrm>
        <a:graphic>
          <a:graphicData uri="http://schemas.openxmlformats.org/drawingml/2006/table">
            <a:tbl>
              <a:tblPr/>
              <a:tblGrid>
                <a:gridCol w="2514600"/>
                <a:gridCol w="1600200"/>
                <a:gridCol w="3429000"/>
              </a:tblGrid>
              <a:tr h="593725">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tx1"/>
                          </a:solidFill>
                          <a:effectLst/>
                          <a:latin typeface="Calibri" panose="020F0502020204030204" pitchFamily="34" charset="0"/>
                        </a:rPr>
                        <a:t>Security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tx1"/>
                          </a:solidFill>
                          <a:effectLst/>
                          <a:latin typeface="Calibri" panose="020F0502020204030204" pitchFamily="34" charset="0"/>
                        </a:rPr>
                        <a:t>Subject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tx1"/>
                          </a:solidFill>
                          <a:effectLst/>
                          <a:latin typeface="Calibri" panose="020F0502020204030204" pitchFamily="34" charset="0"/>
                        </a:rPr>
                        <a:t>Object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rPr>
                        <a:t>Top Secret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rPr>
                        <a:t>Tamara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rPr>
                        <a:t>Personnel Files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rPr>
                        <a:t>Secret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rPr>
                        <a:t>Samuel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rPr>
                        <a:t>E-Mail Files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rPr>
                        <a:t>Confidential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rPr>
                        <a:t>Claire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rPr>
                        <a:t>Activity Logs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rPr>
                        <a:t>Unclassified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rPr>
                        <a:t>James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60405020304" pitchFamily="18" charset="0"/>
                        </a:defRPr>
                      </a:lvl1pPr>
                      <a:lvl2pPr>
                        <a:spcBef>
                          <a:spcPct val="20000"/>
                        </a:spcBef>
                        <a:defRPr sz="2400">
                          <a:solidFill>
                            <a:schemeClr val="tx1"/>
                          </a:solidFill>
                          <a:latin typeface="Times" panose="02020603060405020304" pitchFamily="18" charset="0"/>
                        </a:defRPr>
                      </a:lvl2pPr>
                      <a:lvl3pPr>
                        <a:spcBef>
                          <a:spcPct val="20000"/>
                        </a:spcBef>
                        <a:defRPr sz="2000">
                          <a:solidFill>
                            <a:schemeClr val="tx1"/>
                          </a:solidFill>
                          <a:latin typeface="Times" panose="02020603060405020304" pitchFamily="18" charset="0"/>
                        </a:defRPr>
                      </a:lvl3pPr>
                      <a:lvl4pPr>
                        <a:spcBef>
                          <a:spcPct val="20000"/>
                        </a:spcBef>
                        <a:defRPr>
                          <a:solidFill>
                            <a:schemeClr val="tx1"/>
                          </a:solidFill>
                          <a:latin typeface="Times" panose="02020603060405020304" pitchFamily="18" charset="0"/>
                        </a:defRPr>
                      </a:lvl4pPr>
                      <a:lvl5pPr>
                        <a:spcBef>
                          <a:spcPct val="20000"/>
                        </a:spcBef>
                        <a:defRPr>
                          <a:solidFill>
                            <a:schemeClr val="tx1"/>
                          </a:solidFill>
                          <a:latin typeface="Times" panose="02020603060405020304" pitchFamily="18" charset="0"/>
                        </a:defRPr>
                      </a:lvl5pPr>
                      <a:lvl6pPr fontAlgn="base">
                        <a:spcBef>
                          <a:spcPct val="20000"/>
                        </a:spcBef>
                        <a:spcAft>
                          <a:spcPct val="0"/>
                        </a:spcAft>
                        <a:defRPr>
                          <a:solidFill>
                            <a:schemeClr val="tx1"/>
                          </a:solidFill>
                          <a:latin typeface="Times" panose="02020603060405020304" pitchFamily="18" charset="0"/>
                        </a:defRPr>
                      </a:lvl6pPr>
                      <a:lvl7pPr fontAlgn="base">
                        <a:spcBef>
                          <a:spcPct val="20000"/>
                        </a:spcBef>
                        <a:spcAft>
                          <a:spcPct val="0"/>
                        </a:spcAft>
                        <a:defRPr>
                          <a:solidFill>
                            <a:schemeClr val="tx1"/>
                          </a:solidFill>
                          <a:latin typeface="Times" panose="02020603060405020304" pitchFamily="18" charset="0"/>
                        </a:defRPr>
                      </a:lvl7pPr>
                      <a:lvl8pPr fontAlgn="base">
                        <a:spcBef>
                          <a:spcPct val="20000"/>
                        </a:spcBef>
                        <a:spcAft>
                          <a:spcPct val="0"/>
                        </a:spcAft>
                        <a:defRPr>
                          <a:solidFill>
                            <a:schemeClr val="tx1"/>
                          </a:solidFill>
                          <a:latin typeface="Times" panose="02020603060405020304" pitchFamily="18" charset="0"/>
                        </a:defRPr>
                      </a:lvl8pPr>
                      <a:lvl9pPr fontAlgn="base">
                        <a:spcBef>
                          <a:spcPct val="20000"/>
                        </a:spcBef>
                        <a:spcAft>
                          <a:spcPct val="0"/>
                        </a:spcAft>
                        <a:defRPr>
                          <a:solidFill>
                            <a:schemeClr val="tx1"/>
                          </a:solidFill>
                          <a:latin typeface="Times" panose="0202060306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rPr>
                        <a:t>Telephone Lists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1" name="Slide Number Placeholder 5"/>
          <p:cNvSpPr>
            <a:spLocks noGrp="1"/>
          </p:cNvSpPr>
          <p:nvPr>
            <p:ph type="sldNum" sz="quarter" idx="12"/>
          </p:nvPr>
        </p:nvSpPr>
        <p:spPr bwMode="auto">
          <a:noFill/>
          <a:ln>
            <a:miter lim="800000"/>
            <a:headEnd/>
            <a:tailEnd/>
          </a:ln>
        </p:spPr>
        <p:txBody>
          <a:bodyPr/>
          <a:lstStyle/>
          <a:p>
            <a:r>
              <a:rPr lang="en-US" altLang="en-US" sz="1400">
                <a:latin typeface="Times" charset="0"/>
              </a:rPr>
              <a:t>Slide #5-</a:t>
            </a:r>
            <a:fld id="{52A37ED9-8316-4475-8FC1-AA2083E6A1B1}" type="slidenum">
              <a:rPr lang="en-US" altLang="en-US" sz="1400">
                <a:latin typeface="Times" charset="0"/>
              </a:rPr>
              <a:pPr/>
              <a:t>55</a:t>
            </a:fld>
            <a:endParaRPr lang="en-US" altLang="en-US" sz="1400">
              <a:latin typeface="Times" charset="0"/>
            </a:endParaRPr>
          </a:p>
        </p:txBody>
      </p:sp>
      <p:sp>
        <p:nvSpPr>
          <p:cNvPr id="13342" name="Text Box 48"/>
          <p:cNvSpPr txBox="1">
            <a:spLocks noChangeArrowheads="1"/>
          </p:cNvSpPr>
          <p:nvPr/>
        </p:nvSpPr>
        <p:spPr bwMode="auto">
          <a:xfrm>
            <a:off x="609600" y="5013325"/>
            <a:ext cx="7521575" cy="963613"/>
          </a:xfrm>
          <a:prstGeom prst="rect">
            <a:avLst/>
          </a:prstGeom>
          <a:noFill/>
          <a:ln w="9525">
            <a:noFill/>
            <a:miter lim="800000"/>
            <a:headEnd/>
            <a:tailEnd/>
          </a:ln>
          <a:effectLst/>
        </p:spPr>
        <p:txBody>
          <a:bodyPr>
            <a:spAutoFit/>
          </a:bodyPr>
          <a:lstStyle/>
          <a:p>
            <a:pPr marL="222250" indent="-222250" eaLnBrk="1" hangingPunct="1">
              <a:lnSpc>
                <a:spcPct val="70000"/>
              </a:lnSpc>
              <a:spcBef>
                <a:spcPct val="50000"/>
              </a:spcBef>
              <a:buFontTx/>
              <a:buChar char="•"/>
            </a:pPr>
            <a:r>
              <a:rPr lang="en-US" altLang="en-US" sz="1800">
                <a:latin typeface="Calibri" pitchFamily="34" charset="0"/>
              </a:rPr>
              <a:t>Tamara can read all files</a:t>
            </a:r>
          </a:p>
          <a:p>
            <a:pPr marL="222250" indent="-222250" eaLnBrk="1" hangingPunct="1">
              <a:lnSpc>
                <a:spcPct val="70000"/>
              </a:lnSpc>
              <a:spcBef>
                <a:spcPct val="50000"/>
              </a:spcBef>
              <a:buFontTx/>
              <a:buChar char="•"/>
            </a:pPr>
            <a:r>
              <a:rPr lang="en-US" altLang="en-US" sz="1800">
                <a:latin typeface="Calibri" pitchFamily="34" charset="0"/>
              </a:rPr>
              <a:t>Claire cannot read Personnel or E-Mail Files</a:t>
            </a:r>
          </a:p>
          <a:p>
            <a:pPr marL="222250" indent="-222250" eaLnBrk="1" hangingPunct="1">
              <a:lnSpc>
                <a:spcPct val="70000"/>
              </a:lnSpc>
              <a:spcBef>
                <a:spcPct val="50000"/>
              </a:spcBef>
              <a:buFontTx/>
              <a:buChar char="•"/>
            </a:pPr>
            <a:r>
              <a:rPr lang="en-US" altLang="en-US" sz="1800">
                <a:latin typeface="Calibri" pitchFamily="34" charset="0"/>
              </a:rPr>
              <a:t>James can only read Telephone Lists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Access Privileges</a:t>
            </a:r>
            <a:endParaRPr lang="en-US" smtClean="0"/>
          </a:p>
        </p:txBody>
      </p:sp>
      <p:sp>
        <p:nvSpPr>
          <p:cNvPr id="14339" name="Content Placeholder 2"/>
          <p:cNvSpPr>
            <a:spLocks noGrp="1"/>
          </p:cNvSpPr>
          <p:nvPr>
            <p:ph idx="1"/>
          </p:nvPr>
        </p:nvSpPr>
        <p:spPr/>
        <p:txBody>
          <a:bodyPr/>
          <a:lstStyle/>
          <a:p>
            <a:endParaRPr lang="en-US" dirty="0" smtClean="0"/>
          </a:p>
        </p:txBody>
      </p:sp>
      <p:pic>
        <p:nvPicPr>
          <p:cNvPr id="14340" name="Picture 3"/>
          <p:cNvPicPr>
            <a:picLocks noChangeAspect="1"/>
          </p:cNvPicPr>
          <p:nvPr/>
        </p:nvPicPr>
        <p:blipFill>
          <a:blip r:embed="rId2"/>
          <a:srcRect/>
          <a:stretch>
            <a:fillRect/>
          </a:stretch>
        </p:blipFill>
        <p:spPr bwMode="auto">
          <a:xfrm>
            <a:off x="457200" y="2470150"/>
            <a:ext cx="8229600" cy="315436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srcRect l="9265" t="25056" r="9265" b="32216"/>
          <a:stretch>
            <a:fillRect/>
          </a:stretch>
        </p:blipFill>
        <p:spPr bwMode="auto">
          <a:xfrm>
            <a:off x="5562601" y="44450"/>
            <a:ext cx="3581399" cy="2452688"/>
          </a:xfrm>
          <a:prstGeom prst="rect">
            <a:avLst/>
          </a:prstGeom>
          <a:noFill/>
          <a:ln w="9525">
            <a:noFill/>
            <a:miter lim="800000"/>
            <a:headEnd/>
            <a:tailEnd/>
          </a:ln>
        </p:spPr>
      </p:pic>
      <p:sp>
        <p:nvSpPr>
          <p:cNvPr id="15363" name="Rectangle 2"/>
          <p:cNvSpPr>
            <a:spLocks noGrp="1" noChangeArrowheads="1"/>
          </p:cNvSpPr>
          <p:nvPr>
            <p:ph type="title"/>
          </p:nvPr>
        </p:nvSpPr>
        <p:spPr>
          <a:xfrm>
            <a:off x="457200" y="341313"/>
            <a:ext cx="4876800" cy="1143000"/>
          </a:xfrm>
        </p:spPr>
        <p:txBody>
          <a:bodyPr/>
          <a:lstStyle/>
          <a:p>
            <a:pPr eaLnBrk="1" hangingPunct="1"/>
            <a:r>
              <a:rPr lang="en-US" altLang="en-US" dirty="0" smtClean="0"/>
              <a:t>Multilevel Security</a:t>
            </a:r>
          </a:p>
        </p:txBody>
      </p:sp>
      <p:sp>
        <p:nvSpPr>
          <p:cNvPr id="15364" name="Rectangle 3"/>
          <p:cNvSpPr>
            <a:spLocks noGrp="1" noChangeArrowheads="1"/>
          </p:cNvSpPr>
          <p:nvPr>
            <p:ph type="body" idx="1"/>
          </p:nvPr>
        </p:nvSpPr>
        <p:spPr>
          <a:xfrm>
            <a:off x="428625" y="2133600"/>
            <a:ext cx="8458200" cy="4724400"/>
          </a:xfrm>
        </p:spPr>
        <p:txBody>
          <a:bodyPr/>
          <a:lstStyle/>
          <a:p>
            <a:pPr eaLnBrk="1" hangingPunct="1"/>
            <a:r>
              <a:rPr lang="en-US" altLang="en-US" smtClean="0"/>
              <a:t>Multiple levels of security and data</a:t>
            </a:r>
          </a:p>
          <a:p>
            <a:pPr eaLnBrk="1" hangingPunct="1"/>
            <a:r>
              <a:rPr lang="en-US" altLang="en-US" smtClean="0"/>
              <a:t>Subject at a high level may not convey info to a subject at a non-comparable level:</a:t>
            </a:r>
          </a:p>
          <a:p>
            <a:pPr lvl="1" eaLnBrk="1" hangingPunct="1"/>
            <a:r>
              <a:rPr lang="en-US" altLang="en-US" smtClean="0"/>
              <a:t>No read up (ss-property): a subj can only read an obj of less or equal sec level</a:t>
            </a:r>
          </a:p>
          <a:p>
            <a:pPr lvl="1" eaLnBrk="1" hangingPunct="1"/>
            <a:r>
              <a:rPr lang="en-US" altLang="en-US" smtClean="0"/>
              <a:t>No write down (*-property): a subj can only write into an obj of greater or equal sec level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BLP Formal Description</a:t>
            </a:r>
          </a:p>
        </p:txBody>
      </p:sp>
      <p:sp>
        <p:nvSpPr>
          <p:cNvPr id="17411" name="Rectangle 3"/>
          <p:cNvSpPr>
            <a:spLocks noGrp="1" noChangeArrowheads="1"/>
          </p:cNvSpPr>
          <p:nvPr>
            <p:ph type="body" idx="1"/>
          </p:nvPr>
        </p:nvSpPr>
        <p:spPr>
          <a:xfrm>
            <a:off x="457200" y="1447800"/>
            <a:ext cx="8229600" cy="5029200"/>
          </a:xfrm>
        </p:spPr>
        <p:txBody>
          <a:bodyPr/>
          <a:lstStyle/>
          <a:p>
            <a:pPr eaLnBrk="1" hangingPunct="1"/>
            <a:r>
              <a:rPr lang="en-US" altLang="en-US" sz="2400" smtClean="0"/>
              <a:t>Based on current state of system (</a:t>
            </a:r>
            <a:r>
              <a:rPr lang="en-US" altLang="en-US" sz="2400" i="1" smtClean="0"/>
              <a:t>b</a:t>
            </a:r>
            <a:r>
              <a:rPr lang="en-US" altLang="en-US" sz="2400" smtClean="0"/>
              <a:t>, </a:t>
            </a:r>
            <a:r>
              <a:rPr lang="en-US" altLang="en-US" sz="2400" i="1" smtClean="0"/>
              <a:t>M</a:t>
            </a:r>
            <a:r>
              <a:rPr lang="en-US" altLang="en-US" sz="2400" smtClean="0"/>
              <a:t>, </a:t>
            </a:r>
            <a:r>
              <a:rPr lang="en-US" altLang="en-US" sz="2400" i="1" smtClean="0"/>
              <a:t>f</a:t>
            </a:r>
            <a:r>
              <a:rPr lang="en-US" altLang="en-US" sz="2400" smtClean="0"/>
              <a:t>, </a:t>
            </a:r>
            <a:r>
              <a:rPr lang="en-US" altLang="en-US" sz="2400" i="1" smtClean="0"/>
              <a:t>H</a:t>
            </a:r>
            <a:r>
              <a:rPr lang="en-US" altLang="en-US" sz="2400" smtClean="0"/>
              <a:t>):</a:t>
            </a:r>
          </a:p>
          <a:p>
            <a:pPr lvl="1" eaLnBrk="1" hangingPunct="1"/>
            <a:r>
              <a:rPr lang="en-US" altLang="en-US" smtClean="0"/>
              <a:t>Current access set </a:t>
            </a:r>
            <a:r>
              <a:rPr lang="en-US" altLang="en-US" i="1" smtClean="0"/>
              <a:t>b (subj, objs, access-mode); </a:t>
            </a:r>
            <a:r>
              <a:rPr lang="en-US" altLang="en-US" smtClean="0"/>
              <a:t>it is the </a:t>
            </a:r>
            <a:r>
              <a:rPr lang="en-US" altLang="en-US" b="1" i="1" u="sng" smtClean="0"/>
              <a:t>current</a:t>
            </a:r>
            <a:r>
              <a:rPr lang="en-US" altLang="en-US" smtClean="0"/>
              <a:t> access (not permanent)</a:t>
            </a:r>
          </a:p>
          <a:p>
            <a:pPr lvl="1" eaLnBrk="1" hangingPunct="1"/>
            <a:r>
              <a:rPr lang="en-US" altLang="en-US" smtClean="0"/>
              <a:t>Access matrix </a:t>
            </a:r>
            <a:r>
              <a:rPr lang="en-US" altLang="en-US" i="1" smtClean="0"/>
              <a:t>M </a:t>
            </a:r>
            <a:r>
              <a:rPr lang="en-US" altLang="en-US" smtClean="0"/>
              <a:t>(same as before)</a:t>
            </a:r>
          </a:p>
          <a:p>
            <a:pPr lvl="1" eaLnBrk="1" hangingPunct="1"/>
            <a:r>
              <a:rPr lang="en-US" altLang="en-US" smtClean="0"/>
              <a:t>Level function </a:t>
            </a:r>
            <a:r>
              <a:rPr lang="en-US" altLang="en-US" i="1" smtClean="0"/>
              <a:t>f: assigns sec level to each subj and obj; </a:t>
            </a:r>
            <a:r>
              <a:rPr lang="en-US" altLang="en-US" smtClean="0"/>
              <a:t>a subject may operate at that or lower level</a:t>
            </a:r>
          </a:p>
          <a:p>
            <a:pPr lvl="1" eaLnBrk="1" hangingPunct="1"/>
            <a:r>
              <a:rPr lang="en-US" altLang="en-US" smtClean="0"/>
              <a:t>Hierarchy </a:t>
            </a:r>
            <a:r>
              <a:rPr lang="en-US" altLang="en-US" i="1" smtClean="0"/>
              <a:t>H: a directed tree whose nodes are objs:</a:t>
            </a:r>
          </a:p>
          <a:p>
            <a:pPr lvl="2" eaLnBrk="1" hangingPunct="1"/>
            <a:r>
              <a:rPr lang="en-US" altLang="en-US" sz="2400" i="1" smtClean="0"/>
              <a:t>Sec level of an obj must dominate (must be greater than) its parents</a:t>
            </a:r>
            <a:endParaRPr lang="en-US" altLang="en-US" sz="36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BLP Properties</a:t>
            </a:r>
          </a:p>
        </p:txBody>
      </p:sp>
      <p:sp>
        <p:nvSpPr>
          <p:cNvPr id="3" name="Content Placeholder 2"/>
          <p:cNvSpPr>
            <a:spLocks noGrp="1"/>
          </p:cNvSpPr>
          <p:nvPr>
            <p:ph idx="1"/>
          </p:nvPr>
        </p:nvSpPr>
        <p:spPr/>
        <p:txBody>
          <a:bodyPr/>
          <a:lstStyle/>
          <a:p>
            <a:pPr eaLnBrk="1" hangingPunct="1"/>
            <a:r>
              <a:rPr lang="en-US" altLang="en-US" smtClean="0"/>
              <a:t>Three BLP properties: </a:t>
            </a:r>
            <a:r>
              <a:rPr lang="en-US" altLang="en-US" sz="1800" i="1" smtClean="0"/>
              <a:t>(c = current)</a:t>
            </a:r>
          </a:p>
          <a:p>
            <a:pPr marL="914400" lvl="1" indent="-457200" eaLnBrk="1" hangingPunct="1">
              <a:buFont typeface="Trebuchet MS" pitchFamily="34" charset="0"/>
              <a:buAutoNum type="arabicPeriod"/>
            </a:pPr>
            <a:r>
              <a:rPr lang="en-US" altLang="en-US" smtClean="0"/>
              <a:t>ss-property:	(</a:t>
            </a:r>
            <a:r>
              <a:rPr lang="en-US" altLang="en-US" i="1" smtClean="0"/>
              <a:t>S</a:t>
            </a:r>
            <a:r>
              <a:rPr lang="en-US" altLang="en-US" i="1" baseline="-25000" smtClean="0"/>
              <a:t>i</a:t>
            </a:r>
            <a:r>
              <a:rPr lang="en-US" altLang="en-US" smtClean="0"/>
              <a:t>, </a:t>
            </a:r>
            <a:r>
              <a:rPr lang="en-US" altLang="en-US" i="1" smtClean="0"/>
              <a:t>O</a:t>
            </a:r>
            <a:r>
              <a:rPr lang="en-US" altLang="en-US" i="1" baseline="-25000" smtClean="0"/>
              <a:t>j</a:t>
            </a:r>
            <a:r>
              <a:rPr lang="en-US" altLang="en-US" smtClean="0"/>
              <a:t>, read) has </a:t>
            </a:r>
            <a:r>
              <a:rPr lang="en-US" altLang="en-US" i="1" smtClean="0"/>
              <a:t>f</a:t>
            </a:r>
            <a:r>
              <a:rPr lang="en-US" altLang="en-US" i="1" baseline="-25000" smtClean="0"/>
              <a:t>c</a:t>
            </a:r>
            <a:r>
              <a:rPr lang="en-US" altLang="en-US" smtClean="0"/>
              <a:t>(</a:t>
            </a:r>
            <a:r>
              <a:rPr lang="en-US" altLang="en-US" i="1" smtClean="0"/>
              <a:t>S</a:t>
            </a:r>
            <a:r>
              <a:rPr lang="en-US" altLang="en-US" i="1" baseline="-25000" smtClean="0"/>
              <a:t>i</a:t>
            </a:r>
            <a:r>
              <a:rPr lang="en-US" altLang="en-US" smtClean="0"/>
              <a:t>) ≥ </a:t>
            </a:r>
            <a:r>
              <a:rPr lang="en-US" altLang="en-US" i="1" smtClean="0"/>
              <a:t>f</a:t>
            </a:r>
            <a:r>
              <a:rPr lang="en-US" altLang="en-US" i="1" baseline="-25000" smtClean="0"/>
              <a:t>o</a:t>
            </a:r>
            <a:r>
              <a:rPr lang="en-US" altLang="en-US" smtClean="0"/>
              <a:t>(</a:t>
            </a:r>
            <a:r>
              <a:rPr lang="en-US" altLang="en-US" i="1" smtClean="0"/>
              <a:t>O</a:t>
            </a:r>
            <a:r>
              <a:rPr lang="en-US" altLang="en-US" i="1" baseline="-25000" smtClean="0"/>
              <a:t>j</a:t>
            </a:r>
            <a:r>
              <a:rPr lang="en-US" altLang="en-US" smtClean="0"/>
              <a:t>)</a:t>
            </a:r>
          </a:p>
          <a:p>
            <a:pPr marL="914400" lvl="1" indent="-457200" eaLnBrk="1" hangingPunct="1">
              <a:buFont typeface="Trebuchet MS" pitchFamily="34" charset="0"/>
              <a:buAutoNum type="arabicPeriod"/>
            </a:pPr>
            <a:r>
              <a:rPr lang="en-US" altLang="en-US" smtClean="0"/>
              <a:t>*-property:	(</a:t>
            </a:r>
            <a:r>
              <a:rPr lang="en-US" altLang="en-US" i="1" smtClean="0"/>
              <a:t>S</a:t>
            </a:r>
            <a:r>
              <a:rPr lang="en-US" altLang="en-US" i="1" baseline="-25000" smtClean="0"/>
              <a:t>i</a:t>
            </a:r>
            <a:r>
              <a:rPr lang="en-US" altLang="en-US" smtClean="0"/>
              <a:t>, </a:t>
            </a:r>
            <a:r>
              <a:rPr lang="en-US" altLang="en-US" i="1" smtClean="0"/>
              <a:t>O</a:t>
            </a:r>
            <a:r>
              <a:rPr lang="en-US" altLang="en-US" i="1" baseline="-25000" smtClean="0"/>
              <a:t>j</a:t>
            </a:r>
            <a:r>
              <a:rPr lang="en-US" altLang="en-US" smtClean="0"/>
              <a:t>, append) has </a:t>
            </a:r>
            <a:r>
              <a:rPr lang="en-US" altLang="en-US" i="1" smtClean="0"/>
              <a:t>f</a:t>
            </a:r>
            <a:r>
              <a:rPr lang="en-US" altLang="en-US" i="1" baseline="-25000" smtClean="0"/>
              <a:t>c</a:t>
            </a:r>
            <a:r>
              <a:rPr lang="en-US" altLang="en-US" smtClean="0"/>
              <a:t>(</a:t>
            </a:r>
            <a:r>
              <a:rPr lang="en-US" altLang="en-US" i="1" smtClean="0"/>
              <a:t>S</a:t>
            </a:r>
            <a:r>
              <a:rPr lang="en-US" altLang="en-US" i="1" baseline="-25000" smtClean="0"/>
              <a:t>i</a:t>
            </a:r>
            <a:r>
              <a:rPr lang="en-US" altLang="en-US" smtClean="0"/>
              <a:t>) ≤ </a:t>
            </a:r>
            <a:r>
              <a:rPr lang="en-US" altLang="en-US" i="1" smtClean="0"/>
              <a:t>f</a:t>
            </a:r>
            <a:r>
              <a:rPr lang="en-US" altLang="en-US" i="1" baseline="-25000" smtClean="0"/>
              <a:t>o</a:t>
            </a:r>
            <a:r>
              <a:rPr lang="en-US" altLang="en-US" smtClean="0"/>
              <a:t>(</a:t>
            </a:r>
            <a:r>
              <a:rPr lang="en-US" altLang="en-US" i="1" smtClean="0"/>
              <a:t>O</a:t>
            </a:r>
            <a:r>
              <a:rPr lang="en-US" altLang="en-US" i="1" baseline="-25000" smtClean="0"/>
              <a:t>j</a:t>
            </a:r>
            <a:r>
              <a:rPr lang="en-US" altLang="en-US" smtClean="0"/>
              <a:t>) and</a:t>
            </a:r>
          </a:p>
          <a:p>
            <a:pPr marL="914400" lvl="2" indent="0" eaLnBrk="1" hangingPunct="1">
              <a:buFontTx/>
              <a:buNone/>
            </a:pPr>
            <a:r>
              <a:rPr lang="en-US" altLang="en-US" smtClean="0"/>
              <a:t>                        </a:t>
            </a:r>
            <a:r>
              <a:rPr lang="en-US" altLang="en-US" sz="2400" smtClean="0"/>
              <a:t>(</a:t>
            </a:r>
            <a:r>
              <a:rPr lang="en-US" altLang="en-US" sz="2400" i="1" smtClean="0"/>
              <a:t>S</a:t>
            </a:r>
            <a:r>
              <a:rPr lang="en-US" altLang="en-US" sz="2400" i="1" baseline="-25000" smtClean="0"/>
              <a:t>i</a:t>
            </a:r>
            <a:r>
              <a:rPr lang="en-US" altLang="en-US" sz="2400" smtClean="0"/>
              <a:t>, </a:t>
            </a:r>
            <a:r>
              <a:rPr lang="en-US" altLang="en-US" sz="2400" i="1" smtClean="0"/>
              <a:t>O</a:t>
            </a:r>
            <a:r>
              <a:rPr lang="en-US" altLang="en-US" sz="2400" i="1" baseline="-25000" smtClean="0"/>
              <a:t>j</a:t>
            </a:r>
            <a:r>
              <a:rPr lang="en-US" altLang="en-US" sz="2400" smtClean="0"/>
              <a:t>, write) has </a:t>
            </a:r>
            <a:r>
              <a:rPr lang="en-US" altLang="en-US" sz="2400" i="1" smtClean="0"/>
              <a:t>f</a:t>
            </a:r>
            <a:r>
              <a:rPr lang="en-US" altLang="en-US" sz="2400" i="1" baseline="-25000" smtClean="0"/>
              <a:t>c</a:t>
            </a:r>
            <a:r>
              <a:rPr lang="en-US" altLang="en-US" sz="2400" smtClean="0"/>
              <a:t>(</a:t>
            </a:r>
            <a:r>
              <a:rPr lang="en-US" altLang="en-US" sz="2400" i="1" smtClean="0"/>
              <a:t>S</a:t>
            </a:r>
            <a:r>
              <a:rPr lang="en-US" altLang="en-US" sz="2400" i="1" baseline="-25000" smtClean="0"/>
              <a:t>i</a:t>
            </a:r>
            <a:r>
              <a:rPr lang="en-US" altLang="en-US" sz="2400" smtClean="0"/>
              <a:t>) = </a:t>
            </a:r>
            <a:r>
              <a:rPr lang="en-US" altLang="en-US" sz="2400" i="1" smtClean="0"/>
              <a:t>f</a:t>
            </a:r>
            <a:r>
              <a:rPr lang="en-US" altLang="en-US" sz="2400" i="1" baseline="-25000" smtClean="0"/>
              <a:t>o</a:t>
            </a:r>
            <a:r>
              <a:rPr lang="en-US" altLang="en-US" sz="2400" smtClean="0"/>
              <a:t>(</a:t>
            </a:r>
            <a:r>
              <a:rPr lang="en-US" altLang="en-US" sz="2400" i="1" smtClean="0"/>
              <a:t>O</a:t>
            </a:r>
            <a:r>
              <a:rPr lang="en-US" altLang="en-US" sz="2400" i="1" baseline="-25000" smtClean="0"/>
              <a:t>j</a:t>
            </a:r>
            <a:r>
              <a:rPr lang="en-US" altLang="en-US" sz="2400" smtClean="0"/>
              <a:t>)</a:t>
            </a:r>
          </a:p>
          <a:p>
            <a:pPr marL="914400" lvl="1" indent="-457200" eaLnBrk="1" hangingPunct="1">
              <a:buFont typeface="Trebuchet MS" pitchFamily="34" charset="0"/>
              <a:buAutoNum type="arabicPeriod"/>
            </a:pPr>
            <a:r>
              <a:rPr lang="en-US" altLang="en-US" smtClean="0"/>
              <a:t>ds-property:	(</a:t>
            </a:r>
            <a:r>
              <a:rPr lang="en-US" altLang="en-US" i="1" smtClean="0"/>
              <a:t>S</a:t>
            </a:r>
            <a:r>
              <a:rPr lang="en-US" altLang="en-US" i="1" baseline="-25000" smtClean="0"/>
              <a:t>i</a:t>
            </a:r>
            <a:r>
              <a:rPr lang="en-US" altLang="en-US" smtClean="0"/>
              <a:t>, </a:t>
            </a:r>
            <a:r>
              <a:rPr lang="en-US" altLang="en-US" i="1" smtClean="0"/>
              <a:t>O</a:t>
            </a:r>
            <a:r>
              <a:rPr lang="en-US" altLang="en-US" i="1" baseline="-25000" smtClean="0"/>
              <a:t>j</a:t>
            </a:r>
            <a:r>
              <a:rPr lang="en-US" altLang="en-US" smtClean="0"/>
              <a:t>, </a:t>
            </a:r>
            <a:r>
              <a:rPr lang="en-US" altLang="en-US" i="1" smtClean="0"/>
              <a:t>A</a:t>
            </a:r>
            <a:r>
              <a:rPr lang="en-US" altLang="en-US" i="1" baseline="-25000" smtClean="0"/>
              <a:t>x</a:t>
            </a:r>
            <a:r>
              <a:rPr lang="en-US" altLang="en-US" smtClean="0"/>
              <a:t>) implies </a:t>
            </a:r>
            <a:r>
              <a:rPr lang="en-US" altLang="en-US" i="1" smtClean="0"/>
              <a:t>A</a:t>
            </a:r>
            <a:r>
              <a:rPr lang="en-US" altLang="en-US" i="1" baseline="-25000" smtClean="0"/>
              <a:t>x</a:t>
            </a:r>
            <a:r>
              <a:rPr lang="en-US" altLang="en-US" smtClean="0"/>
              <a:t> </a:t>
            </a:r>
            <a:r>
              <a:rPr lang="en-US" altLang="en-US" smtClean="0">
                <a:sym typeface="Symbol" pitchFamily="18" charset="2"/>
              </a:rPr>
              <a:t></a:t>
            </a:r>
            <a:r>
              <a:rPr lang="en-US" altLang="en-US" smtClean="0"/>
              <a:t> </a:t>
            </a:r>
            <a:r>
              <a:rPr lang="en-US" altLang="en-US" i="1" smtClean="0"/>
              <a:t>M[S</a:t>
            </a:r>
            <a:r>
              <a:rPr lang="en-US" altLang="en-US" sz="1400" i="1" smtClean="0"/>
              <a:t>i</a:t>
            </a:r>
            <a:r>
              <a:rPr lang="en-US" altLang="en-US" i="1" smtClean="0"/>
              <a:t>,O</a:t>
            </a:r>
            <a:r>
              <a:rPr lang="en-US" altLang="en-US" sz="1200" i="1" smtClean="0"/>
              <a:t>j</a:t>
            </a:r>
            <a:r>
              <a:rPr lang="en-US" altLang="en-US" i="1" smtClean="0"/>
              <a:t>]</a:t>
            </a:r>
            <a:endParaRPr lang="en-US" altLang="en-US" smtClean="0"/>
          </a:p>
          <a:p>
            <a:pPr eaLnBrk="1" hangingPunct="1"/>
            <a:r>
              <a:rPr lang="en-US" altLang="en-US" smtClean="0"/>
              <a:t>BLP give formal theorems</a:t>
            </a:r>
          </a:p>
          <a:p>
            <a:pPr marL="914400" lvl="1" indent="-457200" eaLnBrk="1" hangingPunct="1"/>
            <a:r>
              <a:rPr lang="en-US" altLang="en-US" smtClean="0"/>
              <a:t>Theoretically possible to prove system is secure</a:t>
            </a:r>
          </a:p>
          <a:p>
            <a:endParaRPr lang="en-US" sz="3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914400"/>
          </a:xfrm>
        </p:spPr>
        <p:txBody>
          <a:bodyPr/>
          <a:lstStyle/>
          <a:p>
            <a:r>
              <a:rPr lang="en-US" dirty="0" smtClean="0"/>
              <a:t>OS Functions</a:t>
            </a:r>
          </a:p>
        </p:txBody>
      </p:sp>
      <p:pic>
        <p:nvPicPr>
          <p:cNvPr id="35843" name="Picture 3"/>
          <p:cNvPicPr>
            <a:picLocks noGrp="1" noChangeAspect="1" noChangeArrowheads="1"/>
          </p:cNvPicPr>
          <p:nvPr>
            <p:ph idx="1"/>
          </p:nvPr>
        </p:nvPicPr>
        <p:blipFill>
          <a:blip r:embed="rId2"/>
          <a:srcRect/>
          <a:stretch>
            <a:fillRect/>
          </a:stretch>
        </p:blipFill>
        <p:spPr>
          <a:xfrm>
            <a:off x="1371600" y="914400"/>
            <a:ext cx="7620000" cy="5468938"/>
          </a:xfrm>
          <a:noFill/>
        </p:spPr>
      </p:pic>
      <p:sp>
        <p:nvSpPr>
          <p:cNvPr id="35845"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1B79F6C5-F8F6-4B39-AA9F-890A30F028A8}" type="slidenum">
              <a:rPr lang="en-US" smtClean="0"/>
              <a:pPr/>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BLP Operations</a:t>
            </a:r>
          </a:p>
        </p:txBody>
      </p:sp>
      <p:sp>
        <p:nvSpPr>
          <p:cNvPr id="20483" name="Rectangle 3"/>
          <p:cNvSpPr>
            <a:spLocks noGrp="1" noChangeArrowheads="1"/>
          </p:cNvSpPr>
          <p:nvPr>
            <p:ph type="body" idx="1"/>
          </p:nvPr>
        </p:nvSpPr>
        <p:spPr>
          <a:xfrm>
            <a:off x="533400" y="1524000"/>
            <a:ext cx="8610600" cy="4454525"/>
          </a:xfrm>
        </p:spPr>
        <p:txBody>
          <a:bodyPr/>
          <a:lstStyle/>
          <a:p>
            <a:pPr marL="609600" indent="-609600" eaLnBrk="1" hangingPunct="1">
              <a:lnSpc>
                <a:spcPct val="90000"/>
              </a:lnSpc>
              <a:buFont typeface="Times" charset="0"/>
              <a:buAutoNum type="arabicPeriod"/>
            </a:pPr>
            <a:r>
              <a:rPr lang="en-US" altLang="en-US" sz="2400" b="1" smtClean="0"/>
              <a:t>get access</a:t>
            </a:r>
            <a:r>
              <a:rPr lang="en-US" altLang="en-US" sz="2400" smtClean="0"/>
              <a:t>: add (subj, obj, access-mode) to b</a:t>
            </a:r>
          </a:p>
          <a:p>
            <a:pPr lvl="1" eaLnBrk="1" hangingPunct="1">
              <a:lnSpc>
                <a:spcPct val="90000"/>
              </a:lnSpc>
            </a:pPr>
            <a:r>
              <a:rPr lang="en-US" altLang="en-US" sz="2000" smtClean="0"/>
              <a:t>used by a subj to initiate an access to an object</a:t>
            </a:r>
          </a:p>
          <a:p>
            <a:pPr marL="609600" indent="-609600" eaLnBrk="1" hangingPunct="1">
              <a:lnSpc>
                <a:spcPct val="90000"/>
              </a:lnSpc>
              <a:buFont typeface="Times" charset="0"/>
              <a:buAutoNum type="arabicPeriod"/>
            </a:pPr>
            <a:r>
              <a:rPr lang="en-US" altLang="en-US" sz="2400" b="1" smtClean="0"/>
              <a:t>release access</a:t>
            </a:r>
            <a:r>
              <a:rPr lang="en-US" altLang="en-US" sz="2400" smtClean="0"/>
              <a:t>: remove (subj, obj, access-mode)</a:t>
            </a:r>
          </a:p>
          <a:p>
            <a:pPr marL="609600" indent="-609600" eaLnBrk="1" hangingPunct="1">
              <a:lnSpc>
                <a:spcPct val="90000"/>
              </a:lnSpc>
              <a:buFont typeface="Times" charset="0"/>
              <a:buAutoNum type="arabicPeriod"/>
            </a:pPr>
            <a:r>
              <a:rPr lang="en-US" altLang="en-US" sz="2400" b="1" smtClean="0"/>
              <a:t>change object level</a:t>
            </a:r>
          </a:p>
          <a:p>
            <a:pPr marL="609600" indent="-609600" eaLnBrk="1" hangingPunct="1">
              <a:lnSpc>
                <a:spcPct val="90000"/>
              </a:lnSpc>
              <a:buFont typeface="Times" charset="0"/>
              <a:buAutoNum type="arabicPeriod"/>
            </a:pPr>
            <a:r>
              <a:rPr lang="en-US" altLang="en-US" sz="2400" b="1" smtClean="0"/>
              <a:t>change current l</a:t>
            </a:r>
            <a:r>
              <a:rPr lang="en-US" altLang="en-US" sz="2400" smtClean="0"/>
              <a:t>evel</a:t>
            </a:r>
          </a:p>
          <a:p>
            <a:pPr marL="609600" indent="-609600" eaLnBrk="1" hangingPunct="1">
              <a:lnSpc>
                <a:spcPct val="90000"/>
              </a:lnSpc>
              <a:buFont typeface="Times" charset="0"/>
              <a:buAutoNum type="arabicPeriod"/>
            </a:pPr>
            <a:r>
              <a:rPr lang="en-US" altLang="en-US" sz="2400" b="1" smtClean="0"/>
              <a:t>give access permission</a:t>
            </a:r>
            <a:r>
              <a:rPr lang="en-US" altLang="en-US" sz="2400" smtClean="0"/>
              <a:t>: Add an access mode to M</a:t>
            </a:r>
          </a:p>
          <a:p>
            <a:pPr lvl="1" eaLnBrk="1" hangingPunct="1">
              <a:lnSpc>
                <a:spcPct val="90000"/>
              </a:lnSpc>
            </a:pPr>
            <a:r>
              <a:rPr lang="en-US" altLang="en-US" sz="2000" smtClean="0"/>
              <a:t>used by a subj to grant access to on an obj</a:t>
            </a:r>
          </a:p>
          <a:p>
            <a:pPr marL="609600" indent="-609600" eaLnBrk="1" hangingPunct="1">
              <a:lnSpc>
                <a:spcPct val="90000"/>
              </a:lnSpc>
              <a:buFont typeface="Times" charset="0"/>
              <a:buAutoNum type="arabicPeriod"/>
            </a:pPr>
            <a:r>
              <a:rPr lang="en-US" altLang="en-US" sz="2400" b="1" smtClean="0"/>
              <a:t>rescind access permission</a:t>
            </a:r>
            <a:r>
              <a:rPr lang="en-US" altLang="en-US" sz="2400" smtClean="0"/>
              <a:t>: reverse of 5</a:t>
            </a:r>
          </a:p>
          <a:p>
            <a:pPr marL="609600" indent="-609600" eaLnBrk="1" hangingPunct="1">
              <a:lnSpc>
                <a:spcPct val="90000"/>
              </a:lnSpc>
              <a:buFont typeface="Times" charset="0"/>
              <a:buAutoNum type="arabicPeriod"/>
            </a:pPr>
            <a:r>
              <a:rPr lang="en-US" altLang="en-US" sz="2400" b="1" smtClean="0"/>
              <a:t>create an object</a:t>
            </a:r>
          </a:p>
          <a:p>
            <a:pPr marL="609600" indent="-609600" eaLnBrk="1" hangingPunct="1">
              <a:lnSpc>
                <a:spcPct val="90000"/>
              </a:lnSpc>
              <a:buFont typeface="Times" charset="0"/>
              <a:buAutoNum type="arabicPeriod"/>
            </a:pPr>
            <a:r>
              <a:rPr lang="en-US" altLang="en-US" sz="2400" b="1" smtClean="0"/>
              <a:t>delete a group of objects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BLP Example</a:t>
            </a:r>
          </a:p>
        </p:txBody>
      </p:sp>
      <p:sp>
        <p:nvSpPr>
          <p:cNvPr id="22531" name="Rectangle 3"/>
          <p:cNvSpPr>
            <a:spLocks noGrp="1" noChangeArrowheads="1"/>
          </p:cNvSpPr>
          <p:nvPr>
            <p:ph type="body" idx="1"/>
          </p:nvPr>
        </p:nvSpPr>
        <p:spPr>
          <a:xfrm>
            <a:off x="533400" y="1524000"/>
            <a:ext cx="8229600" cy="4454525"/>
          </a:xfrm>
        </p:spPr>
        <p:txBody>
          <a:bodyPr/>
          <a:lstStyle/>
          <a:p>
            <a:pPr eaLnBrk="1" hangingPunct="1">
              <a:lnSpc>
                <a:spcPct val="90000"/>
              </a:lnSpc>
            </a:pPr>
            <a:r>
              <a:rPr lang="en-US" altLang="en-US" smtClean="0"/>
              <a:t>A role-based access control system</a:t>
            </a:r>
          </a:p>
          <a:p>
            <a:pPr eaLnBrk="1" hangingPunct="1">
              <a:lnSpc>
                <a:spcPct val="90000"/>
              </a:lnSpc>
            </a:pPr>
            <a:r>
              <a:rPr lang="en-US" altLang="en-US" smtClean="0"/>
              <a:t>Two users: Carla (student) and Dirk (teacher)</a:t>
            </a:r>
          </a:p>
          <a:p>
            <a:pPr lvl="1" eaLnBrk="1" hangingPunct="1">
              <a:lnSpc>
                <a:spcPct val="90000"/>
              </a:lnSpc>
            </a:pPr>
            <a:r>
              <a:rPr lang="en-US" altLang="en-US" smtClean="0"/>
              <a:t>Carla (Class: s)</a:t>
            </a:r>
          </a:p>
          <a:p>
            <a:pPr lvl="1" eaLnBrk="1" hangingPunct="1">
              <a:lnSpc>
                <a:spcPct val="90000"/>
              </a:lnSpc>
            </a:pPr>
            <a:r>
              <a:rPr lang="en-US" altLang="en-US" smtClean="0"/>
              <a:t>Dirk (Class: T); can also login as a students thus (Class: s)</a:t>
            </a:r>
          </a:p>
          <a:p>
            <a:pPr eaLnBrk="1" hangingPunct="1">
              <a:lnSpc>
                <a:spcPct val="90000"/>
              </a:lnSpc>
            </a:pPr>
            <a:r>
              <a:rPr lang="en-US" altLang="en-US" smtClean="0"/>
              <a:t>A student role has a lower security clearance</a:t>
            </a:r>
          </a:p>
          <a:p>
            <a:pPr eaLnBrk="1" hangingPunct="1">
              <a:lnSpc>
                <a:spcPct val="90000"/>
              </a:lnSpc>
            </a:pPr>
            <a:r>
              <a:rPr lang="en-US" altLang="en-US" smtClean="0"/>
              <a:t>A teacher role has a higher security clearance</a:t>
            </a:r>
          </a:p>
          <a:p>
            <a:pPr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77813"/>
            <a:ext cx="3335338" cy="1350962"/>
          </a:xfrm>
        </p:spPr>
        <p:txBody>
          <a:bodyPr/>
          <a:lstStyle/>
          <a:p>
            <a:pPr eaLnBrk="1" hangingPunct="1"/>
            <a:r>
              <a:rPr lang="en-US" altLang="en-US" smtClean="0"/>
              <a:t>BLP Example</a:t>
            </a:r>
          </a:p>
        </p:txBody>
      </p:sp>
      <p:pic>
        <p:nvPicPr>
          <p:cNvPr id="24579" name="Picture 4"/>
          <p:cNvPicPr>
            <a:picLocks noChangeAspect="1" noChangeArrowheads="1"/>
          </p:cNvPicPr>
          <p:nvPr/>
        </p:nvPicPr>
        <p:blipFill>
          <a:blip r:embed="rId3"/>
          <a:srcRect r="4633" b="7159"/>
          <a:stretch>
            <a:fillRect/>
          </a:stretch>
        </p:blipFill>
        <p:spPr bwMode="auto">
          <a:xfrm>
            <a:off x="3959225" y="327025"/>
            <a:ext cx="5184775" cy="6530975"/>
          </a:xfrm>
          <a:prstGeom prst="rect">
            <a:avLst/>
          </a:prstGeom>
          <a:noFill/>
          <a:ln w="9525">
            <a:noFill/>
            <a:miter lim="800000"/>
            <a:headEnd/>
            <a:tailEnd/>
          </a:ln>
        </p:spPr>
      </p:pic>
      <p:sp>
        <p:nvSpPr>
          <p:cNvPr id="2" name="TextBox 1"/>
          <p:cNvSpPr txBox="1"/>
          <p:nvPr/>
        </p:nvSpPr>
        <p:spPr>
          <a:xfrm>
            <a:off x="179388" y="1711325"/>
            <a:ext cx="4481512" cy="3692525"/>
          </a:xfrm>
          <a:prstGeom prst="rect">
            <a:avLst/>
          </a:prstGeom>
          <a:noFill/>
        </p:spPr>
        <p:txBody>
          <a:bodyPr wrap="none">
            <a:spAutoFit/>
          </a:bodyPr>
          <a:lstStyle/>
          <a:p>
            <a:pPr eaLnBrk="1" hangingPunct="1">
              <a:defRPr/>
            </a:pPr>
            <a:r>
              <a:rPr lang="en-US" sz="1800" dirty="0">
                <a:latin typeface="+mj-lt"/>
                <a:cs typeface="Arial" charset="0"/>
              </a:rPr>
              <a:t>Dirk creates f1; Carla creates f2</a:t>
            </a:r>
          </a:p>
          <a:p>
            <a:pPr eaLnBrk="1" hangingPunct="1">
              <a:defRPr/>
            </a:pPr>
            <a:r>
              <a:rPr lang="en-US" sz="1800" dirty="0">
                <a:latin typeface="+mj-lt"/>
                <a:cs typeface="Arial" charset="0"/>
              </a:rPr>
              <a:t>Carla can read/write to f2</a:t>
            </a:r>
          </a:p>
          <a:p>
            <a:pPr eaLnBrk="1" hangingPunct="1">
              <a:defRPr/>
            </a:pPr>
            <a:r>
              <a:rPr lang="en-US" sz="1800" dirty="0">
                <a:latin typeface="+mj-lt"/>
                <a:cs typeface="Arial" charset="0"/>
              </a:rPr>
              <a:t>Carla can’t read f1</a:t>
            </a:r>
          </a:p>
          <a:p>
            <a:pPr eaLnBrk="1" hangingPunct="1">
              <a:defRPr/>
            </a:pPr>
            <a:r>
              <a:rPr lang="en-US" sz="1800" dirty="0">
                <a:latin typeface="+mj-lt"/>
                <a:cs typeface="Arial" charset="0"/>
              </a:rPr>
              <a:t>Dirk can read/write f1</a:t>
            </a:r>
          </a:p>
          <a:p>
            <a:pPr eaLnBrk="1" hangingPunct="1">
              <a:defRPr/>
            </a:pPr>
            <a:r>
              <a:rPr lang="en-US" sz="1800" dirty="0">
                <a:latin typeface="+mj-lt"/>
                <a:cs typeface="Arial" charset="0"/>
              </a:rPr>
              <a:t>Dirk can read f2 (if perm)</a:t>
            </a:r>
          </a:p>
          <a:p>
            <a:pPr eaLnBrk="1" hangingPunct="1">
              <a:defRPr/>
            </a:pPr>
            <a:r>
              <a:rPr lang="en-US" sz="1800" dirty="0">
                <a:latin typeface="+mj-lt"/>
                <a:cs typeface="Arial" charset="0"/>
              </a:rPr>
              <a:t>Dirk can read/write f2 only as a </a:t>
            </a:r>
            <a:r>
              <a:rPr lang="en-US" sz="1800" dirty="0" err="1">
                <a:latin typeface="+mj-lt"/>
                <a:cs typeface="Arial" charset="0"/>
              </a:rPr>
              <a:t>stu</a:t>
            </a:r>
            <a:endParaRPr lang="en-US" sz="1800" dirty="0">
              <a:latin typeface="+mj-lt"/>
              <a:cs typeface="Arial" charset="0"/>
            </a:endParaRPr>
          </a:p>
          <a:p>
            <a:pPr eaLnBrk="1" hangingPunct="1">
              <a:defRPr/>
            </a:pPr>
            <a:endParaRPr lang="en-US" sz="1800" dirty="0">
              <a:latin typeface="+mj-lt"/>
              <a:cs typeface="Arial" charset="0"/>
            </a:endParaRPr>
          </a:p>
          <a:p>
            <a:pPr eaLnBrk="1" hangingPunct="1">
              <a:defRPr/>
            </a:pPr>
            <a:endParaRPr lang="en-US" sz="1800" dirty="0">
              <a:latin typeface="+mj-lt"/>
              <a:cs typeface="Arial" charset="0"/>
            </a:endParaRPr>
          </a:p>
          <a:p>
            <a:pPr eaLnBrk="1" hangingPunct="1">
              <a:defRPr/>
            </a:pPr>
            <a:endParaRPr lang="en-US" sz="1800" dirty="0">
              <a:latin typeface="+mj-lt"/>
              <a:cs typeface="Arial" charset="0"/>
            </a:endParaRPr>
          </a:p>
          <a:p>
            <a:pPr eaLnBrk="1" hangingPunct="1">
              <a:defRPr/>
            </a:pPr>
            <a:r>
              <a:rPr lang="en-US" sz="1800" dirty="0">
                <a:latin typeface="+mj-lt"/>
                <a:cs typeface="Arial" charset="0"/>
              </a:rPr>
              <a:t>Dirk reads f2; want create f3 (comments)</a:t>
            </a:r>
          </a:p>
          <a:p>
            <a:pPr eaLnBrk="1" hangingPunct="1">
              <a:defRPr/>
            </a:pPr>
            <a:r>
              <a:rPr lang="en-US" sz="1800" dirty="0">
                <a:latin typeface="+mj-lt"/>
                <a:cs typeface="Arial" charset="0"/>
              </a:rPr>
              <a:t>Dirk signs in as a </a:t>
            </a:r>
            <a:r>
              <a:rPr lang="en-US" sz="1800" dirty="0" err="1">
                <a:latin typeface="+mj-lt"/>
                <a:cs typeface="Arial" charset="0"/>
              </a:rPr>
              <a:t>stu</a:t>
            </a:r>
            <a:r>
              <a:rPr lang="en-US" sz="1800" dirty="0">
                <a:latin typeface="+mj-lt"/>
                <a:cs typeface="Arial" charset="0"/>
              </a:rPr>
              <a:t> (so Carla can read)</a:t>
            </a:r>
          </a:p>
          <a:p>
            <a:pPr eaLnBrk="1" hangingPunct="1">
              <a:defRPr/>
            </a:pPr>
            <a:r>
              <a:rPr lang="en-US" sz="1800" dirty="0">
                <a:latin typeface="+mj-lt"/>
                <a:cs typeface="Arial" charset="0"/>
              </a:rPr>
              <a:t>As a teacher, Dirk cannot create a </a:t>
            </a:r>
          </a:p>
          <a:p>
            <a:pPr eaLnBrk="1" hangingPunct="1">
              <a:defRPr/>
            </a:pPr>
            <a:r>
              <a:rPr lang="en-US" sz="1800" dirty="0">
                <a:latin typeface="+mj-lt"/>
                <a:cs typeface="Arial" charset="0"/>
              </a:rPr>
              <a:t>   file at </a:t>
            </a:r>
            <a:r>
              <a:rPr lang="en-US" sz="1800" dirty="0" err="1">
                <a:latin typeface="+mj-lt"/>
                <a:cs typeface="Arial" charset="0"/>
              </a:rPr>
              <a:t>stu</a:t>
            </a:r>
            <a:r>
              <a:rPr lang="en-US" sz="1800" dirty="0">
                <a:latin typeface="+mj-lt"/>
                <a:cs typeface="Arial" charset="0"/>
              </a:rPr>
              <a:t> classification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277813"/>
            <a:ext cx="2895600" cy="1638300"/>
          </a:xfrm>
        </p:spPr>
        <p:txBody>
          <a:bodyPr/>
          <a:lstStyle/>
          <a:p>
            <a:pPr eaLnBrk="1" hangingPunct="1"/>
            <a:r>
              <a:rPr lang="en-US" altLang="en-US" sz="3200" smtClean="0"/>
              <a:t>BLP Example</a:t>
            </a:r>
            <a:br>
              <a:rPr lang="en-US" altLang="en-US" sz="3200" smtClean="0"/>
            </a:br>
            <a:r>
              <a:rPr lang="en-US" altLang="en-US" sz="3200" smtClean="0"/>
              <a:t>cont.</a:t>
            </a:r>
          </a:p>
        </p:txBody>
      </p:sp>
      <p:pic>
        <p:nvPicPr>
          <p:cNvPr id="26627" name="Picture 4"/>
          <p:cNvPicPr>
            <a:picLocks noChangeAspect="1" noChangeArrowheads="1"/>
          </p:cNvPicPr>
          <p:nvPr/>
        </p:nvPicPr>
        <p:blipFill>
          <a:blip r:embed="rId3"/>
          <a:srcRect r="4633" b="7159"/>
          <a:stretch>
            <a:fillRect/>
          </a:stretch>
        </p:blipFill>
        <p:spPr bwMode="auto">
          <a:xfrm>
            <a:off x="3919538" y="152400"/>
            <a:ext cx="5189537" cy="6538913"/>
          </a:xfrm>
          <a:prstGeom prst="rect">
            <a:avLst/>
          </a:prstGeom>
          <a:noFill/>
          <a:ln w="9525">
            <a:noFill/>
            <a:miter lim="800000"/>
            <a:headEnd/>
            <a:tailEnd/>
          </a:ln>
        </p:spPr>
      </p:pic>
      <p:sp>
        <p:nvSpPr>
          <p:cNvPr id="4" name="TextBox 3"/>
          <p:cNvSpPr txBox="1"/>
          <p:nvPr/>
        </p:nvSpPr>
        <p:spPr>
          <a:xfrm>
            <a:off x="155575" y="1844675"/>
            <a:ext cx="4478338" cy="4524375"/>
          </a:xfrm>
          <a:prstGeom prst="rect">
            <a:avLst/>
          </a:prstGeom>
          <a:noFill/>
        </p:spPr>
        <p:txBody>
          <a:bodyPr wrap="none">
            <a:spAutoFit/>
          </a:bodyPr>
          <a:lstStyle/>
          <a:p>
            <a:pPr eaLnBrk="1" hangingPunct="1">
              <a:defRPr/>
            </a:pPr>
            <a:r>
              <a:rPr lang="en-US" sz="1800" dirty="0">
                <a:latin typeface="+mj-lt"/>
                <a:cs typeface="Arial" charset="0"/>
              </a:rPr>
              <a:t>Dirk as a teacher creates exam (f4)</a:t>
            </a:r>
          </a:p>
          <a:p>
            <a:pPr eaLnBrk="1" hangingPunct="1">
              <a:defRPr/>
            </a:pPr>
            <a:r>
              <a:rPr lang="en-US" sz="1800" dirty="0">
                <a:latin typeface="+mj-lt"/>
                <a:cs typeface="Arial" charset="0"/>
              </a:rPr>
              <a:t>Must log in as a teacher to read</a:t>
            </a:r>
          </a:p>
          <a:p>
            <a:pPr eaLnBrk="1" hangingPunct="1">
              <a:defRPr/>
            </a:pPr>
            <a:r>
              <a:rPr lang="en-US" sz="1800" dirty="0">
                <a:latin typeface="+mj-lt"/>
                <a:cs typeface="Arial" charset="0"/>
              </a:rPr>
              <a:t>   template</a:t>
            </a:r>
          </a:p>
          <a:p>
            <a:pPr eaLnBrk="1" hangingPunct="1">
              <a:defRPr/>
            </a:pPr>
            <a:endParaRPr lang="en-US" sz="1800" dirty="0">
              <a:latin typeface="+mj-lt"/>
              <a:cs typeface="Arial" charset="0"/>
            </a:endParaRPr>
          </a:p>
          <a:p>
            <a:pPr eaLnBrk="1" hangingPunct="1">
              <a:defRPr/>
            </a:pPr>
            <a:endParaRPr lang="en-US" sz="1800" dirty="0">
              <a:latin typeface="+mj-lt"/>
              <a:cs typeface="Arial" charset="0"/>
            </a:endParaRPr>
          </a:p>
          <a:p>
            <a:pPr eaLnBrk="1" hangingPunct="1">
              <a:defRPr/>
            </a:pPr>
            <a:endParaRPr lang="en-US" sz="1800" dirty="0">
              <a:latin typeface="+mj-lt"/>
              <a:cs typeface="Arial" charset="0"/>
            </a:endParaRPr>
          </a:p>
          <a:p>
            <a:pPr eaLnBrk="1" hangingPunct="1">
              <a:defRPr/>
            </a:pPr>
            <a:endParaRPr lang="en-US" sz="1800" dirty="0">
              <a:latin typeface="+mj-lt"/>
              <a:cs typeface="Arial" charset="0"/>
            </a:endParaRPr>
          </a:p>
          <a:p>
            <a:pPr eaLnBrk="1" hangingPunct="1">
              <a:defRPr/>
            </a:pPr>
            <a:endParaRPr lang="en-US" sz="1800" dirty="0">
              <a:latin typeface="+mj-lt"/>
              <a:cs typeface="Arial" charset="0"/>
            </a:endParaRPr>
          </a:p>
          <a:p>
            <a:pPr eaLnBrk="1" hangingPunct="1">
              <a:defRPr/>
            </a:pPr>
            <a:endParaRPr lang="en-US" sz="1800" dirty="0">
              <a:latin typeface="+mj-lt"/>
              <a:cs typeface="Arial" charset="0"/>
            </a:endParaRPr>
          </a:p>
          <a:p>
            <a:pPr eaLnBrk="1" hangingPunct="1">
              <a:defRPr/>
            </a:pPr>
            <a:endParaRPr lang="en-US" sz="1800" dirty="0">
              <a:latin typeface="+mj-lt"/>
              <a:cs typeface="Arial" charset="0"/>
            </a:endParaRPr>
          </a:p>
          <a:p>
            <a:pPr eaLnBrk="1" hangingPunct="1">
              <a:defRPr/>
            </a:pPr>
            <a:r>
              <a:rPr lang="en-US" sz="1800" dirty="0">
                <a:latin typeface="+mj-lt"/>
                <a:cs typeface="Arial" charset="0"/>
              </a:rPr>
              <a:t>Dirk wants to give Carla access to read f4</a:t>
            </a:r>
          </a:p>
          <a:p>
            <a:pPr eaLnBrk="1" hangingPunct="1">
              <a:defRPr/>
            </a:pPr>
            <a:r>
              <a:rPr lang="en-US" sz="1800" dirty="0">
                <a:latin typeface="+mj-lt"/>
                <a:cs typeface="Arial" charset="0"/>
              </a:rPr>
              <a:t>Dirk can’t do that; an admin must do</a:t>
            </a:r>
          </a:p>
          <a:p>
            <a:pPr eaLnBrk="1" hangingPunct="1">
              <a:defRPr/>
            </a:pPr>
            <a:r>
              <a:rPr lang="en-US" sz="1800" dirty="0">
                <a:latin typeface="+mj-lt"/>
                <a:cs typeface="Arial" charset="0"/>
              </a:rPr>
              <a:t> An admin downgrades f4 class to c1-s</a:t>
            </a:r>
          </a:p>
          <a:p>
            <a:pPr eaLnBrk="1" hangingPunct="1">
              <a:defRPr/>
            </a:pPr>
            <a:endParaRPr lang="en-US" sz="1800" dirty="0">
              <a:latin typeface="+mj-lt"/>
              <a:cs typeface="Arial" charset="0"/>
            </a:endParaRPr>
          </a:p>
          <a:p>
            <a:pPr eaLnBrk="1" hangingPunct="1">
              <a:defRPr/>
            </a:pPr>
            <a:endParaRPr lang="en-US" sz="1800" dirty="0">
              <a:latin typeface="+mj-lt"/>
              <a:cs typeface="Arial" charset="0"/>
            </a:endParaRPr>
          </a:p>
          <a:p>
            <a:pPr eaLnBrk="1" hangingPunct="1">
              <a:defRPr/>
            </a:pPr>
            <a:endParaRPr lang="en-US" sz="1800" dirty="0">
              <a:latin typeface="+mj-lt"/>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77813"/>
            <a:ext cx="3119438" cy="1422400"/>
          </a:xfrm>
        </p:spPr>
        <p:txBody>
          <a:bodyPr>
            <a:normAutofit fontScale="90000"/>
          </a:bodyPr>
          <a:lstStyle/>
          <a:p>
            <a:pPr eaLnBrk="1" hangingPunct="1"/>
            <a:r>
              <a:rPr lang="en-US" altLang="en-US" smtClean="0"/>
              <a:t>BLP Example</a:t>
            </a:r>
            <a:br>
              <a:rPr lang="en-US" altLang="en-US" smtClean="0"/>
            </a:br>
            <a:r>
              <a:rPr lang="en-US" altLang="en-US" smtClean="0"/>
              <a:t>cont.</a:t>
            </a:r>
          </a:p>
        </p:txBody>
      </p:sp>
      <p:pic>
        <p:nvPicPr>
          <p:cNvPr id="28675" name="Picture 4"/>
          <p:cNvPicPr>
            <a:picLocks noChangeAspect="1" noChangeArrowheads="1"/>
          </p:cNvPicPr>
          <p:nvPr/>
        </p:nvPicPr>
        <p:blipFill>
          <a:blip r:embed="rId3"/>
          <a:srcRect t="25056" r="4633" b="25056"/>
          <a:stretch>
            <a:fillRect/>
          </a:stretch>
        </p:blipFill>
        <p:spPr bwMode="auto">
          <a:xfrm>
            <a:off x="3702050" y="1765300"/>
            <a:ext cx="5189538" cy="3513138"/>
          </a:xfrm>
          <a:prstGeom prst="rect">
            <a:avLst/>
          </a:prstGeom>
          <a:noFill/>
          <a:ln w="9525">
            <a:noFill/>
            <a:miter lim="800000"/>
            <a:headEnd/>
            <a:tailEnd/>
          </a:ln>
        </p:spPr>
      </p:pic>
      <p:sp>
        <p:nvSpPr>
          <p:cNvPr id="4" name="TextBox 3"/>
          <p:cNvSpPr txBox="1"/>
          <p:nvPr/>
        </p:nvSpPr>
        <p:spPr>
          <a:xfrm>
            <a:off x="179388" y="1711325"/>
            <a:ext cx="4384675" cy="922338"/>
          </a:xfrm>
          <a:prstGeom prst="rect">
            <a:avLst/>
          </a:prstGeom>
          <a:noFill/>
        </p:spPr>
        <p:txBody>
          <a:bodyPr wrap="none">
            <a:spAutoFit/>
          </a:bodyPr>
          <a:lstStyle/>
          <a:p>
            <a:pPr eaLnBrk="1" hangingPunct="1">
              <a:defRPr/>
            </a:pPr>
            <a:r>
              <a:rPr lang="en-US" sz="1800" dirty="0">
                <a:latin typeface="+mj-lt"/>
                <a:cs typeface="Arial" charset="0"/>
              </a:rPr>
              <a:t>Carla writes answers to f5 (at c1-t level)</a:t>
            </a:r>
          </a:p>
          <a:p>
            <a:pPr eaLnBrk="1" hangingPunct="1">
              <a:defRPr/>
            </a:pPr>
            <a:r>
              <a:rPr lang="en-US" sz="1800" dirty="0">
                <a:latin typeface="+mj-lt"/>
                <a:cs typeface="Arial" charset="0"/>
              </a:rPr>
              <a:t> -- An example of write up</a:t>
            </a:r>
          </a:p>
          <a:p>
            <a:pPr eaLnBrk="1" hangingPunct="1">
              <a:defRPr/>
            </a:pPr>
            <a:r>
              <a:rPr lang="en-US" sz="1800" dirty="0">
                <a:latin typeface="+mj-lt"/>
                <a:cs typeface="Arial" charset="0"/>
              </a:rPr>
              <a:t>Dirk can read f5</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srcRect l="3580" t="9265" r="3580" b="23161"/>
          <a:stretch>
            <a:fillRect/>
          </a:stretch>
        </p:blipFill>
        <p:spPr bwMode="auto">
          <a:xfrm>
            <a:off x="395288" y="981075"/>
            <a:ext cx="8404225" cy="4727575"/>
          </a:xfrm>
          <a:prstGeom prst="rect">
            <a:avLst/>
          </a:prstGeom>
          <a:noFill/>
          <a:ln w="9525">
            <a:noFill/>
            <a:miter lim="800000"/>
            <a:headEnd/>
            <a:tailEnd/>
          </a:ln>
        </p:spPr>
      </p:pic>
      <p:sp>
        <p:nvSpPr>
          <p:cNvPr id="30723" name="Rectangle 2"/>
          <p:cNvSpPr>
            <a:spLocks noGrp="1" noChangeArrowheads="1"/>
          </p:cNvSpPr>
          <p:nvPr>
            <p:ph type="title"/>
          </p:nvPr>
        </p:nvSpPr>
        <p:spPr/>
        <p:txBody>
          <a:bodyPr/>
          <a:lstStyle/>
          <a:p>
            <a:pPr eaLnBrk="1" hangingPunct="1"/>
            <a:r>
              <a:rPr lang="en-US" altLang="en-US" smtClean="0"/>
              <a:t>MULTICS Example</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BLP Categories</a:t>
            </a:r>
          </a:p>
        </p:txBody>
      </p:sp>
      <p:sp>
        <p:nvSpPr>
          <p:cNvPr id="32771" name="Content Placeholder 2"/>
          <p:cNvSpPr>
            <a:spLocks noGrp="1"/>
          </p:cNvSpPr>
          <p:nvPr>
            <p:ph idx="1"/>
          </p:nvPr>
        </p:nvSpPr>
        <p:spPr/>
        <p:txBody>
          <a:bodyPr>
            <a:normAutofit lnSpcReduction="10000"/>
          </a:bodyPr>
          <a:lstStyle/>
          <a:p>
            <a:r>
              <a:rPr lang="en-US" smtClean="0"/>
              <a:t>Expand the model to add categories to each security classification</a:t>
            </a:r>
          </a:p>
          <a:p>
            <a:r>
              <a:rPr lang="en-US" smtClean="0"/>
              <a:t>Objects placed in multiple categories</a:t>
            </a:r>
          </a:p>
          <a:p>
            <a:r>
              <a:rPr lang="en-US" smtClean="0"/>
              <a:t>Based on “need to know” principle</a:t>
            </a:r>
          </a:p>
          <a:p>
            <a:r>
              <a:rPr lang="en-US" smtClean="0"/>
              <a:t>Example categories: NUC, EUR, US</a:t>
            </a:r>
          </a:p>
          <a:p>
            <a:pPr lvl="1"/>
            <a:r>
              <a:rPr lang="en-US" smtClean="0"/>
              <a:t>One can have access to any of these: none, {NUC}, {EUR}, {US}, {NUC, EUR}, … {NUC, EUR, US}</a:t>
            </a:r>
          </a:p>
          <a:p>
            <a:pPr lvl="1"/>
            <a:r>
              <a:rPr lang="en-US" smtClean="0"/>
              <a:t>Categories form a lattice under the “subset of” operation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The Lattice Hierarchy</a:t>
            </a:r>
          </a:p>
        </p:txBody>
      </p:sp>
      <p:sp>
        <p:nvSpPr>
          <p:cNvPr id="33795" name="Footer Placeholder 3"/>
          <p:cNvSpPr>
            <a:spLocks noGrp="1"/>
          </p:cNvSpPr>
          <p:nvPr>
            <p:ph type="ftr" sz="quarter" idx="4294967295"/>
          </p:nvPr>
        </p:nvSpPr>
        <p:spPr bwMode="auto">
          <a:xfrm>
            <a:off x="609600" y="6248400"/>
            <a:ext cx="4038600" cy="457200"/>
          </a:xfrm>
          <a:prstGeom prst="rect">
            <a:avLst/>
          </a:prstGeom>
          <a:noFill/>
          <a:ln>
            <a:miter lim="800000"/>
            <a:headEnd/>
            <a:tailEnd/>
          </a:ln>
        </p:spPr>
        <p:txBody>
          <a:bodyPr/>
          <a:lstStyle/>
          <a:p>
            <a:pPr eaLnBrk="1" hangingPunct="1"/>
            <a:r>
              <a:rPr lang="en-US" altLang="en-US" sz="1400">
                <a:latin typeface="Calibri" pitchFamily="34" charset="0"/>
              </a:rPr>
              <a:t>Introduction to Computer Security</a:t>
            </a:r>
          </a:p>
          <a:p>
            <a:pPr eaLnBrk="1" hangingPunct="1"/>
            <a:r>
              <a:rPr lang="en-US" altLang="en-US" sz="1400">
                <a:latin typeface="Calibri" pitchFamily="34" charset="0"/>
              </a:rPr>
              <a:t>©2004 Matt Bishop</a:t>
            </a:r>
          </a:p>
        </p:txBody>
      </p:sp>
      <p:sp>
        <p:nvSpPr>
          <p:cNvPr id="33796" name="Slide Number Placeholder 4"/>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pPr eaLnBrk="1" hangingPunct="1"/>
            <a:r>
              <a:rPr lang="en-US" altLang="en-US" sz="1400">
                <a:latin typeface="Calibri" pitchFamily="34" charset="0"/>
              </a:rPr>
              <a:t>Slide #5-</a:t>
            </a:r>
            <a:fld id="{1466AF95-559F-4780-9C5A-2BC0F21C7121}" type="slidenum">
              <a:rPr lang="en-US" altLang="en-US" sz="1400">
                <a:latin typeface="Calibri" pitchFamily="34" charset="0"/>
              </a:rPr>
              <a:pPr eaLnBrk="1" hangingPunct="1"/>
              <a:t>67</a:t>
            </a:fld>
            <a:endParaRPr lang="en-US" altLang="en-US" sz="1400">
              <a:latin typeface="Calibri" pitchFamily="34" charset="0"/>
            </a:endParaRPr>
          </a:p>
        </p:txBody>
      </p:sp>
      <p:pic>
        <p:nvPicPr>
          <p:cNvPr id="33797" name="Content Placeholder 5"/>
          <p:cNvPicPr>
            <a:picLocks noGrp="1" noChangeAspect="1"/>
          </p:cNvPicPr>
          <p:nvPr>
            <p:ph idx="1"/>
          </p:nvPr>
        </p:nvPicPr>
        <p:blipFill>
          <a:blip r:embed="rId2"/>
          <a:srcRect/>
          <a:stretch>
            <a:fillRect/>
          </a:stretch>
        </p:blipFill>
        <p:spPr>
          <a:xfrm>
            <a:off x="685800" y="2292350"/>
            <a:ext cx="7772400" cy="34925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4294967295"/>
          </p:nvPr>
        </p:nvSpPr>
        <p:spPr bwMode="auto">
          <a:xfrm>
            <a:off x="609600" y="6248400"/>
            <a:ext cx="4038600" cy="457200"/>
          </a:xfrm>
          <a:prstGeom prst="rect">
            <a:avLst/>
          </a:prstGeom>
          <a:noFill/>
          <a:ln>
            <a:miter lim="800000"/>
            <a:headEnd/>
            <a:tailEnd/>
          </a:ln>
        </p:spPr>
        <p:txBody>
          <a:bodyPr/>
          <a:lstStyle/>
          <a:p>
            <a:pPr eaLnBrk="1" hangingPunct="1"/>
            <a:r>
              <a:rPr lang="en-US" altLang="en-US" sz="1400">
                <a:latin typeface="Calibri" pitchFamily="34" charset="0"/>
              </a:rPr>
              <a:t>Introduction to Computer Security</a:t>
            </a:r>
          </a:p>
          <a:p>
            <a:pPr eaLnBrk="1" hangingPunct="1"/>
            <a:r>
              <a:rPr lang="en-US" altLang="en-US" sz="1400">
                <a:latin typeface="Calibri" pitchFamily="34" charset="0"/>
              </a:rPr>
              <a:t>©2004 Matt Bishop</a:t>
            </a:r>
          </a:p>
        </p:txBody>
      </p:sp>
      <p:sp>
        <p:nvSpPr>
          <p:cNvPr id="34819" name="Slide Number Placeholder 5"/>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pPr eaLnBrk="1" hangingPunct="1"/>
            <a:r>
              <a:rPr lang="en-US" altLang="en-US" sz="1400">
                <a:latin typeface="Calibri" pitchFamily="34" charset="0"/>
              </a:rPr>
              <a:t>Slide #5-</a:t>
            </a:r>
            <a:fld id="{D010CC5B-2064-4BF8-A444-566F1CDAC6AD}" type="slidenum">
              <a:rPr lang="en-US" altLang="en-US" sz="1400">
                <a:latin typeface="Calibri" pitchFamily="34" charset="0"/>
              </a:rPr>
              <a:pPr eaLnBrk="1" hangingPunct="1"/>
              <a:t>68</a:t>
            </a:fld>
            <a:endParaRPr lang="en-US" altLang="en-US" sz="1400">
              <a:latin typeface="Calibri" pitchFamily="34" charset="0"/>
            </a:endParaRPr>
          </a:p>
        </p:txBody>
      </p:sp>
      <p:sp>
        <p:nvSpPr>
          <p:cNvPr id="34820" name="Rectangle 2"/>
          <p:cNvSpPr>
            <a:spLocks noGrp="1" noChangeArrowheads="1"/>
          </p:cNvSpPr>
          <p:nvPr>
            <p:ph type="title"/>
          </p:nvPr>
        </p:nvSpPr>
        <p:spPr/>
        <p:txBody>
          <a:bodyPr/>
          <a:lstStyle/>
          <a:p>
            <a:pPr eaLnBrk="1" hangingPunct="1"/>
            <a:r>
              <a:rPr lang="en-US" altLang="en-US" smtClean="0"/>
              <a:t>BLP Dominate (dom) Relationship</a:t>
            </a:r>
          </a:p>
        </p:txBody>
      </p:sp>
      <p:sp>
        <p:nvSpPr>
          <p:cNvPr id="34821" name="Rectangle 3"/>
          <p:cNvSpPr>
            <a:spLocks noGrp="1" noChangeArrowheads="1"/>
          </p:cNvSpPr>
          <p:nvPr>
            <p:ph type="body" idx="1"/>
          </p:nvPr>
        </p:nvSpPr>
        <p:spPr>
          <a:xfrm>
            <a:off x="685800" y="1981200"/>
            <a:ext cx="8077200" cy="4114800"/>
          </a:xfrm>
        </p:spPr>
        <p:txBody>
          <a:bodyPr/>
          <a:lstStyle/>
          <a:p>
            <a:pPr eaLnBrk="1" hangingPunct="1">
              <a:lnSpc>
                <a:spcPct val="90000"/>
              </a:lnSpc>
            </a:pPr>
            <a:r>
              <a:rPr lang="en-US" altLang="en-US" smtClean="0"/>
              <a:t>Captures the combination of security classification and category set</a:t>
            </a:r>
          </a:p>
          <a:p>
            <a:pPr eaLnBrk="1" hangingPunct="1">
              <a:lnSpc>
                <a:spcPct val="90000"/>
              </a:lnSpc>
            </a:pPr>
            <a:r>
              <a:rPr lang="en-US" altLang="en-US" smtClean="0"/>
              <a:t>(</a:t>
            </a:r>
            <a:r>
              <a:rPr lang="en-US" altLang="en-US" i="1" smtClean="0"/>
              <a:t>A</a:t>
            </a:r>
            <a:r>
              <a:rPr lang="en-US" altLang="en-US" smtClean="0"/>
              <a:t>, </a:t>
            </a:r>
            <a:r>
              <a:rPr lang="en-US" altLang="en-US" i="1" smtClean="0"/>
              <a:t>C</a:t>
            </a:r>
            <a:r>
              <a:rPr lang="en-US" altLang="en-US" smtClean="0"/>
              <a:t>) </a:t>
            </a:r>
            <a:r>
              <a:rPr lang="en-US" altLang="en-US" i="1" smtClean="0"/>
              <a:t>dom</a:t>
            </a:r>
            <a:r>
              <a:rPr lang="en-US" altLang="en-US" smtClean="0"/>
              <a:t> (</a:t>
            </a:r>
            <a:r>
              <a:rPr lang="en-US" altLang="en-US" i="1" smtClean="0"/>
              <a:t>A</a:t>
            </a:r>
            <a:r>
              <a:rPr lang="en-US" altLang="en-US" i="1" smtClean="0">
                <a:sym typeface="Symbol" pitchFamily="18" charset="2"/>
              </a:rPr>
              <a:t></a:t>
            </a:r>
            <a:r>
              <a:rPr lang="en-US" altLang="en-US" smtClean="0"/>
              <a:t>, </a:t>
            </a:r>
            <a:r>
              <a:rPr lang="en-US" altLang="en-US" i="1" smtClean="0"/>
              <a:t>C</a:t>
            </a:r>
            <a:r>
              <a:rPr lang="en-US" altLang="en-US" i="1" smtClean="0">
                <a:sym typeface="Symbol" pitchFamily="18" charset="2"/>
              </a:rPr>
              <a:t> </a:t>
            </a:r>
            <a:r>
              <a:rPr lang="en-US" altLang="en-US" smtClean="0"/>
              <a:t>) iff </a:t>
            </a:r>
            <a:r>
              <a:rPr lang="en-US" altLang="en-US" i="1" smtClean="0"/>
              <a:t>A</a:t>
            </a:r>
            <a:r>
              <a:rPr lang="en-US" altLang="en-US" smtClean="0">
                <a:sym typeface="Symbol" pitchFamily="18" charset="2"/>
              </a:rPr>
              <a:t></a:t>
            </a:r>
            <a:r>
              <a:rPr lang="en-US" altLang="en-US" smtClean="0"/>
              <a:t> ≤ </a:t>
            </a:r>
            <a:r>
              <a:rPr lang="en-US" altLang="en-US" i="1" smtClean="0"/>
              <a:t>A</a:t>
            </a:r>
            <a:r>
              <a:rPr lang="en-US" altLang="en-US" smtClean="0"/>
              <a:t> and </a:t>
            </a:r>
            <a:r>
              <a:rPr lang="en-US" altLang="en-US" i="1" smtClean="0"/>
              <a:t>C</a:t>
            </a:r>
            <a:r>
              <a:rPr lang="en-US" altLang="en-US" i="1" smtClean="0">
                <a:sym typeface="Symbol" pitchFamily="18" charset="2"/>
              </a:rPr>
              <a:t></a:t>
            </a:r>
            <a:r>
              <a:rPr lang="en-US" altLang="en-US" smtClean="0"/>
              <a:t> </a:t>
            </a:r>
            <a:r>
              <a:rPr lang="en-US" altLang="en-US" smtClean="0">
                <a:sym typeface="Symbol" pitchFamily="18" charset="2"/>
              </a:rPr>
              <a:t></a:t>
            </a:r>
            <a:r>
              <a:rPr lang="en-US" altLang="en-US" smtClean="0"/>
              <a:t> </a:t>
            </a:r>
            <a:r>
              <a:rPr lang="en-US" altLang="en-US" i="1" smtClean="0"/>
              <a:t>C</a:t>
            </a:r>
          </a:p>
          <a:p>
            <a:pPr eaLnBrk="1" hangingPunct="1">
              <a:lnSpc>
                <a:spcPct val="90000"/>
              </a:lnSpc>
            </a:pPr>
            <a:r>
              <a:rPr lang="en-US" altLang="en-US" smtClean="0"/>
              <a:t>Examples</a:t>
            </a:r>
          </a:p>
          <a:p>
            <a:pPr lvl="1" eaLnBrk="1" hangingPunct="1">
              <a:lnSpc>
                <a:spcPct val="90000"/>
              </a:lnSpc>
            </a:pPr>
            <a:r>
              <a:rPr lang="en-US" altLang="en-US" smtClean="0"/>
              <a:t>(Top Secret, {NUC, ASI}) </a:t>
            </a:r>
            <a:r>
              <a:rPr lang="en-US" altLang="en-US" i="1" smtClean="0"/>
              <a:t>dom</a:t>
            </a:r>
            <a:r>
              <a:rPr lang="en-US" altLang="en-US" smtClean="0"/>
              <a:t> (Secret, {NUC})</a:t>
            </a:r>
          </a:p>
          <a:p>
            <a:pPr lvl="1" eaLnBrk="1" hangingPunct="1">
              <a:lnSpc>
                <a:spcPct val="90000"/>
              </a:lnSpc>
            </a:pPr>
            <a:r>
              <a:rPr lang="en-US" altLang="en-US" smtClean="0"/>
              <a:t>(Secret, {NUC, EUR}) </a:t>
            </a:r>
            <a:r>
              <a:rPr lang="en-US" altLang="en-US" i="1" smtClean="0"/>
              <a:t>dom</a:t>
            </a:r>
            <a:r>
              <a:rPr lang="en-US" altLang="en-US" smtClean="0"/>
              <a:t> (Confidential,{NUC, EUR})</a:t>
            </a:r>
          </a:p>
          <a:p>
            <a:pPr lvl="1" eaLnBrk="1" hangingPunct="1">
              <a:lnSpc>
                <a:spcPct val="90000"/>
              </a:lnSpc>
            </a:pPr>
            <a:r>
              <a:rPr lang="en-US" altLang="en-US" smtClean="0"/>
              <a:t>(Top Secret, {NUC}) </a:t>
            </a:r>
            <a:r>
              <a:rPr lang="en-US" altLang="en-US" smtClean="0">
                <a:sym typeface="Symbol" pitchFamily="18" charset="2"/>
              </a:rPr>
              <a:t></a:t>
            </a:r>
            <a:r>
              <a:rPr lang="en-US" altLang="en-US" i="1" smtClean="0"/>
              <a:t>dom</a:t>
            </a:r>
            <a:r>
              <a:rPr lang="en-US" altLang="en-US" smtClean="0"/>
              <a:t> (Confidential, {EUR})</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An Example of dom Relationship</a:t>
            </a:r>
          </a:p>
        </p:txBody>
      </p:sp>
      <p:sp>
        <p:nvSpPr>
          <p:cNvPr id="3" name="Content Placeholder 2"/>
          <p:cNvSpPr>
            <a:spLocks noGrp="1"/>
          </p:cNvSpPr>
          <p:nvPr>
            <p:ph idx="1"/>
          </p:nvPr>
        </p:nvSpPr>
        <p:spPr/>
        <p:txBody>
          <a:bodyPr>
            <a:normAutofit lnSpcReduction="10000"/>
          </a:bodyPr>
          <a:lstStyle/>
          <a:p>
            <a:pPr eaLnBrk="1" hangingPunct="1">
              <a:defRPr/>
            </a:pPr>
            <a:r>
              <a:rPr lang="en-US" dirty="0" smtClean="0"/>
              <a:t>George is cleared into security level (S, {NUC, EUR})</a:t>
            </a:r>
          </a:p>
          <a:p>
            <a:pPr eaLnBrk="1" hangingPunct="1">
              <a:defRPr/>
            </a:pPr>
            <a:r>
              <a:rPr lang="en-US" dirty="0" err="1" smtClean="0">
                <a:latin typeface="Courier New" panose="02070309020205020404" pitchFamily="49" charset="0"/>
                <a:cs typeface="Courier New" panose="02070309020205020404" pitchFamily="49" charset="0"/>
              </a:rPr>
              <a:t>DocA</a:t>
            </a:r>
            <a:r>
              <a:rPr lang="en-US" dirty="0" smtClean="0"/>
              <a:t> is classified as (C, {NUC})</a:t>
            </a:r>
          </a:p>
          <a:p>
            <a:pPr eaLnBrk="1" hangingPunct="1">
              <a:defRPr/>
            </a:pPr>
            <a:r>
              <a:rPr lang="en-US" dirty="0" err="1" smtClean="0">
                <a:latin typeface="Courier New" panose="02070309020205020404" pitchFamily="49" charset="0"/>
                <a:cs typeface="Courier New" panose="02070309020205020404" pitchFamily="49" charset="0"/>
              </a:rPr>
              <a:t>DocB</a:t>
            </a:r>
            <a:r>
              <a:rPr lang="en-US" dirty="0" smtClean="0">
                <a:latin typeface="Courier New" panose="02070309020205020404" pitchFamily="49" charset="0"/>
                <a:cs typeface="Courier New" panose="02070309020205020404" pitchFamily="49" charset="0"/>
              </a:rPr>
              <a:t> </a:t>
            </a:r>
            <a:r>
              <a:rPr lang="en-US" dirty="0" smtClean="0"/>
              <a:t>is classified as (S, {EUR, US})</a:t>
            </a:r>
          </a:p>
          <a:p>
            <a:pPr eaLnBrk="1" hangingPunct="1">
              <a:defRPr/>
            </a:pPr>
            <a:r>
              <a:rPr lang="en-US" dirty="0" err="1" smtClean="0">
                <a:latin typeface="Courier New" panose="02070309020205020404" pitchFamily="49" charset="0"/>
                <a:cs typeface="Courier New" panose="02070309020205020404" pitchFamily="49" charset="0"/>
              </a:rPr>
              <a:t>DocC</a:t>
            </a:r>
            <a:r>
              <a:rPr lang="en-US" dirty="0" smtClean="0">
                <a:latin typeface="Courier New" panose="02070309020205020404" pitchFamily="49" charset="0"/>
                <a:cs typeface="Courier New" panose="02070309020205020404" pitchFamily="49" charset="0"/>
              </a:rPr>
              <a:t> </a:t>
            </a:r>
            <a:r>
              <a:rPr lang="en-US" dirty="0" smtClean="0"/>
              <a:t>is classified as (S, {EUR})</a:t>
            </a:r>
          </a:p>
          <a:p>
            <a:pPr eaLnBrk="1" hangingPunct="1">
              <a:defRPr/>
            </a:pPr>
            <a:r>
              <a:rPr lang="en-US" dirty="0" smtClean="0"/>
              <a:t>George </a:t>
            </a:r>
            <a:r>
              <a:rPr lang="en-US" dirty="0" err="1" smtClean="0"/>
              <a:t>dom</a:t>
            </a:r>
            <a:r>
              <a:rPr lang="en-US" dirty="0" smtClean="0"/>
              <a:t> </a:t>
            </a:r>
            <a:r>
              <a:rPr lang="en-US" dirty="0" err="1" smtClean="0">
                <a:latin typeface="Courier New" panose="02070309020205020404" pitchFamily="49" charset="0"/>
                <a:cs typeface="Courier New" panose="02070309020205020404" pitchFamily="49" charset="0"/>
              </a:rPr>
              <a:t>DocA</a:t>
            </a:r>
            <a:endParaRPr lang="en-US" dirty="0" smtClean="0">
              <a:latin typeface="Courier New" panose="02070309020205020404" pitchFamily="49" charset="0"/>
              <a:cs typeface="Courier New" panose="02070309020205020404" pitchFamily="49" charset="0"/>
            </a:endParaRPr>
          </a:p>
          <a:p>
            <a:pPr eaLnBrk="1" hangingPunct="1">
              <a:defRPr/>
            </a:pPr>
            <a:r>
              <a:rPr lang="en-US" dirty="0" smtClean="0"/>
              <a:t>George </a:t>
            </a:r>
            <a:r>
              <a:rPr lang="en-US" dirty="0" smtClean="0">
                <a:sym typeface="Symbol" panose="05050102010706020507" pitchFamily="18" charset="2"/>
              </a:rPr>
              <a:t></a:t>
            </a:r>
            <a:r>
              <a:rPr lang="en-US" dirty="0" err="1" smtClean="0"/>
              <a:t>dom</a:t>
            </a:r>
            <a:r>
              <a:rPr lang="en-US" dirty="0" smtClean="0"/>
              <a:t> </a:t>
            </a:r>
            <a:r>
              <a:rPr lang="en-US" dirty="0" err="1" smtClean="0">
                <a:latin typeface="Courier New" panose="02070309020205020404" pitchFamily="49" charset="0"/>
                <a:cs typeface="Courier New" panose="02070309020205020404" pitchFamily="49" charset="0"/>
              </a:rPr>
              <a:t>DocB</a:t>
            </a:r>
            <a:endParaRPr lang="en-US" dirty="0" smtClean="0">
              <a:latin typeface="Courier New" panose="02070309020205020404" pitchFamily="49" charset="0"/>
              <a:cs typeface="Courier New" panose="02070309020205020404" pitchFamily="49" charset="0"/>
            </a:endParaRPr>
          </a:p>
          <a:p>
            <a:pPr eaLnBrk="1" hangingPunct="1">
              <a:defRPr/>
            </a:pPr>
            <a:r>
              <a:rPr lang="en-US" dirty="0" smtClean="0"/>
              <a:t>George </a:t>
            </a:r>
            <a:r>
              <a:rPr lang="en-US" dirty="0" err="1" smtClean="0"/>
              <a:t>dom</a:t>
            </a:r>
            <a:r>
              <a:rPr lang="en-US" dirty="0" smtClean="0"/>
              <a:t> </a:t>
            </a:r>
            <a:r>
              <a:rPr lang="en-US" dirty="0" err="1" smtClean="0">
                <a:latin typeface="Courier New" panose="02070309020205020404" pitchFamily="49" charset="0"/>
                <a:cs typeface="Courier New" panose="02070309020205020404" pitchFamily="49" charset="0"/>
              </a:rPr>
              <a:t>DocC</a:t>
            </a:r>
            <a:endParaRPr lang="en-US" dirty="0" smtClean="0">
              <a:latin typeface="Courier New" panose="02070309020205020404" pitchFamily="49" charset="0"/>
              <a:cs typeface="Courier New" panose="02070309020205020404" pitchFamily="49" charset="0"/>
            </a:endParaRPr>
          </a:p>
          <a:p>
            <a:pPr marL="0" indent="0" eaLnBrk="1" hangingPunct="1">
              <a:buFontTx/>
              <a:buNone/>
              <a:defRPr/>
            </a:pPr>
            <a:endParaRPr lang="en-US" dirty="0" smtClean="0"/>
          </a:p>
        </p:txBody>
      </p:sp>
      <p:sp>
        <p:nvSpPr>
          <p:cNvPr id="35844" name="Footer Placeholder 3"/>
          <p:cNvSpPr>
            <a:spLocks noGrp="1"/>
          </p:cNvSpPr>
          <p:nvPr>
            <p:ph type="ftr" sz="quarter" idx="4294967295"/>
          </p:nvPr>
        </p:nvSpPr>
        <p:spPr bwMode="auto">
          <a:xfrm>
            <a:off x="609600" y="6248400"/>
            <a:ext cx="4038600" cy="457200"/>
          </a:xfrm>
          <a:prstGeom prst="rect">
            <a:avLst/>
          </a:prstGeom>
          <a:noFill/>
          <a:ln>
            <a:miter lim="800000"/>
            <a:headEnd/>
            <a:tailEnd/>
          </a:ln>
        </p:spPr>
        <p:txBody>
          <a:bodyPr/>
          <a:lstStyle/>
          <a:p>
            <a:pPr eaLnBrk="1" hangingPunct="1"/>
            <a:r>
              <a:rPr lang="en-US" altLang="en-US" sz="1400">
                <a:latin typeface="Calibri" pitchFamily="34" charset="0"/>
              </a:rPr>
              <a:t>Introduction to Computer Security</a:t>
            </a:r>
          </a:p>
          <a:p>
            <a:pPr eaLnBrk="1" hangingPunct="1"/>
            <a:r>
              <a:rPr lang="en-US" altLang="en-US" sz="1400">
                <a:latin typeface="Calibri" pitchFamily="34" charset="0"/>
              </a:rPr>
              <a:t>©2004 Matt Bishop</a:t>
            </a:r>
          </a:p>
        </p:txBody>
      </p:sp>
      <p:sp>
        <p:nvSpPr>
          <p:cNvPr id="35845" name="Slide Number Placeholder 4"/>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pPr eaLnBrk="1" hangingPunct="1"/>
            <a:r>
              <a:rPr lang="en-US" altLang="en-US" sz="1400">
                <a:latin typeface="Calibri" pitchFamily="34" charset="0"/>
              </a:rPr>
              <a:t>Slide #5-</a:t>
            </a:r>
            <a:fld id="{F3116711-D0AF-4A57-9F3A-FC015C961EA8}" type="slidenum">
              <a:rPr lang="en-US" altLang="en-US" sz="1400">
                <a:latin typeface="Calibri" pitchFamily="34" charset="0"/>
              </a:rPr>
              <a:pPr eaLnBrk="1" hangingPunct="1"/>
              <a:t>69</a:t>
            </a:fld>
            <a:endParaRPr lang="en-US" altLang="en-US" sz="14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dirty="0" smtClean="0"/>
              <a:t>Security features in ordinary OS</a:t>
            </a:r>
          </a:p>
        </p:txBody>
      </p:sp>
      <p:sp>
        <p:nvSpPr>
          <p:cNvPr id="36867" name="Rectangle 3"/>
          <p:cNvSpPr>
            <a:spLocks noGrp="1" noChangeArrowheads="1"/>
          </p:cNvSpPr>
          <p:nvPr>
            <p:ph idx="1"/>
          </p:nvPr>
        </p:nvSpPr>
        <p:spPr/>
        <p:txBody>
          <a:bodyPr/>
          <a:lstStyle/>
          <a:p>
            <a:r>
              <a:rPr lang="en-US" smtClean="0"/>
              <a:t>Authentication of users</a:t>
            </a:r>
          </a:p>
          <a:p>
            <a:pPr lvl="1"/>
            <a:r>
              <a:rPr lang="en-US" smtClean="0"/>
              <a:t> password comparison</a:t>
            </a:r>
          </a:p>
          <a:p>
            <a:r>
              <a:rPr lang="en-US" smtClean="0"/>
              <a:t>Protection of memory</a:t>
            </a:r>
          </a:p>
          <a:p>
            <a:pPr lvl="1"/>
            <a:r>
              <a:rPr lang="en-US" smtClean="0"/>
              <a:t>user space, paging, segmentations</a:t>
            </a:r>
          </a:p>
          <a:p>
            <a:r>
              <a:rPr lang="en-US" smtClean="0"/>
              <a:t>File and I/O device access control</a:t>
            </a:r>
          </a:p>
          <a:p>
            <a:pPr lvl="1"/>
            <a:r>
              <a:rPr lang="en-US" smtClean="0"/>
              <a:t>access control matrix</a:t>
            </a:r>
          </a:p>
          <a:p>
            <a:r>
              <a:rPr lang="en-US" smtClean="0"/>
              <a:t>Allocation &amp; access control to general objects</a:t>
            </a:r>
          </a:p>
          <a:p>
            <a:pPr lvl="1"/>
            <a:r>
              <a:rPr lang="en-US" smtClean="0"/>
              <a:t>table lookup</a:t>
            </a:r>
          </a:p>
        </p:txBody>
      </p:sp>
      <p:sp>
        <p:nvSpPr>
          <p:cNvPr id="36869"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6594C6C7-36B7-4B9A-8A9A-CB633462B8C6}" type="slidenum">
              <a:rPr lang="en-US" smtClean="0"/>
              <a:pPr/>
              <a:t>7</a:t>
            </a:fld>
            <a:endParaRPr lang="en-US"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4294967295"/>
          </p:nvPr>
        </p:nvSpPr>
        <p:spPr bwMode="auto">
          <a:xfrm>
            <a:off x="609600" y="6248400"/>
            <a:ext cx="4038600" cy="457200"/>
          </a:xfrm>
          <a:prstGeom prst="rect">
            <a:avLst/>
          </a:prstGeom>
          <a:noFill/>
          <a:ln>
            <a:miter lim="800000"/>
            <a:headEnd/>
            <a:tailEnd/>
          </a:ln>
        </p:spPr>
        <p:txBody>
          <a:bodyPr/>
          <a:lstStyle/>
          <a:p>
            <a:pPr eaLnBrk="1" hangingPunct="1"/>
            <a:r>
              <a:rPr lang="en-US" altLang="en-US" sz="1400">
                <a:latin typeface="Calibri" pitchFamily="34" charset="0"/>
              </a:rPr>
              <a:t>Introduction to Computer Security</a:t>
            </a:r>
          </a:p>
          <a:p>
            <a:pPr eaLnBrk="1" hangingPunct="1"/>
            <a:r>
              <a:rPr lang="en-US" altLang="en-US" sz="1400">
                <a:latin typeface="Calibri" pitchFamily="34" charset="0"/>
              </a:rPr>
              <a:t>©2004 Matt Bishop</a:t>
            </a:r>
          </a:p>
        </p:txBody>
      </p:sp>
      <p:sp>
        <p:nvSpPr>
          <p:cNvPr id="36867" name="Slide Number Placeholder 5"/>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pPr eaLnBrk="1" hangingPunct="1"/>
            <a:r>
              <a:rPr lang="en-US" altLang="en-US" sz="1400">
                <a:latin typeface="Calibri" pitchFamily="34" charset="0"/>
              </a:rPr>
              <a:t>Slide #5-</a:t>
            </a:r>
            <a:fld id="{25B58F7B-28B0-4CE4-9268-A75E5F657E71}" type="slidenum">
              <a:rPr lang="en-US" altLang="en-US" sz="1400">
                <a:latin typeface="Calibri" pitchFamily="34" charset="0"/>
              </a:rPr>
              <a:pPr eaLnBrk="1" hangingPunct="1"/>
              <a:t>70</a:t>
            </a:fld>
            <a:endParaRPr lang="en-US" altLang="en-US" sz="1400">
              <a:latin typeface="Calibri" pitchFamily="34" charset="0"/>
            </a:endParaRPr>
          </a:p>
        </p:txBody>
      </p:sp>
      <p:sp>
        <p:nvSpPr>
          <p:cNvPr id="36868" name="Rectangle 2"/>
          <p:cNvSpPr>
            <a:spLocks noGrp="1" noChangeArrowheads="1"/>
          </p:cNvSpPr>
          <p:nvPr>
            <p:ph type="title"/>
          </p:nvPr>
        </p:nvSpPr>
        <p:spPr/>
        <p:txBody>
          <a:bodyPr/>
          <a:lstStyle/>
          <a:p>
            <a:pPr eaLnBrk="1" hangingPunct="1"/>
            <a:r>
              <a:rPr lang="en-US" altLang="en-US" smtClean="0"/>
              <a:t>Reading Information - New</a:t>
            </a:r>
          </a:p>
        </p:txBody>
      </p:sp>
      <p:sp>
        <p:nvSpPr>
          <p:cNvPr id="36869" name="Rectangle 3"/>
          <p:cNvSpPr>
            <a:spLocks noGrp="1" noChangeArrowheads="1"/>
          </p:cNvSpPr>
          <p:nvPr>
            <p:ph type="body" idx="1"/>
          </p:nvPr>
        </p:nvSpPr>
        <p:spPr/>
        <p:txBody>
          <a:bodyPr/>
          <a:lstStyle/>
          <a:p>
            <a:pPr eaLnBrk="1" hangingPunct="1">
              <a:lnSpc>
                <a:spcPct val="90000"/>
              </a:lnSpc>
            </a:pPr>
            <a:r>
              <a:rPr lang="en-US" altLang="en-US" smtClean="0"/>
              <a:t>Information flows </a:t>
            </a:r>
            <a:r>
              <a:rPr lang="en-US" altLang="en-US" i="1" smtClean="0"/>
              <a:t>up</a:t>
            </a:r>
            <a:r>
              <a:rPr lang="en-US" altLang="en-US" smtClean="0"/>
              <a:t>, not </a:t>
            </a:r>
            <a:r>
              <a:rPr lang="en-US" altLang="en-US" i="1" smtClean="0"/>
              <a:t>down</a:t>
            </a:r>
          </a:p>
          <a:p>
            <a:pPr lvl="1" eaLnBrk="1" hangingPunct="1">
              <a:lnSpc>
                <a:spcPct val="90000"/>
              </a:lnSpc>
            </a:pPr>
            <a:r>
              <a:rPr lang="en-US" altLang="en-US" smtClean="0"/>
              <a:t>“Reads up” disallowed, “reads down” allowed</a:t>
            </a:r>
          </a:p>
          <a:p>
            <a:pPr eaLnBrk="1" hangingPunct="1">
              <a:lnSpc>
                <a:spcPct val="90000"/>
              </a:lnSpc>
            </a:pPr>
            <a:r>
              <a:rPr lang="en-US" altLang="en-US" smtClean="0"/>
              <a:t>Simple Security Condition</a:t>
            </a:r>
          </a:p>
          <a:p>
            <a:pPr lvl="1" eaLnBrk="1" hangingPunct="1">
              <a:lnSpc>
                <a:spcPct val="90000"/>
              </a:lnSpc>
            </a:pPr>
            <a:r>
              <a:rPr lang="en-US" altLang="en-US" smtClean="0"/>
              <a:t>Subject </a:t>
            </a:r>
            <a:r>
              <a:rPr lang="en-US" altLang="en-US" i="1" smtClean="0"/>
              <a:t>s</a:t>
            </a:r>
            <a:r>
              <a:rPr lang="en-US" altLang="en-US" smtClean="0"/>
              <a:t> can read object </a:t>
            </a:r>
            <a:r>
              <a:rPr lang="en-US" altLang="en-US" i="1" smtClean="0"/>
              <a:t>o</a:t>
            </a:r>
            <a:r>
              <a:rPr lang="en-US" altLang="en-US" smtClean="0"/>
              <a:t> iff </a:t>
            </a:r>
            <a:r>
              <a:rPr lang="en-US" altLang="en-US" i="1" smtClean="0"/>
              <a:t>L</a:t>
            </a:r>
            <a:r>
              <a:rPr lang="en-US" altLang="en-US" smtClean="0"/>
              <a:t>(</a:t>
            </a:r>
            <a:r>
              <a:rPr lang="en-US" altLang="en-US" i="1" smtClean="0"/>
              <a:t>s</a:t>
            </a:r>
            <a:r>
              <a:rPr lang="en-US" altLang="en-US" smtClean="0"/>
              <a:t>) </a:t>
            </a:r>
            <a:r>
              <a:rPr lang="en-US" altLang="en-US" i="1" smtClean="0"/>
              <a:t>dom</a:t>
            </a:r>
            <a:r>
              <a:rPr lang="en-US" altLang="en-US" smtClean="0"/>
              <a:t> </a:t>
            </a:r>
            <a:r>
              <a:rPr lang="en-US" altLang="en-US" i="1" smtClean="0"/>
              <a:t>L</a:t>
            </a:r>
            <a:r>
              <a:rPr lang="en-US" altLang="en-US" smtClean="0"/>
              <a:t>(</a:t>
            </a:r>
            <a:r>
              <a:rPr lang="en-US" altLang="en-US" i="1" smtClean="0"/>
              <a:t>o</a:t>
            </a:r>
            <a:r>
              <a:rPr lang="en-US" altLang="en-US" smtClean="0"/>
              <a:t>) and </a:t>
            </a:r>
            <a:r>
              <a:rPr lang="en-US" altLang="en-US" i="1" smtClean="0"/>
              <a:t>s</a:t>
            </a:r>
            <a:r>
              <a:rPr lang="en-US" altLang="en-US" smtClean="0"/>
              <a:t> has permission to read </a:t>
            </a:r>
            <a:r>
              <a:rPr lang="en-US" altLang="en-US" i="1" smtClean="0"/>
              <a:t>o</a:t>
            </a:r>
            <a:endParaRPr lang="en-US" altLang="en-US" smtClean="0"/>
          </a:p>
          <a:p>
            <a:pPr lvl="2" eaLnBrk="1" hangingPunct="1">
              <a:lnSpc>
                <a:spcPct val="90000"/>
              </a:lnSpc>
            </a:pPr>
            <a:r>
              <a:rPr lang="en-US" altLang="en-US" smtClean="0"/>
              <a:t>Note: combines mandatory control (relationship of security levels) and discretionary control (the required permission)</a:t>
            </a:r>
          </a:p>
          <a:p>
            <a:pPr lvl="1" eaLnBrk="1" hangingPunct="1">
              <a:lnSpc>
                <a:spcPct val="90000"/>
              </a:lnSpc>
            </a:pPr>
            <a:r>
              <a:rPr lang="en-US" altLang="en-US" smtClean="0"/>
              <a:t>Sometimes called “no reads up” rule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4294967295"/>
          </p:nvPr>
        </p:nvSpPr>
        <p:spPr bwMode="auto">
          <a:xfrm>
            <a:off x="609600" y="6248400"/>
            <a:ext cx="4038600" cy="457200"/>
          </a:xfrm>
          <a:prstGeom prst="rect">
            <a:avLst/>
          </a:prstGeom>
          <a:noFill/>
          <a:ln>
            <a:miter lim="800000"/>
            <a:headEnd/>
            <a:tailEnd/>
          </a:ln>
        </p:spPr>
        <p:txBody>
          <a:bodyPr/>
          <a:lstStyle/>
          <a:p>
            <a:pPr eaLnBrk="1" hangingPunct="1"/>
            <a:r>
              <a:rPr lang="en-US" altLang="en-US" sz="1400">
                <a:latin typeface="Calibri" pitchFamily="34" charset="0"/>
              </a:rPr>
              <a:t>Introduction to Computer Security</a:t>
            </a:r>
          </a:p>
          <a:p>
            <a:pPr eaLnBrk="1" hangingPunct="1"/>
            <a:r>
              <a:rPr lang="en-US" altLang="en-US" sz="1400">
                <a:latin typeface="Calibri" pitchFamily="34" charset="0"/>
              </a:rPr>
              <a:t>©2004 Matt Bishop</a:t>
            </a:r>
          </a:p>
        </p:txBody>
      </p:sp>
      <p:sp>
        <p:nvSpPr>
          <p:cNvPr id="37891" name="Slide Number Placeholder 5"/>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pPr eaLnBrk="1" hangingPunct="1"/>
            <a:r>
              <a:rPr lang="en-US" altLang="en-US" sz="1400">
                <a:latin typeface="Calibri" pitchFamily="34" charset="0"/>
              </a:rPr>
              <a:t>Slide #5-</a:t>
            </a:r>
            <a:fld id="{E62D3400-B88D-466D-9594-EBF7E2528208}" type="slidenum">
              <a:rPr lang="en-US" altLang="en-US" sz="1400">
                <a:latin typeface="Calibri" pitchFamily="34" charset="0"/>
              </a:rPr>
              <a:pPr eaLnBrk="1" hangingPunct="1"/>
              <a:t>71</a:t>
            </a:fld>
            <a:endParaRPr lang="en-US" altLang="en-US" sz="1400">
              <a:latin typeface="Calibri" pitchFamily="34" charset="0"/>
            </a:endParaRPr>
          </a:p>
        </p:txBody>
      </p:sp>
      <p:sp>
        <p:nvSpPr>
          <p:cNvPr id="37892" name="Rectangle 2"/>
          <p:cNvSpPr>
            <a:spLocks noGrp="1" noChangeArrowheads="1"/>
          </p:cNvSpPr>
          <p:nvPr>
            <p:ph type="title"/>
          </p:nvPr>
        </p:nvSpPr>
        <p:spPr/>
        <p:txBody>
          <a:bodyPr/>
          <a:lstStyle/>
          <a:p>
            <a:pPr eaLnBrk="1" hangingPunct="1"/>
            <a:r>
              <a:rPr lang="en-US" altLang="en-US" smtClean="0"/>
              <a:t>Writing Information - New</a:t>
            </a:r>
          </a:p>
        </p:txBody>
      </p:sp>
      <p:sp>
        <p:nvSpPr>
          <p:cNvPr id="37893" name="Rectangle 3"/>
          <p:cNvSpPr>
            <a:spLocks noGrp="1" noChangeArrowheads="1"/>
          </p:cNvSpPr>
          <p:nvPr>
            <p:ph type="body" idx="1"/>
          </p:nvPr>
        </p:nvSpPr>
        <p:spPr/>
        <p:txBody>
          <a:bodyPr/>
          <a:lstStyle/>
          <a:p>
            <a:pPr eaLnBrk="1" hangingPunct="1">
              <a:lnSpc>
                <a:spcPct val="90000"/>
              </a:lnSpc>
            </a:pPr>
            <a:r>
              <a:rPr lang="en-US" altLang="en-US" smtClean="0"/>
              <a:t>Information flows up, not down</a:t>
            </a:r>
          </a:p>
          <a:p>
            <a:pPr lvl="1" eaLnBrk="1" hangingPunct="1">
              <a:lnSpc>
                <a:spcPct val="90000"/>
              </a:lnSpc>
            </a:pPr>
            <a:r>
              <a:rPr lang="en-US" altLang="en-US" smtClean="0"/>
              <a:t>“Writes up” allowed, “writes down” disallowed</a:t>
            </a:r>
          </a:p>
          <a:p>
            <a:pPr eaLnBrk="1" hangingPunct="1">
              <a:lnSpc>
                <a:spcPct val="90000"/>
              </a:lnSpc>
            </a:pPr>
            <a:r>
              <a:rPr lang="en-US" altLang="en-US" smtClean="0"/>
              <a:t>*-Property (Step 2)</a:t>
            </a:r>
          </a:p>
          <a:p>
            <a:pPr lvl="1" eaLnBrk="1" hangingPunct="1">
              <a:lnSpc>
                <a:spcPct val="90000"/>
              </a:lnSpc>
            </a:pPr>
            <a:r>
              <a:rPr lang="en-US" altLang="en-US" smtClean="0"/>
              <a:t>Subject </a:t>
            </a:r>
            <a:r>
              <a:rPr lang="en-US" altLang="en-US" i="1" smtClean="0"/>
              <a:t>s</a:t>
            </a:r>
            <a:r>
              <a:rPr lang="en-US" altLang="en-US" smtClean="0"/>
              <a:t> can write object </a:t>
            </a:r>
            <a:r>
              <a:rPr lang="en-US" altLang="en-US" i="1" smtClean="0"/>
              <a:t>o</a:t>
            </a:r>
            <a:r>
              <a:rPr lang="en-US" altLang="en-US" smtClean="0"/>
              <a:t> iff </a:t>
            </a:r>
            <a:r>
              <a:rPr lang="en-US" altLang="en-US" i="1" smtClean="0"/>
              <a:t>L</a:t>
            </a:r>
            <a:r>
              <a:rPr lang="en-US" altLang="en-US" smtClean="0"/>
              <a:t>(</a:t>
            </a:r>
            <a:r>
              <a:rPr lang="en-US" altLang="en-US" i="1" smtClean="0"/>
              <a:t>o</a:t>
            </a:r>
            <a:r>
              <a:rPr lang="en-US" altLang="en-US" smtClean="0"/>
              <a:t>) </a:t>
            </a:r>
            <a:r>
              <a:rPr lang="en-US" altLang="en-US" i="1" smtClean="0"/>
              <a:t>dom</a:t>
            </a:r>
            <a:r>
              <a:rPr lang="en-US" altLang="en-US" smtClean="0"/>
              <a:t> </a:t>
            </a:r>
            <a:r>
              <a:rPr lang="en-US" altLang="en-US" i="1" smtClean="0"/>
              <a:t>L</a:t>
            </a:r>
            <a:r>
              <a:rPr lang="en-US" altLang="en-US" smtClean="0"/>
              <a:t>(</a:t>
            </a:r>
            <a:r>
              <a:rPr lang="en-US" altLang="en-US" i="1" smtClean="0"/>
              <a:t>s</a:t>
            </a:r>
            <a:r>
              <a:rPr lang="en-US" altLang="en-US" smtClean="0"/>
              <a:t>) and </a:t>
            </a:r>
            <a:r>
              <a:rPr lang="en-US" altLang="en-US" i="1" smtClean="0"/>
              <a:t>s</a:t>
            </a:r>
            <a:r>
              <a:rPr lang="en-US" altLang="en-US" smtClean="0"/>
              <a:t> has permission to write </a:t>
            </a:r>
            <a:r>
              <a:rPr lang="en-US" altLang="en-US" i="1" smtClean="0"/>
              <a:t>o</a:t>
            </a:r>
            <a:endParaRPr lang="en-US" altLang="en-US" smtClean="0"/>
          </a:p>
          <a:p>
            <a:pPr lvl="2" eaLnBrk="1" hangingPunct="1">
              <a:lnSpc>
                <a:spcPct val="90000"/>
              </a:lnSpc>
            </a:pPr>
            <a:r>
              <a:rPr lang="en-US" altLang="en-US" smtClean="0"/>
              <a:t>Note: combines mandatory control (relationship of security levels) and discretionary control (the required permission)</a:t>
            </a:r>
          </a:p>
          <a:p>
            <a:pPr lvl="1" eaLnBrk="1" hangingPunct="1">
              <a:lnSpc>
                <a:spcPct val="90000"/>
              </a:lnSpc>
            </a:pPr>
            <a:r>
              <a:rPr lang="en-US" altLang="en-US" smtClean="0"/>
              <a:t>Sometimes called “no writes down” rule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229600" cy="1139825"/>
          </a:xfrm>
        </p:spPr>
        <p:txBody>
          <a:bodyPr/>
          <a:lstStyle/>
          <a:p>
            <a:pPr eaLnBrk="1" hangingPunct="1"/>
            <a:r>
              <a:rPr lang="en-US" altLang="en-US" smtClean="0"/>
              <a:t>Biba Integrity Model</a:t>
            </a:r>
          </a:p>
        </p:txBody>
      </p:sp>
      <p:sp>
        <p:nvSpPr>
          <p:cNvPr id="38915" name="Rectangle 3"/>
          <p:cNvSpPr>
            <a:spLocks noGrp="1" noChangeArrowheads="1"/>
          </p:cNvSpPr>
          <p:nvPr>
            <p:ph type="body" idx="1"/>
          </p:nvPr>
        </p:nvSpPr>
        <p:spPr>
          <a:xfrm>
            <a:off x="381000" y="1447800"/>
            <a:ext cx="8512175" cy="2895600"/>
          </a:xfrm>
        </p:spPr>
        <p:txBody>
          <a:bodyPr>
            <a:normAutofit lnSpcReduction="10000"/>
          </a:bodyPr>
          <a:lstStyle/>
          <a:p>
            <a:pPr eaLnBrk="1" hangingPunct="1"/>
            <a:r>
              <a:rPr lang="en-US" altLang="en-US" smtClean="0"/>
              <a:t>Various models dealing with integrity</a:t>
            </a:r>
          </a:p>
          <a:p>
            <a:pPr eaLnBrk="1" hangingPunct="1"/>
            <a:r>
              <a:rPr lang="en-US" altLang="en-US" smtClean="0"/>
              <a:t>Strict integrity policy:</a:t>
            </a:r>
          </a:p>
          <a:p>
            <a:pPr lvl="1" eaLnBrk="1" hangingPunct="1"/>
            <a:r>
              <a:rPr lang="en-US" altLang="en-US" smtClean="0"/>
              <a:t>Simple integrity: </a:t>
            </a:r>
            <a:r>
              <a:rPr lang="en-US" altLang="en-US" i="1" smtClean="0">
                <a:solidFill>
                  <a:srgbClr val="FF0000"/>
                </a:solidFill>
              </a:rPr>
              <a:t>modify only if</a:t>
            </a:r>
            <a:r>
              <a:rPr lang="en-US" altLang="en-US" smtClean="0"/>
              <a:t> I(</a:t>
            </a:r>
            <a:r>
              <a:rPr lang="en-US" altLang="en-US" i="1" smtClean="0"/>
              <a:t>S</a:t>
            </a:r>
            <a:r>
              <a:rPr lang="en-US" altLang="en-US" smtClean="0"/>
              <a:t>) ≥ I(</a:t>
            </a:r>
            <a:r>
              <a:rPr lang="en-US" altLang="en-US" i="1" smtClean="0"/>
              <a:t>O</a:t>
            </a:r>
            <a:r>
              <a:rPr lang="en-US" altLang="en-US" smtClean="0"/>
              <a:t>)</a:t>
            </a:r>
          </a:p>
          <a:p>
            <a:pPr lvl="1" eaLnBrk="1" hangingPunct="1"/>
            <a:r>
              <a:rPr lang="en-US" altLang="en-US" smtClean="0"/>
              <a:t>Integrity confinement: </a:t>
            </a:r>
            <a:r>
              <a:rPr lang="en-US" altLang="en-US" i="1" smtClean="0">
                <a:solidFill>
                  <a:srgbClr val="FF0000"/>
                </a:solidFill>
              </a:rPr>
              <a:t>read only if </a:t>
            </a:r>
            <a:r>
              <a:rPr lang="en-US" altLang="en-US" smtClean="0"/>
              <a:t>I(</a:t>
            </a:r>
            <a:r>
              <a:rPr lang="en-US" altLang="en-US" i="1" smtClean="0"/>
              <a:t>S</a:t>
            </a:r>
            <a:r>
              <a:rPr lang="en-US" altLang="en-US" smtClean="0"/>
              <a:t>) ≤ I(</a:t>
            </a:r>
            <a:r>
              <a:rPr lang="en-US" altLang="en-US" i="1" smtClean="0"/>
              <a:t>O</a:t>
            </a:r>
            <a:r>
              <a:rPr lang="en-US" altLang="en-US" smtClean="0"/>
              <a:t>)</a:t>
            </a:r>
          </a:p>
          <a:p>
            <a:pPr lvl="1" eaLnBrk="1" hangingPunct="1"/>
            <a:r>
              <a:rPr lang="en-US" altLang="en-US" smtClean="0"/>
              <a:t>Invocation property:	</a:t>
            </a:r>
            <a:r>
              <a:rPr lang="en-US" altLang="en-US" i="1" smtClean="0">
                <a:solidFill>
                  <a:srgbClr val="FF0000"/>
                </a:solidFill>
              </a:rPr>
              <a:t>invoke/comm only if </a:t>
            </a:r>
            <a:r>
              <a:rPr lang="en-US" altLang="en-US" smtClean="0"/>
              <a:t>I(</a:t>
            </a:r>
            <a:r>
              <a:rPr lang="en-US" altLang="en-US" i="1" smtClean="0"/>
              <a:t>S</a:t>
            </a:r>
            <a:r>
              <a:rPr lang="en-US" altLang="en-US" baseline="-25000" smtClean="0"/>
              <a:t>1</a:t>
            </a:r>
            <a:r>
              <a:rPr lang="en-US" altLang="en-US" smtClean="0"/>
              <a:t>) ≥ I(</a:t>
            </a:r>
            <a:r>
              <a:rPr lang="en-US" altLang="en-US" i="1" smtClean="0"/>
              <a:t>S</a:t>
            </a:r>
            <a:r>
              <a:rPr lang="en-US" altLang="en-US" baseline="-25000" smtClean="0"/>
              <a:t>2</a:t>
            </a:r>
            <a:r>
              <a:rPr lang="en-US" altLang="en-US" smtClean="0"/>
              <a:t>)</a:t>
            </a:r>
          </a:p>
        </p:txBody>
      </p:sp>
      <p:pic>
        <p:nvPicPr>
          <p:cNvPr id="38916" name="Picture 5"/>
          <p:cNvPicPr>
            <a:picLocks noChangeAspect="1" noChangeArrowheads="1"/>
          </p:cNvPicPr>
          <p:nvPr/>
        </p:nvPicPr>
        <p:blipFill>
          <a:blip r:embed="rId3"/>
          <a:srcRect l="4633" t="28636" r="4633" b="50113"/>
          <a:stretch>
            <a:fillRect/>
          </a:stretch>
        </p:blipFill>
        <p:spPr bwMode="auto">
          <a:xfrm>
            <a:off x="1187450" y="3789363"/>
            <a:ext cx="6889750" cy="208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229600" cy="1139825"/>
          </a:xfrm>
        </p:spPr>
        <p:txBody>
          <a:bodyPr/>
          <a:lstStyle/>
          <a:p>
            <a:pPr eaLnBrk="1" hangingPunct="1"/>
            <a:r>
              <a:rPr lang="en-US" altLang="en-US" smtClean="0"/>
              <a:t>Biba Integrity Model</a:t>
            </a:r>
          </a:p>
        </p:txBody>
      </p:sp>
      <p:sp>
        <p:nvSpPr>
          <p:cNvPr id="40963" name="Rectangle 3"/>
          <p:cNvSpPr>
            <a:spLocks noGrp="1" noChangeArrowheads="1"/>
          </p:cNvSpPr>
          <p:nvPr>
            <p:ph type="body" idx="1"/>
          </p:nvPr>
        </p:nvSpPr>
        <p:spPr>
          <a:xfrm>
            <a:off x="381000" y="1447800"/>
            <a:ext cx="8512175" cy="2895600"/>
          </a:xfrm>
        </p:spPr>
        <p:txBody>
          <a:bodyPr/>
          <a:lstStyle/>
          <a:p>
            <a:pPr eaLnBrk="1" hangingPunct="1"/>
            <a:r>
              <a:rPr lang="en-US" altLang="en-US" smtClean="0"/>
              <a:t>Simple integrity: </a:t>
            </a:r>
            <a:r>
              <a:rPr lang="en-US" altLang="en-US" i="1" smtClean="0">
                <a:solidFill>
                  <a:srgbClr val="FF0000"/>
                </a:solidFill>
              </a:rPr>
              <a:t>modify only if</a:t>
            </a:r>
            <a:r>
              <a:rPr lang="en-US" altLang="en-US" smtClean="0"/>
              <a:t> I(</a:t>
            </a:r>
            <a:r>
              <a:rPr lang="en-US" altLang="en-US" i="1" smtClean="0"/>
              <a:t>S</a:t>
            </a:r>
            <a:r>
              <a:rPr lang="en-US" altLang="en-US" smtClean="0"/>
              <a:t>) ≥ I(</a:t>
            </a:r>
            <a:r>
              <a:rPr lang="en-US" altLang="en-US" i="1" smtClean="0"/>
              <a:t>O</a:t>
            </a:r>
            <a:r>
              <a:rPr lang="en-US" altLang="en-US" smtClean="0"/>
              <a:t>)</a:t>
            </a:r>
          </a:p>
          <a:p>
            <a:pPr eaLnBrk="1" hangingPunct="1"/>
            <a:r>
              <a:rPr lang="en-US" altLang="en-US" smtClean="0"/>
              <a:t>Integrity confinement: </a:t>
            </a:r>
            <a:r>
              <a:rPr lang="en-US" altLang="en-US" i="1" smtClean="0">
                <a:solidFill>
                  <a:srgbClr val="FF0000"/>
                </a:solidFill>
              </a:rPr>
              <a:t>read only if </a:t>
            </a:r>
            <a:r>
              <a:rPr lang="en-US" altLang="en-US" smtClean="0"/>
              <a:t>I(</a:t>
            </a:r>
            <a:r>
              <a:rPr lang="en-US" altLang="en-US" i="1" smtClean="0"/>
              <a:t>S</a:t>
            </a:r>
            <a:r>
              <a:rPr lang="en-US" altLang="en-US" smtClean="0"/>
              <a:t>) ≤ I(</a:t>
            </a:r>
            <a:r>
              <a:rPr lang="en-US" altLang="en-US" i="1" smtClean="0"/>
              <a:t>O</a:t>
            </a:r>
            <a:r>
              <a:rPr lang="en-US" altLang="en-US" smtClean="0"/>
              <a:t>)</a:t>
            </a:r>
          </a:p>
          <a:p>
            <a:pPr eaLnBrk="1" hangingPunct="1"/>
            <a:r>
              <a:rPr lang="en-US" altLang="en-US" smtClean="0"/>
              <a:t>Invocation property:	</a:t>
            </a:r>
            <a:r>
              <a:rPr lang="en-US" altLang="en-US" i="1" smtClean="0">
                <a:solidFill>
                  <a:srgbClr val="FF0000"/>
                </a:solidFill>
              </a:rPr>
              <a:t>invoke/comm only if </a:t>
            </a:r>
            <a:r>
              <a:rPr lang="en-US" altLang="en-US" smtClean="0"/>
              <a:t>I(</a:t>
            </a:r>
            <a:r>
              <a:rPr lang="en-US" altLang="en-US" i="1" smtClean="0"/>
              <a:t>S</a:t>
            </a:r>
            <a:r>
              <a:rPr lang="en-US" altLang="en-US" baseline="-25000" smtClean="0"/>
              <a:t>1</a:t>
            </a:r>
            <a:r>
              <a:rPr lang="en-US" altLang="en-US" smtClean="0"/>
              <a:t>) ≥ I(</a:t>
            </a:r>
            <a:r>
              <a:rPr lang="en-US" altLang="en-US" i="1" smtClean="0"/>
              <a:t>S</a:t>
            </a:r>
            <a:r>
              <a:rPr lang="en-US" altLang="en-US" baseline="-25000" smtClean="0"/>
              <a:t>2</a:t>
            </a:r>
            <a:r>
              <a:rPr lang="en-US" altLang="en-US" smtClean="0"/>
              <a:t>)</a:t>
            </a:r>
          </a:p>
        </p:txBody>
      </p:sp>
      <p:pic>
        <p:nvPicPr>
          <p:cNvPr id="40964" name="Picture 1"/>
          <p:cNvPicPr>
            <a:picLocks noChangeAspect="1"/>
          </p:cNvPicPr>
          <p:nvPr/>
        </p:nvPicPr>
        <p:blipFill>
          <a:blip r:embed="rId3"/>
          <a:srcRect/>
          <a:stretch>
            <a:fillRect/>
          </a:stretch>
        </p:blipFill>
        <p:spPr bwMode="auto">
          <a:xfrm>
            <a:off x="1939925" y="2997200"/>
            <a:ext cx="515302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1139825"/>
          </a:xfrm>
        </p:spPr>
        <p:txBody>
          <a:bodyPr/>
          <a:lstStyle/>
          <a:p>
            <a:pPr eaLnBrk="1" hangingPunct="1"/>
            <a:r>
              <a:rPr lang="en-US" altLang="en-US" smtClean="0"/>
              <a:t>Clark-Wilson Integrity Model</a:t>
            </a:r>
          </a:p>
        </p:txBody>
      </p:sp>
      <p:sp>
        <p:nvSpPr>
          <p:cNvPr id="14339" name="Rectangle 3"/>
          <p:cNvSpPr>
            <a:spLocks noGrp="1" noChangeArrowheads="1"/>
          </p:cNvSpPr>
          <p:nvPr>
            <p:ph type="body" idx="1"/>
          </p:nvPr>
        </p:nvSpPr>
        <p:spPr>
          <a:xfrm>
            <a:off x="381000" y="1447800"/>
            <a:ext cx="8223250" cy="4284663"/>
          </a:xfrm>
        </p:spPr>
        <p:txBody>
          <a:bodyPr>
            <a:normAutofit fontScale="85000" lnSpcReduction="20000"/>
          </a:bodyPr>
          <a:lstStyle/>
          <a:p>
            <a:pPr eaLnBrk="1" hangingPunct="1">
              <a:defRPr/>
            </a:pPr>
            <a:r>
              <a:rPr lang="en-US" dirty="0"/>
              <a:t>T</a:t>
            </a:r>
            <a:r>
              <a:rPr lang="en-US" dirty="0" smtClean="0"/>
              <a:t>wo concepts</a:t>
            </a:r>
          </a:p>
          <a:p>
            <a:pPr lvl="1" eaLnBrk="1" hangingPunct="1">
              <a:defRPr/>
            </a:pPr>
            <a:r>
              <a:rPr lang="en-US" dirty="0"/>
              <a:t>W</a:t>
            </a:r>
            <a:r>
              <a:rPr lang="en-US" dirty="0" smtClean="0"/>
              <a:t>ell-formed transactions: a user can manipulate data in constrained ways</a:t>
            </a:r>
          </a:p>
          <a:p>
            <a:pPr lvl="1" eaLnBrk="1" hangingPunct="1">
              <a:defRPr/>
            </a:pPr>
            <a:r>
              <a:rPr lang="en-US" dirty="0"/>
              <a:t>S</a:t>
            </a:r>
            <a:r>
              <a:rPr lang="en-US" dirty="0" smtClean="0"/>
              <a:t>eparation of duty: one can create a transaction but not execute it</a:t>
            </a:r>
          </a:p>
          <a:p>
            <a:pPr eaLnBrk="1" hangingPunct="1">
              <a:defRPr/>
            </a:pPr>
            <a:r>
              <a:rPr lang="en-US" dirty="0" smtClean="0"/>
              <a:t>CDI: constrained data items (loan app; checks)</a:t>
            </a:r>
          </a:p>
          <a:p>
            <a:pPr eaLnBrk="1" hangingPunct="1">
              <a:defRPr/>
            </a:pPr>
            <a:r>
              <a:rPr lang="en-US" dirty="0" smtClean="0"/>
              <a:t>UDI: unconstrained items</a:t>
            </a:r>
          </a:p>
          <a:p>
            <a:pPr eaLnBrk="1" hangingPunct="1">
              <a:defRPr/>
            </a:pPr>
            <a:r>
              <a:rPr lang="en-US" dirty="0" smtClean="0"/>
              <a:t>IVPs: procedures that assure all CDIs conform to integrity/consistency rules</a:t>
            </a:r>
          </a:p>
          <a:p>
            <a:pPr eaLnBrk="1" hangingPunct="1">
              <a:defRPr/>
            </a:pPr>
            <a:r>
              <a:rPr lang="en-US" dirty="0" smtClean="0"/>
              <a:t>TPs: transactions that change CDIs</a:t>
            </a:r>
          </a:p>
          <a:p>
            <a:pPr eaLnBrk="1" hangingPunct="1">
              <a:defRPr/>
            </a:pPr>
            <a:r>
              <a:rPr lang="en-US" dirty="0" smtClean="0"/>
              <a:t>Very practical; used in commercial world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Certified and Enforcement Rules</a:t>
            </a:r>
          </a:p>
        </p:txBody>
      </p:sp>
      <p:sp>
        <p:nvSpPr>
          <p:cNvPr id="45059" name="Content Placeholder 2"/>
          <p:cNvSpPr>
            <a:spLocks noGrp="1"/>
          </p:cNvSpPr>
          <p:nvPr>
            <p:ph idx="1"/>
          </p:nvPr>
        </p:nvSpPr>
        <p:spPr/>
        <p:txBody>
          <a:bodyPr>
            <a:normAutofit lnSpcReduction="10000"/>
          </a:bodyPr>
          <a:lstStyle/>
          <a:p>
            <a:r>
              <a:rPr lang="en-US" smtClean="0"/>
              <a:t>C1: IVPs must ensure that all CDIs are in valid states</a:t>
            </a:r>
          </a:p>
          <a:p>
            <a:r>
              <a:rPr lang="en-US" smtClean="0"/>
              <a:t>C2: All TPs must be certified (must take a CDI from a valid state to a valid final state)</a:t>
            </a:r>
          </a:p>
          <a:p>
            <a:pPr lvl="1"/>
            <a:r>
              <a:rPr lang="en-US" smtClean="0"/>
              <a:t>(Tpi, CDIa, CDIb, CDIc, …)</a:t>
            </a:r>
          </a:p>
          <a:p>
            <a:r>
              <a:rPr lang="en-US" smtClean="0"/>
              <a:t>E1: The system must maintain a list of relations specified in C2</a:t>
            </a:r>
          </a:p>
          <a:p>
            <a:r>
              <a:rPr lang="en-US" smtClean="0"/>
              <a:t>E2: The system must maintain a list of (User, Tpi, (CDIa, CDIb,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Certified and Enforcement Rules</a:t>
            </a:r>
          </a:p>
        </p:txBody>
      </p:sp>
      <p:sp>
        <p:nvSpPr>
          <p:cNvPr id="46083" name="Content Placeholder 2"/>
          <p:cNvSpPr>
            <a:spLocks noGrp="1"/>
          </p:cNvSpPr>
          <p:nvPr>
            <p:ph idx="1"/>
          </p:nvPr>
        </p:nvSpPr>
        <p:spPr/>
        <p:txBody>
          <a:bodyPr>
            <a:normAutofit lnSpcReduction="10000"/>
          </a:bodyPr>
          <a:lstStyle/>
          <a:p>
            <a:r>
              <a:rPr lang="en-US" smtClean="0"/>
              <a:t>C3: The list of relations in E2 must be certified to meet separation of duties</a:t>
            </a:r>
          </a:p>
          <a:p>
            <a:r>
              <a:rPr lang="en-US" smtClean="0"/>
              <a:t>E3 The system must authenticate each user when executing a TP</a:t>
            </a:r>
          </a:p>
          <a:p>
            <a:r>
              <a:rPr lang="en-US" smtClean="0"/>
              <a:t>C4: All TPs must be certified</a:t>
            </a:r>
          </a:p>
          <a:p>
            <a:r>
              <a:rPr lang="en-US" smtClean="0"/>
              <a:t>C5: Any TP that takes UDI as in input value must be certified to perform valid transaction</a:t>
            </a:r>
          </a:p>
          <a:p>
            <a:r>
              <a:rPr lang="en-US" smtClean="0"/>
              <a:t>E4: Only the agent permitted to certify entitles is allowed to do so</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a:srcRect l="3580" t="9265" r="3580" b="13898"/>
          <a:stretch>
            <a:fillRect/>
          </a:stretch>
        </p:blipFill>
        <p:spPr bwMode="auto">
          <a:xfrm>
            <a:off x="827088" y="836613"/>
            <a:ext cx="7469187" cy="4775200"/>
          </a:xfrm>
          <a:prstGeom prst="rect">
            <a:avLst/>
          </a:prstGeom>
          <a:noFill/>
          <a:ln w="9525">
            <a:noFill/>
            <a:miter lim="800000"/>
            <a:headEnd/>
            <a:tailEnd/>
          </a:ln>
        </p:spPr>
      </p:pic>
      <p:sp>
        <p:nvSpPr>
          <p:cNvPr id="47107" name="Rectangle 2"/>
          <p:cNvSpPr>
            <a:spLocks noGrp="1" noChangeArrowheads="1"/>
          </p:cNvSpPr>
          <p:nvPr>
            <p:ph type="title"/>
          </p:nvPr>
        </p:nvSpPr>
        <p:spPr/>
        <p:txBody>
          <a:bodyPr/>
          <a:lstStyle/>
          <a:p>
            <a:pPr eaLnBrk="1" hangingPunct="1"/>
            <a:r>
              <a:rPr lang="en-US" altLang="en-US" smtClean="0"/>
              <a:t>Clark-Wilson Integrity Model</a:t>
            </a:r>
          </a:p>
        </p:txBody>
      </p:sp>
      <p:sp>
        <p:nvSpPr>
          <p:cNvPr id="2" name="TextBox 1"/>
          <p:cNvSpPr txBox="1"/>
          <p:nvPr/>
        </p:nvSpPr>
        <p:spPr>
          <a:xfrm>
            <a:off x="6659563" y="1382713"/>
            <a:ext cx="2198687" cy="584200"/>
          </a:xfrm>
          <a:prstGeom prst="rect">
            <a:avLst/>
          </a:prstGeom>
          <a:noFill/>
        </p:spPr>
        <p:txBody>
          <a:bodyPr wrap="none">
            <a:spAutoFit/>
          </a:bodyPr>
          <a:lstStyle/>
          <a:p>
            <a:pPr eaLnBrk="1" hangingPunct="1">
              <a:defRPr/>
            </a:pPr>
            <a:r>
              <a:rPr lang="en-US" sz="1600" dirty="0">
                <a:solidFill>
                  <a:srgbClr val="FF0000"/>
                </a:solidFill>
                <a:latin typeface="+mj-lt"/>
                <a:cs typeface="Arial" charset="0"/>
              </a:rPr>
              <a:t>Certification (C) and</a:t>
            </a:r>
          </a:p>
          <a:p>
            <a:pPr eaLnBrk="1" hangingPunct="1">
              <a:defRPr/>
            </a:pPr>
            <a:r>
              <a:rPr lang="en-US" sz="1600" dirty="0">
                <a:solidFill>
                  <a:srgbClr val="FF0000"/>
                </a:solidFill>
                <a:latin typeface="+mj-lt"/>
                <a:cs typeface="Arial" charset="0"/>
              </a:rPr>
              <a:t>Enforcement (E) rules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8229600" cy="1139825"/>
          </a:xfrm>
        </p:spPr>
        <p:txBody>
          <a:bodyPr/>
          <a:lstStyle/>
          <a:p>
            <a:pPr eaLnBrk="1" hangingPunct="1"/>
            <a:r>
              <a:rPr lang="en-US" altLang="en-US" smtClean="0"/>
              <a:t>The Chinese Wall Model</a:t>
            </a:r>
          </a:p>
        </p:txBody>
      </p:sp>
      <p:sp>
        <p:nvSpPr>
          <p:cNvPr id="14339" name="Rectangle 3"/>
          <p:cNvSpPr>
            <a:spLocks noGrp="1" noChangeArrowheads="1"/>
          </p:cNvSpPr>
          <p:nvPr>
            <p:ph type="body" idx="1"/>
          </p:nvPr>
        </p:nvSpPr>
        <p:spPr>
          <a:xfrm>
            <a:off x="381000" y="1447800"/>
            <a:ext cx="8223250" cy="4502150"/>
          </a:xfrm>
        </p:spPr>
        <p:txBody>
          <a:bodyPr>
            <a:normAutofit fontScale="85000" lnSpcReduction="10000"/>
          </a:bodyPr>
          <a:lstStyle/>
          <a:p>
            <a:pPr eaLnBrk="1" hangingPunct="1">
              <a:defRPr/>
            </a:pPr>
            <a:r>
              <a:rPr lang="en-US" dirty="0" smtClean="0"/>
              <a:t>Hybrid model: addresses integrity and confidentiality</a:t>
            </a:r>
          </a:p>
          <a:p>
            <a:pPr eaLnBrk="1" hangingPunct="1">
              <a:defRPr/>
            </a:pPr>
            <a:r>
              <a:rPr lang="en-US" dirty="0" smtClean="0"/>
              <a:t>Addresses conflict of interest (CI or </a:t>
            </a:r>
            <a:r>
              <a:rPr lang="en-US" dirty="0" err="1" smtClean="0"/>
              <a:t>CoI</a:t>
            </a:r>
            <a:r>
              <a:rPr lang="en-US" dirty="0" smtClean="0"/>
              <a:t>)</a:t>
            </a:r>
          </a:p>
          <a:p>
            <a:pPr eaLnBrk="1" hangingPunct="1">
              <a:defRPr/>
            </a:pPr>
            <a:r>
              <a:rPr lang="en-US" dirty="0" smtClean="0"/>
              <a:t>Model elements</a:t>
            </a:r>
          </a:p>
          <a:p>
            <a:pPr lvl="1" eaLnBrk="1" hangingPunct="1">
              <a:defRPr/>
            </a:pPr>
            <a:r>
              <a:rPr lang="en-US" b="1" dirty="0">
                <a:solidFill>
                  <a:srgbClr val="FF0000"/>
                </a:solidFill>
              </a:rPr>
              <a:t>s</a:t>
            </a:r>
            <a:r>
              <a:rPr lang="en-US" b="1" dirty="0" smtClean="0">
                <a:solidFill>
                  <a:srgbClr val="FF0000"/>
                </a:solidFill>
              </a:rPr>
              <a:t>ubjects</a:t>
            </a:r>
            <a:r>
              <a:rPr lang="en-US" dirty="0" smtClean="0"/>
              <a:t>: active entities interested in accessing protected objects</a:t>
            </a:r>
          </a:p>
          <a:p>
            <a:pPr lvl="1" eaLnBrk="1" hangingPunct="1">
              <a:defRPr/>
            </a:pPr>
            <a:r>
              <a:rPr lang="en-US" b="1" dirty="0">
                <a:solidFill>
                  <a:srgbClr val="FF0000"/>
                </a:solidFill>
              </a:rPr>
              <a:t>i</a:t>
            </a:r>
            <a:r>
              <a:rPr lang="en-US" b="1" dirty="0" smtClean="0">
                <a:solidFill>
                  <a:srgbClr val="FF0000"/>
                </a:solidFill>
              </a:rPr>
              <a:t>nformation</a:t>
            </a:r>
          </a:p>
          <a:p>
            <a:pPr lvl="2" eaLnBrk="1" hangingPunct="1">
              <a:defRPr/>
            </a:pPr>
            <a:r>
              <a:rPr lang="en-US" dirty="0" smtClean="0">
                <a:solidFill>
                  <a:srgbClr val="FF0000"/>
                </a:solidFill>
              </a:rPr>
              <a:t>objects</a:t>
            </a:r>
            <a:r>
              <a:rPr lang="en-US" dirty="0" smtClean="0"/>
              <a:t>: individual data items, each about a </a:t>
            </a:r>
            <a:r>
              <a:rPr lang="en-US" dirty="0" err="1" smtClean="0"/>
              <a:t>corp</a:t>
            </a:r>
            <a:endParaRPr lang="en-US" dirty="0" smtClean="0"/>
          </a:p>
          <a:p>
            <a:pPr lvl="2" eaLnBrk="1" hangingPunct="1">
              <a:defRPr/>
            </a:pPr>
            <a:r>
              <a:rPr lang="en-US" dirty="0" smtClean="0">
                <a:solidFill>
                  <a:srgbClr val="FF0000"/>
                </a:solidFill>
              </a:rPr>
              <a:t>datasets</a:t>
            </a:r>
            <a:r>
              <a:rPr lang="en-US" dirty="0" smtClean="0"/>
              <a:t> (DS): all objects concerning one </a:t>
            </a:r>
            <a:r>
              <a:rPr lang="en-US" dirty="0" err="1" smtClean="0"/>
              <a:t>corp</a:t>
            </a:r>
            <a:endParaRPr lang="en-US" dirty="0" smtClean="0"/>
          </a:p>
          <a:p>
            <a:pPr lvl="2" eaLnBrk="1" hangingPunct="1">
              <a:defRPr/>
            </a:pPr>
            <a:r>
              <a:rPr lang="en-US" dirty="0" smtClean="0">
                <a:solidFill>
                  <a:srgbClr val="FF0000"/>
                </a:solidFill>
              </a:rPr>
              <a:t>CI class</a:t>
            </a:r>
            <a:r>
              <a:rPr lang="en-US" dirty="0" smtClean="0"/>
              <a:t>: datasets whose </a:t>
            </a:r>
            <a:r>
              <a:rPr lang="en-US" dirty="0" err="1" smtClean="0"/>
              <a:t>corp</a:t>
            </a:r>
            <a:r>
              <a:rPr lang="en-US" dirty="0" smtClean="0"/>
              <a:t> are in competition (conflict of interest or CI)</a:t>
            </a:r>
          </a:p>
          <a:p>
            <a:pPr lvl="1" eaLnBrk="1" hangingPunct="1">
              <a:defRPr/>
            </a:pPr>
            <a:r>
              <a:rPr lang="en-US" b="1" dirty="0" smtClean="0">
                <a:solidFill>
                  <a:srgbClr val="FF0000"/>
                </a:solidFill>
              </a:rPr>
              <a:t>access rules</a:t>
            </a:r>
            <a:r>
              <a:rPr lang="en-US" dirty="0" smtClean="0"/>
              <a:t>: rules for reading/writing data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52400"/>
            <a:ext cx="8229600" cy="1139825"/>
          </a:xfrm>
        </p:spPr>
        <p:txBody>
          <a:bodyPr/>
          <a:lstStyle/>
          <a:p>
            <a:pPr eaLnBrk="1" hangingPunct="1"/>
            <a:r>
              <a:rPr lang="en-US" altLang="en-US" smtClean="0"/>
              <a:t>The Chinese Wall Model</a:t>
            </a:r>
          </a:p>
        </p:txBody>
      </p:sp>
      <p:sp>
        <p:nvSpPr>
          <p:cNvPr id="51203" name="Rectangle 3"/>
          <p:cNvSpPr>
            <a:spLocks noGrp="1" noChangeArrowheads="1"/>
          </p:cNvSpPr>
          <p:nvPr>
            <p:ph type="body" idx="1"/>
          </p:nvPr>
        </p:nvSpPr>
        <p:spPr>
          <a:xfrm>
            <a:off x="381000" y="1447800"/>
            <a:ext cx="8223250" cy="4502150"/>
          </a:xfrm>
        </p:spPr>
        <p:txBody>
          <a:bodyPr>
            <a:normAutofit lnSpcReduction="10000"/>
          </a:bodyPr>
          <a:lstStyle/>
          <a:p>
            <a:pPr eaLnBrk="1" hangingPunct="1"/>
            <a:r>
              <a:rPr lang="en-US" altLang="en-US" smtClean="0"/>
              <a:t>Not a true multilevel secure model</a:t>
            </a:r>
          </a:p>
          <a:p>
            <a:pPr lvl="1" eaLnBrk="1" hangingPunct="1"/>
            <a:r>
              <a:rPr lang="en-US" altLang="en-US" smtClean="0"/>
              <a:t>the history of a subject’s access determines access control</a:t>
            </a:r>
          </a:p>
          <a:p>
            <a:pPr eaLnBrk="1" hangingPunct="1"/>
            <a:r>
              <a:rPr lang="en-US" altLang="en-US" smtClean="0"/>
              <a:t>Subjects are only allowed access to info that is not held to conflict with any other info they already possess</a:t>
            </a:r>
          </a:p>
          <a:p>
            <a:pPr eaLnBrk="1" hangingPunct="1"/>
            <a:r>
              <a:rPr lang="en-US" altLang="en-US" smtClean="0"/>
              <a:t>Once a subject accesses info from one dataset, a </a:t>
            </a:r>
            <a:r>
              <a:rPr lang="en-US" altLang="en-US" i="1" smtClean="0"/>
              <a:t>wall</a:t>
            </a:r>
            <a:r>
              <a:rPr lang="en-US" altLang="en-US" smtClean="0"/>
              <a:t> is set up to protect info in other datasets in the same CI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dirty="0" smtClean="0"/>
              <a:t>Security features in ordinary OS</a:t>
            </a:r>
          </a:p>
        </p:txBody>
      </p:sp>
      <p:sp>
        <p:nvSpPr>
          <p:cNvPr id="37891" name="Rectangle 3"/>
          <p:cNvSpPr>
            <a:spLocks noGrp="1" noChangeArrowheads="1"/>
          </p:cNvSpPr>
          <p:nvPr>
            <p:ph idx="1"/>
          </p:nvPr>
        </p:nvSpPr>
        <p:spPr>
          <a:xfrm>
            <a:off x="457201" y="1295401"/>
            <a:ext cx="8382000" cy="4830763"/>
          </a:xfrm>
        </p:spPr>
        <p:txBody>
          <a:bodyPr/>
          <a:lstStyle/>
          <a:p>
            <a:r>
              <a:rPr lang="en-US" smtClean="0"/>
              <a:t>Enforcement of sharing</a:t>
            </a:r>
          </a:p>
          <a:p>
            <a:pPr lvl="1"/>
            <a:r>
              <a:rPr lang="en-US" smtClean="0"/>
              <a:t>integrity, consistency</a:t>
            </a:r>
          </a:p>
          <a:p>
            <a:r>
              <a:rPr lang="en-US" smtClean="0"/>
              <a:t>Fair service</a:t>
            </a:r>
          </a:p>
          <a:p>
            <a:pPr lvl="1"/>
            <a:r>
              <a:rPr lang="en-US" smtClean="0"/>
              <a:t>no starvation</a:t>
            </a:r>
          </a:p>
          <a:p>
            <a:r>
              <a:rPr lang="en-US" smtClean="0"/>
              <a:t>Interprocess communication &amp; synchronization</a:t>
            </a:r>
          </a:p>
          <a:p>
            <a:pPr lvl="1"/>
            <a:r>
              <a:rPr lang="en-US" smtClean="0"/>
              <a:t>table lookup</a:t>
            </a:r>
          </a:p>
          <a:p>
            <a:r>
              <a:rPr lang="en-US" smtClean="0"/>
              <a:t>Protection of OS protection data</a:t>
            </a:r>
          </a:p>
          <a:p>
            <a:pPr lvl="1"/>
            <a:r>
              <a:rPr lang="en-US" smtClean="0"/>
              <a:t>encryption, hardware control, isolation</a:t>
            </a:r>
          </a:p>
        </p:txBody>
      </p:sp>
      <p:sp>
        <p:nvSpPr>
          <p:cNvPr id="37892"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fr-FR" smtClean="0"/>
              <a:t>CS 450/650 Lecture 21: Trusted </a:t>
            </a:r>
            <a:r>
              <a:rPr kumimoji="1" lang="en-US" smtClean="0">
                <a:solidFill>
                  <a:schemeClr val="bg2"/>
                </a:solidFill>
              </a:rPr>
              <a:t>Operating System</a:t>
            </a:r>
            <a:endParaRPr lang="en-US" smtClean="0"/>
          </a:p>
        </p:txBody>
      </p:sp>
      <p:sp>
        <p:nvSpPr>
          <p:cNvPr id="37893"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2B6FB8AD-616B-418F-8694-E03088EF70D7}" type="slidenum">
              <a:rPr lang="en-US" smtClean="0"/>
              <a:pPr/>
              <a:t>8</a:t>
            </a:fld>
            <a:endParaRPr lang="en-US"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3"/>
          <a:srcRect l="7159" t="9265" r="3580" b="13898"/>
          <a:stretch>
            <a:fillRect/>
          </a:stretch>
        </p:blipFill>
        <p:spPr bwMode="auto">
          <a:xfrm>
            <a:off x="304801" y="981075"/>
            <a:ext cx="7086600" cy="4940300"/>
          </a:xfrm>
          <a:prstGeom prst="rect">
            <a:avLst/>
          </a:prstGeom>
          <a:noFill/>
          <a:ln w="9525">
            <a:noFill/>
            <a:miter lim="800000"/>
            <a:headEnd/>
            <a:tailEnd/>
          </a:ln>
        </p:spPr>
      </p:pic>
      <p:sp>
        <p:nvSpPr>
          <p:cNvPr id="53251" name="Rectangle 2"/>
          <p:cNvSpPr>
            <a:spLocks noGrp="1" noChangeArrowheads="1"/>
          </p:cNvSpPr>
          <p:nvPr>
            <p:ph type="title"/>
          </p:nvPr>
        </p:nvSpPr>
        <p:spPr>
          <a:xfrm>
            <a:off x="457200" y="274639"/>
            <a:ext cx="6248400" cy="1143000"/>
          </a:xfrm>
        </p:spPr>
        <p:txBody>
          <a:bodyPr/>
          <a:lstStyle/>
          <a:p>
            <a:pPr eaLnBrk="1" hangingPunct="1"/>
            <a:r>
              <a:rPr lang="en-US" altLang="en-US" dirty="0" smtClean="0"/>
              <a:t>Chinese Wall Model</a:t>
            </a:r>
          </a:p>
        </p:txBody>
      </p:sp>
      <p:sp>
        <p:nvSpPr>
          <p:cNvPr id="53252" name="TextBox 3"/>
          <p:cNvSpPr txBox="1">
            <a:spLocks noChangeArrowheads="1"/>
          </p:cNvSpPr>
          <p:nvPr/>
        </p:nvSpPr>
        <p:spPr bwMode="auto">
          <a:xfrm>
            <a:off x="6324600" y="1557338"/>
            <a:ext cx="2720975" cy="830262"/>
          </a:xfrm>
          <a:prstGeom prst="rect">
            <a:avLst/>
          </a:prstGeom>
          <a:noFill/>
          <a:ln w="9525">
            <a:noFill/>
            <a:miter lim="800000"/>
            <a:headEnd/>
            <a:tailEnd/>
          </a:ln>
        </p:spPr>
        <p:txBody>
          <a:bodyPr wrap="none">
            <a:spAutoFit/>
          </a:bodyPr>
          <a:lstStyle/>
          <a:p>
            <a:pPr eaLnBrk="1" hangingPunct="1"/>
            <a:r>
              <a:rPr lang="en-US" altLang="en-US" sz="1200" b="1"/>
              <a:t>*-property (write): </a:t>
            </a:r>
            <a:r>
              <a:rPr lang="en-US" altLang="en-US" sz="1200"/>
              <a:t>S can write</a:t>
            </a:r>
          </a:p>
          <a:p>
            <a:pPr eaLnBrk="1" hangingPunct="1"/>
            <a:r>
              <a:rPr lang="en-US" altLang="en-US" sz="1200"/>
              <a:t>O only if S can read O and all objects</a:t>
            </a:r>
          </a:p>
          <a:p>
            <a:pPr eaLnBrk="1" hangingPunct="1"/>
            <a:r>
              <a:rPr lang="en-US" altLang="en-US" sz="1200"/>
              <a:t>that S can read are in the same DS</a:t>
            </a:r>
          </a:p>
          <a:p>
            <a:pPr eaLnBrk="1" hangingPunct="1"/>
            <a:r>
              <a:rPr lang="en-US" altLang="en-US" sz="1200"/>
              <a:t>as O.</a:t>
            </a:r>
          </a:p>
        </p:txBody>
      </p:sp>
      <p:sp>
        <p:nvSpPr>
          <p:cNvPr id="53253" name="TextBox 4"/>
          <p:cNvSpPr txBox="1">
            <a:spLocks noChangeArrowheads="1"/>
          </p:cNvSpPr>
          <p:nvPr/>
        </p:nvSpPr>
        <p:spPr bwMode="auto">
          <a:xfrm>
            <a:off x="6324600" y="400050"/>
            <a:ext cx="2568575" cy="1016000"/>
          </a:xfrm>
          <a:prstGeom prst="rect">
            <a:avLst/>
          </a:prstGeom>
          <a:noFill/>
          <a:ln w="9525">
            <a:noFill/>
            <a:miter lim="800000"/>
            <a:headEnd/>
            <a:tailEnd/>
          </a:ln>
        </p:spPr>
        <p:txBody>
          <a:bodyPr wrap="none">
            <a:spAutoFit/>
          </a:bodyPr>
          <a:lstStyle/>
          <a:p>
            <a:pPr eaLnBrk="1" hangingPunct="1"/>
            <a:r>
              <a:rPr lang="en-US" altLang="en-US" sz="1200" b="1" dirty="0"/>
              <a:t>Simple sec rule </a:t>
            </a:r>
            <a:r>
              <a:rPr lang="en-US" altLang="en-US" sz="1200" dirty="0"/>
              <a:t>(read): S can </a:t>
            </a:r>
          </a:p>
          <a:p>
            <a:pPr eaLnBrk="1" hangingPunct="1"/>
            <a:r>
              <a:rPr lang="en-US" altLang="en-US" sz="1200" dirty="0"/>
              <a:t>read O if O is in the same DS as</a:t>
            </a:r>
          </a:p>
          <a:p>
            <a:pPr eaLnBrk="1" hangingPunct="1"/>
            <a:r>
              <a:rPr lang="en-US" altLang="en-US" sz="1200" dirty="0"/>
              <a:t>an object already accessed by S</a:t>
            </a:r>
          </a:p>
          <a:p>
            <a:pPr eaLnBrk="1" hangingPunct="1"/>
            <a:r>
              <a:rPr lang="en-US" altLang="en-US" sz="1200" dirty="0"/>
              <a:t>OR O belongs to a </a:t>
            </a:r>
            <a:r>
              <a:rPr lang="en-US" altLang="en-US" sz="1200" dirty="0" err="1"/>
              <a:t>CoI</a:t>
            </a:r>
            <a:r>
              <a:rPr lang="en-US" altLang="en-US" sz="1200" dirty="0"/>
              <a:t> from which</a:t>
            </a:r>
          </a:p>
          <a:p>
            <a:pPr eaLnBrk="1" hangingPunct="1"/>
            <a:r>
              <a:rPr lang="en-US" altLang="en-US" sz="1200" dirty="0"/>
              <a:t>S has not yet accessed any info</a:t>
            </a:r>
          </a:p>
        </p:txBody>
      </p:sp>
      <p:sp>
        <p:nvSpPr>
          <p:cNvPr id="53254" name="TextBox 5"/>
          <p:cNvSpPr txBox="1">
            <a:spLocks noChangeArrowheads="1"/>
          </p:cNvSpPr>
          <p:nvPr/>
        </p:nvSpPr>
        <p:spPr bwMode="auto">
          <a:xfrm>
            <a:off x="107950" y="3219450"/>
            <a:ext cx="2054225" cy="461963"/>
          </a:xfrm>
          <a:prstGeom prst="rect">
            <a:avLst/>
          </a:prstGeom>
          <a:noFill/>
          <a:ln w="9525">
            <a:noFill/>
            <a:miter lim="800000"/>
            <a:headEnd/>
            <a:tailEnd/>
          </a:ln>
        </p:spPr>
        <p:txBody>
          <a:bodyPr wrap="none">
            <a:spAutoFit/>
          </a:bodyPr>
          <a:lstStyle/>
          <a:p>
            <a:pPr eaLnBrk="1" hangingPunct="1"/>
            <a:r>
              <a:rPr lang="en-US" altLang="en-US" sz="1200" i="1">
                <a:solidFill>
                  <a:srgbClr val="FF0000"/>
                </a:solidFill>
              </a:rPr>
              <a:t>Question: what can John or</a:t>
            </a:r>
          </a:p>
          <a:p>
            <a:pPr eaLnBrk="1" hangingPunct="1"/>
            <a:r>
              <a:rPr lang="en-US" altLang="en-US" sz="1200" i="1">
                <a:solidFill>
                  <a:srgbClr val="FF0000"/>
                </a:solidFill>
              </a:rPr>
              <a:t>Jane write to?</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p:txBody>
          <a:bodyPr/>
          <a:lstStyle/>
          <a:p>
            <a:r>
              <a:rPr lang="en-US" altLang="zh-CN" smtClean="0">
                <a:ea typeface="SimSun" pitchFamily="2" charset="-122"/>
              </a:rPr>
              <a:t>CW-*-Property</a:t>
            </a:r>
          </a:p>
        </p:txBody>
      </p:sp>
      <p:sp>
        <p:nvSpPr>
          <p:cNvPr id="55299" name="Rectangle 1027"/>
          <p:cNvSpPr>
            <a:spLocks noGrp="1" noChangeArrowheads="1"/>
          </p:cNvSpPr>
          <p:nvPr>
            <p:ph type="body" idx="1"/>
          </p:nvPr>
        </p:nvSpPr>
        <p:spPr>
          <a:xfrm>
            <a:off x="338138" y="1185863"/>
            <a:ext cx="8534400" cy="5181600"/>
          </a:xfrm>
          <a:ln w="57150" cmpd="thickThin">
            <a:solidFill>
              <a:schemeClr val="accent1"/>
            </a:solidFill>
          </a:ln>
        </p:spPr>
        <p:txBody>
          <a:bodyPr/>
          <a:lstStyle/>
          <a:p>
            <a:pPr marL="458788" indent="-458788">
              <a:buFont typeface="Wingdings" pitchFamily="2" charset="2"/>
              <a:buNone/>
            </a:pPr>
            <a:r>
              <a:rPr lang="en-US" altLang="zh-CN" i="1" smtClean="0">
                <a:solidFill>
                  <a:schemeClr val="hlink"/>
                </a:solidFill>
                <a:ea typeface="SimSun" pitchFamily="2" charset="-122"/>
              </a:rPr>
              <a:t>s</a:t>
            </a:r>
            <a:r>
              <a:rPr lang="en-US" altLang="zh-CN" smtClean="0">
                <a:ea typeface="SimSun" pitchFamily="2" charset="-122"/>
              </a:rPr>
              <a:t> can write to </a:t>
            </a:r>
            <a:r>
              <a:rPr lang="en-US" altLang="zh-CN" i="1" smtClean="0">
                <a:solidFill>
                  <a:srgbClr val="009900"/>
                </a:solidFill>
                <a:ea typeface="SimSun" pitchFamily="2" charset="-122"/>
              </a:rPr>
              <a:t>o</a:t>
            </a:r>
            <a:r>
              <a:rPr lang="en-US" altLang="zh-CN" smtClean="0">
                <a:ea typeface="SimSun" pitchFamily="2" charset="-122"/>
              </a:rPr>
              <a:t> iff both of the following hold:</a:t>
            </a:r>
          </a:p>
          <a:p>
            <a:pPr marL="1223963" lvl="1" indent="-533400">
              <a:buFont typeface="Times" charset="0"/>
              <a:buAutoNum type="arabicPeriod"/>
            </a:pPr>
            <a:r>
              <a:rPr lang="en-US" altLang="zh-CN" smtClean="0">
                <a:ea typeface="SimSun" pitchFamily="2" charset="-122"/>
              </a:rPr>
              <a:t>The CW-simple condition permits </a:t>
            </a:r>
            <a:r>
              <a:rPr lang="en-US" altLang="zh-CN" i="1" smtClean="0">
                <a:solidFill>
                  <a:schemeClr val="hlink"/>
                </a:solidFill>
                <a:ea typeface="SimSun" pitchFamily="2" charset="-122"/>
              </a:rPr>
              <a:t>s</a:t>
            </a:r>
            <a:r>
              <a:rPr lang="en-US" altLang="zh-CN" smtClean="0">
                <a:ea typeface="SimSun" pitchFamily="2" charset="-122"/>
              </a:rPr>
              <a:t> to read </a:t>
            </a:r>
            <a:r>
              <a:rPr lang="en-US" altLang="zh-CN" i="1" smtClean="0">
                <a:solidFill>
                  <a:srgbClr val="009900"/>
                </a:solidFill>
                <a:ea typeface="SimSun" pitchFamily="2" charset="-122"/>
              </a:rPr>
              <a:t>o</a:t>
            </a:r>
            <a:endParaRPr lang="en-US" altLang="zh-CN" smtClean="0">
              <a:ea typeface="SimSun" pitchFamily="2" charset="-122"/>
            </a:endParaRPr>
          </a:p>
          <a:p>
            <a:pPr marL="1223963" lvl="1" indent="-533400">
              <a:buFont typeface="Times" charset="0"/>
              <a:buAutoNum type="arabicPeriod"/>
            </a:pPr>
            <a:r>
              <a:rPr lang="en-US" altLang="zh-CN" smtClean="0">
                <a:ea typeface="SimSun" pitchFamily="2" charset="-122"/>
              </a:rPr>
              <a:t>For all </a:t>
            </a:r>
            <a:r>
              <a:rPr lang="en-US" altLang="zh-CN" i="1" smtClean="0">
                <a:ea typeface="SimSun" pitchFamily="2" charset="-122"/>
              </a:rPr>
              <a:t>unsanitized</a:t>
            </a:r>
            <a:r>
              <a:rPr lang="en-US" altLang="zh-CN" smtClean="0">
                <a:ea typeface="SimSun" pitchFamily="2" charset="-122"/>
              </a:rPr>
              <a:t> objects </a:t>
            </a:r>
            <a:r>
              <a:rPr lang="en-US" altLang="zh-CN" i="1" smtClean="0">
                <a:solidFill>
                  <a:srgbClr val="009900"/>
                </a:solidFill>
                <a:ea typeface="SimSun" pitchFamily="2" charset="-122"/>
              </a:rPr>
              <a:t>o</a:t>
            </a:r>
            <a:r>
              <a:rPr lang="en-US" altLang="zh-CN" i="1" smtClean="0">
                <a:solidFill>
                  <a:srgbClr val="009900"/>
                </a:solidFill>
                <a:ea typeface="SimSun" pitchFamily="2" charset="-122"/>
                <a:sym typeface="Symbol" pitchFamily="18" charset="2"/>
              </a:rPr>
              <a:t></a:t>
            </a:r>
            <a:r>
              <a:rPr lang="en-US" altLang="zh-CN" smtClean="0">
                <a:ea typeface="SimSun" pitchFamily="2" charset="-122"/>
              </a:rPr>
              <a:t>, if </a:t>
            </a:r>
            <a:r>
              <a:rPr lang="en-US" altLang="zh-CN" i="1" smtClean="0">
                <a:solidFill>
                  <a:schemeClr val="hlink"/>
                </a:solidFill>
                <a:ea typeface="SimSun" pitchFamily="2" charset="-122"/>
              </a:rPr>
              <a:t>s</a:t>
            </a:r>
            <a:r>
              <a:rPr lang="en-US" altLang="zh-CN" smtClean="0">
                <a:ea typeface="SimSun" pitchFamily="2" charset="-122"/>
              </a:rPr>
              <a:t> can read </a:t>
            </a:r>
            <a:r>
              <a:rPr lang="en-US" altLang="zh-CN" i="1" smtClean="0">
                <a:solidFill>
                  <a:srgbClr val="009900"/>
                </a:solidFill>
                <a:ea typeface="SimSun" pitchFamily="2" charset="-122"/>
              </a:rPr>
              <a:t>o</a:t>
            </a:r>
            <a:r>
              <a:rPr lang="en-US" altLang="zh-CN" i="1" smtClean="0">
                <a:solidFill>
                  <a:srgbClr val="009900"/>
                </a:solidFill>
                <a:ea typeface="SimSun" pitchFamily="2" charset="-122"/>
                <a:sym typeface="Symbol" pitchFamily="18" charset="2"/>
              </a:rPr>
              <a:t></a:t>
            </a:r>
            <a:r>
              <a:rPr lang="en-US" altLang="zh-CN" smtClean="0">
                <a:ea typeface="SimSun" pitchFamily="2" charset="-122"/>
              </a:rPr>
              <a:t>, then </a:t>
            </a:r>
            <a:r>
              <a:rPr lang="en-US" altLang="zh-CN" i="1" smtClean="0">
                <a:ea typeface="SimSun" pitchFamily="2" charset="-122"/>
              </a:rPr>
              <a:t>CD </a:t>
            </a:r>
            <a:r>
              <a:rPr lang="en-US" altLang="zh-CN" smtClean="0">
                <a:ea typeface="SimSun" pitchFamily="2" charset="-122"/>
              </a:rPr>
              <a:t>(</a:t>
            </a:r>
            <a:r>
              <a:rPr lang="en-US" altLang="zh-CN" i="1" smtClean="0">
                <a:solidFill>
                  <a:srgbClr val="009900"/>
                </a:solidFill>
                <a:ea typeface="SimSun" pitchFamily="2" charset="-122"/>
              </a:rPr>
              <a:t>o</a:t>
            </a:r>
            <a:r>
              <a:rPr lang="en-US" altLang="zh-CN" i="1" smtClean="0">
                <a:ea typeface="SimSun" pitchFamily="2" charset="-122"/>
                <a:sym typeface="Symbol" pitchFamily="18" charset="2"/>
              </a:rPr>
              <a:t></a:t>
            </a:r>
            <a:r>
              <a:rPr lang="en-US" altLang="zh-CN" smtClean="0">
                <a:ea typeface="SimSun" pitchFamily="2" charset="-122"/>
              </a:rPr>
              <a:t>) = </a:t>
            </a:r>
            <a:r>
              <a:rPr lang="en-US" altLang="zh-CN" i="1" smtClean="0">
                <a:ea typeface="SimSun" pitchFamily="2" charset="-122"/>
              </a:rPr>
              <a:t>CD </a:t>
            </a:r>
            <a:r>
              <a:rPr lang="en-US" altLang="zh-CN" smtClean="0">
                <a:ea typeface="SimSun" pitchFamily="2" charset="-122"/>
              </a:rPr>
              <a:t>(</a:t>
            </a:r>
            <a:r>
              <a:rPr lang="en-US" altLang="zh-CN" i="1" smtClean="0">
                <a:solidFill>
                  <a:srgbClr val="009900"/>
                </a:solidFill>
                <a:ea typeface="SimSun" pitchFamily="2" charset="-122"/>
              </a:rPr>
              <a:t>o</a:t>
            </a:r>
            <a:r>
              <a:rPr lang="en-US" altLang="zh-CN" smtClean="0">
                <a:ea typeface="SimSun" pitchFamily="2" charset="-122"/>
              </a:rPr>
              <a:t>)</a:t>
            </a:r>
          </a:p>
          <a:p>
            <a:pPr marL="1223963" lvl="1" indent="-533400">
              <a:buFont typeface="Times" charset="0"/>
              <a:buChar char="–"/>
            </a:pPr>
            <a:r>
              <a:rPr lang="en-US" altLang="zh-CN" sz="2000" smtClean="0">
                <a:ea typeface="SimSun" pitchFamily="2" charset="-122"/>
              </a:rPr>
              <a:t>All </a:t>
            </a:r>
            <a:r>
              <a:rPr lang="en-US" altLang="zh-CN" sz="2000" i="1" smtClean="0">
                <a:solidFill>
                  <a:schemeClr val="hlink"/>
                </a:solidFill>
                <a:ea typeface="SimSun" pitchFamily="2" charset="-122"/>
              </a:rPr>
              <a:t>s</a:t>
            </a:r>
            <a:r>
              <a:rPr lang="en-US" altLang="zh-CN" sz="2000" smtClean="0">
                <a:ea typeface="SimSun" pitchFamily="2" charset="-122"/>
              </a:rPr>
              <a:t> can read are either within the same CD, or sanitized </a:t>
            </a:r>
          </a:p>
        </p:txBody>
      </p:sp>
      <p:grpSp>
        <p:nvGrpSpPr>
          <p:cNvPr id="2" name="Group 1068"/>
          <p:cNvGrpSpPr>
            <a:grpSpLocks/>
          </p:cNvGrpSpPr>
          <p:nvPr/>
        </p:nvGrpSpPr>
        <p:grpSpPr bwMode="auto">
          <a:xfrm>
            <a:off x="669925" y="3573463"/>
            <a:ext cx="8286750" cy="2287587"/>
            <a:chOff x="192" y="2726"/>
            <a:chExt cx="5480" cy="1459"/>
          </a:xfrm>
        </p:grpSpPr>
        <p:grpSp>
          <p:nvGrpSpPr>
            <p:cNvPr id="3" name="Group 1028"/>
            <p:cNvGrpSpPr>
              <a:grpSpLocks/>
            </p:cNvGrpSpPr>
            <p:nvPr/>
          </p:nvGrpSpPr>
          <p:grpSpPr bwMode="auto">
            <a:xfrm>
              <a:off x="942" y="3638"/>
              <a:ext cx="769" cy="545"/>
              <a:chOff x="909" y="2783"/>
              <a:chExt cx="769" cy="545"/>
            </a:xfrm>
          </p:grpSpPr>
          <p:sp>
            <p:nvSpPr>
              <p:cNvPr id="55338" name="Rectangle 1029"/>
              <p:cNvSpPr>
                <a:spLocks noChangeArrowheads="1"/>
              </p:cNvSpPr>
              <p:nvPr/>
            </p:nvSpPr>
            <p:spPr bwMode="auto">
              <a:xfrm>
                <a:off x="909" y="2783"/>
                <a:ext cx="709" cy="545"/>
              </a:xfrm>
              <a:prstGeom prst="rect">
                <a:avLst/>
              </a:prstGeom>
              <a:noFill/>
              <a:ln w="22225">
                <a:solidFill>
                  <a:srgbClr val="000000"/>
                </a:solidFill>
                <a:miter lim="800000"/>
                <a:headEnd/>
                <a:tailEnd/>
              </a:ln>
            </p:spPr>
            <p:txBody>
              <a:bodyPr/>
              <a:lstStyle/>
              <a:p>
                <a:pPr eaLnBrk="1" hangingPunct="1"/>
                <a:endParaRPr lang="en-US" altLang="en-US"/>
              </a:p>
            </p:txBody>
          </p:sp>
          <p:sp>
            <p:nvSpPr>
              <p:cNvPr id="55339" name="Rectangle 1030"/>
              <p:cNvSpPr>
                <a:spLocks noChangeArrowheads="1"/>
              </p:cNvSpPr>
              <p:nvPr/>
            </p:nvSpPr>
            <p:spPr bwMode="auto">
              <a:xfrm>
                <a:off x="975" y="2855"/>
                <a:ext cx="703" cy="404"/>
              </a:xfrm>
              <a:prstGeom prst="rect">
                <a:avLst/>
              </a:prstGeom>
              <a:noFill/>
              <a:ln w="9525">
                <a:noFill/>
                <a:miter lim="800000"/>
                <a:headEnd/>
                <a:tailEnd/>
              </a:ln>
            </p:spPr>
            <p:txBody>
              <a:bodyPr lIns="0" tIns="0" rIns="0" bIns="0">
                <a:spAutoFit/>
              </a:bodyPr>
              <a:lstStyle/>
              <a:p>
                <a:r>
                  <a:rPr lang="en-US" altLang="zh-CN" sz="2100">
                    <a:solidFill>
                      <a:srgbClr val="000000"/>
                    </a:solidFill>
                    <a:latin typeface="Times" charset="0"/>
                    <a:ea typeface="SimSun" pitchFamily="2" charset="-122"/>
                  </a:rPr>
                  <a:t>Bank of America</a:t>
                </a:r>
              </a:p>
            </p:txBody>
          </p:sp>
        </p:grpSp>
        <p:grpSp>
          <p:nvGrpSpPr>
            <p:cNvPr id="4" name="Group 1031"/>
            <p:cNvGrpSpPr>
              <a:grpSpLocks/>
            </p:cNvGrpSpPr>
            <p:nvPr/>
          </p:nvGrpSpPr>
          <p:grpSpPr bwMode="auto">
            <a:xfrm>
              <a:off x="192" y="3643"/>
              <a:ext cx="681" cy="531"/>
              <a:chOff x="612" y="3415"/>
              <a:chExt cx="681" cy="503"/>
            </a:xfrm>
          </p:grpSpPr>
          <p:sp>
            <p:nvSpPr>
              <p:cNvPr id="55336" name="Rectangle 1032"/>
              <p:cNvSpPr>
                <a:spLocks noChangeArrowheads="1"/>
              </p:cNvSpPr>
              <p:nvPr/>
            </p:nvSpPr>
            <p:spPr bwMode="auto">
              <a:xfrm>
                <a:off x="612" y="3415"/>
                <a:ext cx="681"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5337" name="Rectangle 1033"/>
              <p:cNvSpPr>
                <a:spLocks noChangeArrowheads="1"/>
              </p:cNvSpPr>
              <p:nvPr/>
            </p:nvSpPr>
            <p:spPr bwMode="auto">
              <a:xfrm>
                <a:off x="680" y="3536"/>
                <a:ext cx="580" cy="192"/>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Citibank</a:t>
                </a:r>
                <a:endParaRPr lang="en-US" altLang="zh-CN">
                  <a:latin typeface="Times" charset="0"/>
                  <a:ea typeface="SimSun" pitchFamily="2" charset="-122"/>
                </a:endParaRPr>
              </a:p>
            </p:txBody>
          </p:sp>
        </p:grpSp>
        <p:grpSp>
          <p:nvGrpSpPr>
            <p:cNvPr id="5" name="Group 1034"/>
            <p:cNvGrpSpPr>
              <a:grpSpLocks/>
            </p:cNvGrpSpPr>
            <p:nvPr/>
          </p:nvGrpSpPr>
          <p:grpSpPr bwMode="auto">
            <a:xfrm>
              <a:off x="1731" y="3644"/>
              <a:ext cx="727" cy="541"/>
              <a:chOff x="1418" y="3460"/>
              <a:chExt cx="727" cy="503"/>
            </a:xfrm>
          </p:grpSpPr>
          <p:sp>
            <p:nvSpPr>
              <p:cNvPr id="55334" name="Rectangle 1035"/>
              <p:cNvSpPr>
                <a:spLocks noChangeArrowheads="1"/>
              </p:cNvSpPr>
              <p:nvPr/>
            </p:nvSpPr>
            <p:spPr bwMode="auto">
              <a:xfrm>
                <a:off x="1418" y="3460"/>
                <a:ext cx="651"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5335" name="Rectangle 1036"/>
              <p:cNvSpPr>
                <a:spLocks noChangeArrowheads="1"/>
              </p:cNvSpPr>
              <p:nvPr/>
            </p:nvSpPr>
            <p:spPr bwMode="auto">
              <a:xfrm>
                <a:off x="1448" y="3536"/>
                <a:ext cx="697" cy="376"/>
              </a:xfrm>
              <a:prstGeom prst="rect">
                <a:avLst/>
              </a:prstGeom>
              <a:noFill/>
              <a:ln w="9525">
                <a:noFill/>
                <a:miter lim="800000"/>
                <a:headEnd/>
                <a:tailEnd/>
              </a:ln>
            </p:spPr>
            <p:txBody>
              <a:bodyPr lIns="0" tIns="0" rIns="0" bIns="0">
                <a:spAutoFit/>
              </a:bodyPr>
              <a:lstStyle/>
              <a:p>
                <a:r>
                  <a:rPr lang="en-US" altLang="zh-CN" sz="2100">
                    <a:solidFill>
                      <a:srgbClr val="000000"/>
                    </a:solidFill>
                    <a:latin typeface="Times" charset="0"/>
                    <a:ea typeface="SimSun" pitchFamily="2" charset="-122"/>
                  </a:rPr>
                  <a:t>Bank of the West</a:t>
                </a:r>
              </a:p>
            </p:txBody>
          </p:sp>
        </p:grpSp>
        <p:sp>
          <p:nvSpPr>
            <p:cNvPr id="55304" name="Rectangle 1037"/>
            <p:cNvSpPr>
              <a:spLocks noChangeArrowheads="1"/>
            </p:cNvSpPr>
            <p:nvPr/>
          </p:nvSpPr>
          <p:spPr bwMode="auto">
            <a:xfrm>
              <a:off x="801" y="3063"/>
              <a:ext cx="355" cy="202"/>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Bank</a:t>
              </a:r>
              <a:endParaRPr lang="en-US" altLang="zh-CN">
                <a:latin typeface="Times" charset="0"/>
                <a:ea typeface="SimSun" pitchFamily="2" charset="-122"/>
              </a:endParaRPr>
            </a:p>
          </p:txBody>
        </p:sp>
        <p:grpSp>
          <p:nvGrpSpPr>
            <p:cNvPr id="6" name="Group 1038"/>
            <p:cNvGrpSpPr>
              <a:grpSpLocks/>
            </p:cNvGrpSpPr>
            <p:nvPr/>
          </p:nvGrpSpPr>
          <p:grpSpPr bwMode="auto">
            <a:xfrm>
              <a:off x="2651" y="3744"/>
              <a:ext cx="539" cy="341"/>
              <a:chOff x="3407" y="1859"/>
              <a:chExt cx="768" cy="503"/>
            </a:xfrm>
          </p:grpSpPr>
          <p:sp>
            <p:nvSpPr>
              <p:cNvPr id="55332" name="Rectangle 1039"/>
              <p:cNvSpPr>
                <a:spLocks noChangeArrowheads="1"/>
              </p:cNvSpPr>
              <p:nvPr/>
            </p:nvSpPr>
            <p:spPr bwMode="auto">
              <a:xfrm>
                <a:off x="3407" y="1859"/>
                <a:ext cx="768"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5333" name="Rectangle 1040"/>
              <p:cNvSpPr>
                <a:spLocks noChangeArrowheads="1"/>
              </p:cNvSpPr>
              <p:nvPr/>
            </p:nvSpPr>
            <p:spPr bwMode="auto">
              <a:xfrm>
                <a:off x="3494" y="1921"/>
                <a:ext cx="493" cy="298"/>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Shell</a:t>
                </a:r>
                <a:endParaRPr lang="en-US" altLang="zh-CN">
                  <a:latin typeface="Times" charset="0"/>
                  <a:ea typeface="SimSun" pitchFamily="2" charset="-122"/>
                </a:endParaRPr>
              </a:p>
            </p:txBody>
          </p:sp>
        </p:grpSp>
        <p:grpSp>
          <p:nvGrpSpPr>
            <p:cNvPr id="7" name="Group 1041"/>
            <p:cNvGrpSpPr>
              <a:grpSpLocks/>
            </p:cNvGrpSpPr>
            <p:nvPr/>
          </p:nvGrpSpPr>
          <p:grpSpPr bwMode="auto">
            <a:xfrm>
              <a:off x="3264" y="3744"/>
              <a:ext cx="550" cy="332"/>
              <a:chOff x="3393" y="2403"/>
              <a:chExt cx="550" cy="332"/>
            </a:xfrm>
          </p:grpSpPr>
          <p:sp>
            <p:nvSpPr>
              <p:cNvPr id="55330" name="Rectangle 1042"/>
              <p:cNvSpPr>
                <a:spLocks noChangeArrowheads="1"/>
              </p:cNvSpPr>
              <p:nvPr/>
            </p:nvSpPr>
            <p:spPr bwMode="auto">
              <a:xfrm>
                <a:off x="3393" y="2403"/>
                <a:ext cx="550" cy="332"/>
              </a:xfrm>
              <a:prstGeom prst="rect">
                <a:avLst/>
              </a:prstGeom>
              <a:noFill/>
              <a:ln w="22225">
                <a:solidFill>
                  <a:srgbClr val="000000"/>
                </a:solidFill>
                <a:miter lim="800000"/>
                <a:headEnd/>
                <a:tailEnd/>
              </a:ln>
            </p:spPr>
            <p:txBody>
              <a:bodyPr/>
              <a:lstStyle/>
              <a:p>
                <a:pPr eaLnBrk="1" hangingPunct="1"/>
                <a:endParaRPr lang="en-US" altLang="en-US"/>
              </a:p>
            </p:txBody>
          </p:sp>
          <p:sp>
            <p:nvSpPr>
              <p:cNvPr id="55331" name="Rectangle 1043"/>
              <p:cNvSpPr>
                <a:spLocks noChangeArrowheads="1"/>
              </p:cNvSpPr>
              <p:nvPr/>
            </p:nvSpPr>
            <p:spPr bwMode="auto">
              <a:xfrm>
                <a:off x="3437" y="2479"/>
                <a:ext cx="411" cy="202"/>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Mobil</a:t>
                </a:r>
                <a:endParaRPr lang="en-US" altLang="zh-CN">
                  <a:latin typeface="Times" charset="0"/>
                  <a:ea typeface="SimSun" pitchFamily="2" charset="-122"/>
                </a:endParaRPr>
              </a:p>
            </p:txBody>
          </p:sp>
        </p:grpSp>
        <p:grpSp>
          <p:nvGrpSpPr>
            <p:cNvPr id="8" name="Group 1044"/>
            <p:cNvGrpSpPr>
              <a:grpSpLocks/>
            </p:cNvGrpSpPr>
            <p:nvPr/>
          </p:nvGrpSpPr>
          <p:grpSpPr bwMode="auto">
            <a:xfrm>
              <a:off x="4518" y="3754"/>
              <a:ext cx="544" cy="318"/>
              <a:chOff x="4273" y="1859"/>
              <a:chExt cx="544" cy="346"/>
            </a:xfrm>
          </p:grpSpPr>
          <p:sp>
            <p:nvSpPr>
              <p:cNvPr id="55328" name="Rectangle 1045"/>
              <p:cNvSpPr>
                <a:spLocks noChangeArrowheads="1"/>
              </p:cNvSpPr>
              <p:nvPr/>
            </p:nvSpPr>
            <p:spPr bwMode="auto">
              <a:xfrm>
                <a:off x="4273" y="1859"/>
                <a:ext cx="544" cy="346"/>
              </a:xfrm>
              <a:prstGeom prst="rect">
                <a:avLst/>
              </a:prstGeom>
              <a:noFill/>
              <a:ln w="22225">
                <a:solidFill>
                  <a:srgbClr val="000000"/>
                </a:solidFill>
                <a:miter lim="800000"/>
                <a:headEnd/>
                <a:tailEnd/>
              </a:ln>
            </p:spPr>
            <p:txBody>
              <a:bodyPr/>
              <a:lstStyle/>
              <a:p>
                <a:pPr eaLnBrk="1" hangingPunct="1"/>
                <a:endParaRPr lang="en-US" altLang="en-US"/>
              </a:p>
            </p:txBody>
          </p:sp>
          <p:sp>
            <p:nvSpPr>
              <p:cNvPr id="55329" name="Rectangle 1046"/>
              <p:cNvSpPr>
                <a:spLocks noChangeArrowheads="1"/>
              </p:cNvSpPr>
              <p:nvPr/>
            </p:nvSpPr>
            <p:spPr bwMode="auto">
              <a:xfrm>
                <a:off x="4299" y="1910"/>
                <a:ext cx="496" cy="220"/>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Texaco</a:t>
                </a:r>
                <a:endParaRPr lang="en-US" altLang="zh-CN">
                  <a:latin typeface="Times" charset="0"/>
                  <a:ea typeface="SimSun" pitchFamily="2" charset="-122"/>
                </a:endParaRPr>
              </a:p>
            </p:txBody>
          </p:sp>
        </p:grpSp>
        <p:grpSp>
          <p:nvGrpSpPr>
            <p:cNvPr id="9" name="Group 1047"/>
            <p:cNvGrpSpPr>
              <a:grpSpLocks/>
            </p:cNvGrpSpPr>
            <p:nvPr/>
          </p:nvGrpSpPr>
          <p:grpSpPr bwMode="auto">
            <a:xfrm>
              <a:off x="3882" y="3745"/>
              <a:ext cx="544" cy="329"/>
              <a:chOff x="4370" y="2403"/>
              <a:chExt cx="544" cy="329"/>
            </a:xfrm>
          </p:grpSpPr>
          <p:sp>
            <p:nvSpPr>
              <p:cNvPr id="55326" name="Rectangle 1048"/>
              <p:cNvSpPr>
                <a:spLocks noChangeArrowheads="1"/>
              </p:cNvSpPr>
              <p:nvPr/>
            </p:nvSpPr>
            <p:spPr bwMode="auto">
              <a:xfrm>
                <a:off x="4402" y="2457"/>
                <a:ext cx="504" cy="202"/>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Sunoco</a:t>
                </a:r>
                <a:endParaRPr lang="en-US" altLang="zh-CN">
                  <a:latin typeface="Times" charset="0"/>
                  <a:ea typeface="SimSun" pitchFamily="2" charset="-122"/>
                </a:endParaRPr>
              </a:p>
            </p:txBody>
          </p:sp>
          <p:sp>
            <p:nvSpPr>
              <p:cNvPr id="55327" name="Rectangle 1049"/>
              <p:cNvSpPr>
                <a:spLocks noChangeArrowheads="1"/>
              </p:cNvSpPr>
              <p:nvPr/>
            </p:nvSpPr>
            <p:spPr bwMode="auto">
              <a:xfrm>
                <a:off x="4370" y="2403"/>
                <a:ext cx="544" cy="329"/>
              </a:xfrm>
              <a:prstGeom prst="rect">
                <a:avLst/>
              </a:prstGeom>
              <a:noFill/>
              <a:ln w="22225">
                <a:solidFill>
                  <a:srgbClr val="000000"/>
                </a:solidFill>
                <a:miter lim="800000"/>
                <a:headEnd/>
                <a:tailEnd/>
              </a:ln>
            </p:spPr>
            <p:txBody>
              <a:bodyPr/>
              <a:lstStyle/>
              <a:p>
                <a:pPr eaLnBrk="1" hangingPunct="1"/>
                <a:endParaRPr lang="en-US" altLang="en-US"/>
              </a:p>
            </p:txBody>
          </p:sp>
        </p:grpSp>
        <p:sp>
          <p:nvSpPr>
            <p:cNvPr id="55309" name="Rectangle 1050"/>
            <p:cNvSpPr>
              <a:spLocks noChangeArrowheads="1"/>
            </p:cNvSpPr>
            <p:nvPr/>
          </p:nvSpPr>
          <p:spPr bwMode="auto">
            <a:xfrm>
              <a:off x="3552" y="3168"/>
              <a:ext cx="598" cy="202"/>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Gasoline</a:t>
              </a:r>
              <a:endParaRPr lang="en-US" altLang="zh-CN">
                <a:latin typeface="Times" charset="0"/>
                <a:ea typeface="SimSun" pitchFamily="2" charset="-122"/>
              </a:endParaRPr>
            </a:p>
          </p:txBody>
        </p:sp>
        <p:sp>
          <p:nvSpPr>
            <p:cNvPr id="55310" name="Line 1051"/>
            <p:cNvSpPr>
              <a:spLocks noChangeShapeType="1"/>
            </p:cNvSpPr>
            <p:nvPr/>
          </p:nvSpPr>
          <p:spPr bwMode="auto">
            <a:xfrm>
              <a:off x="1152" y="3312"/>
              <a:ext cx="0" cy="336"/>
            </a:xfrm>
            <a:prstGeom prst="line">
              <a:avLst/>
            </a:prstGeom>
            <a:noFill/>
            <a:ln w="28575">
              <a:solidFill>
                <a:schemeClr val="tx1"/>
              </a:solidFill>
              <a:miter lim="800000"/>
              <a:headEnd/>
              <a:tailEnd/>
            </a:ln>
            <a:effectLst/>
          </p:spPr>
          <p:txBody>
            <a:bodyPr wrap="none"/>
            <a:lstStyle/>
            <a:p>
              <a:endParaRPr lang="en-IN"/>
            </a:p>
          </p:txBody>
        </p:sp>
        <p:sp>
          <p:nvSpPr>
            <p:cNvPr id="55311" name="Line 1052"/>
            <p:cNvSpPr>
              <a:spLocks noChangeShapeType="1"/>
            </p:cNvSpPr>
            <p:nvPr/>
          </p:nvSpPr>
          <p:spPr bwMode="auto">
            <a:xfrm>
              <a:off x="561" y="3303"/>
              <a:ext cx="1440" cy="1"/>
            </a:xfrm>
            <a:prstGeom prst="line">
              <a:avLst/>
            </a:prstGeom>
            <a:noFill/>
            <a:ln w="28575">
              <a:solidFill>
                <a:schemeClr val="tx1"/>
              </a:solidFill>
              <a:miter lim="800000"/>
              <a:headEnd/>
              <a:tailEnd/>
            </a:ln>
            <a:effectLst/>
          </p:spPr>
          <p:txBody>
            <a:bodyPr wrap="none"/>
            <a:lstStyle/>
            <a:p>
              <a:endParaRPr lang="en-IN"/>
            </a:p>
          </p:txBody>
        </p:sp>
        <p:sp>
          <p:nvSpPr>
            <p:cNvPr id="55312" name="Line 1053"/>
            <p:cNvSpPr>
              <a:spLocks noChangeShapeType="1"/>
            </p:cNvSpPr>
            <p:nvPr/>
          </p:nvSpPr>
          <p:spPr bwMode="auto">
            <a:xfrm>
              <a:off x="561" y="3303"/>
              <a:ext cx="1" cy="336"/>
            </a:xfrm>
            <a:prstGeom prst="line">
              <a:avLst/>
            </a:prstGeom>
            <a:noFill/>
            <a:ln w="28575">
              <a:solidFill>
                <a:schemeClr val="tx1"/>
              </a:solidFill>
              <a:miter lim="800000"/>
              <a:headEnd/>
              <a:tailEnd/>
            </a:ln>
            <a:effectLst/>
          </p:spPr>
          <p:txBody>
            <a:bodyPr wrap="none"/>
            <a:lstStyle/>
            <a:p>
              <a:endParaRPr lang="en-IN"/>
            </a:p>
          </p:txBody>
        </p:sp>
        <p:sp>
          <p:nvSpPr>
            <p:cNvPr id="55313" name="Line 1054"/>
            <p:cNvSpPr>
              <a:spLocks noChangeShapeType="1"/>
            </p:cNvSpPr>
            <p:nvPr/>
          </p:nvSpPr>
          <p:spPr bwMode="auto">
            <a:xfrm>
              <a:off x="2001" y="3303"/>
              <a:ext cx="1" cy="336"/>
            </a:xfrm>
            <a:prstGeom prst="line">
              <a:avLst/>
            </a:prstGeom>
            <a:noFill/>
            <a:ln w="28575">
              <a:solidFill>
                <a:schemeClr val="tx1"/>
              </a:solidFill>
              <a:miter lim="800000"/>
              <a:headEnd/>
              <a:tailEnd/>
            </a:ln>
            <a:effectLst/>
          </p:spPr>
          <p:txBody>
            <a:bodyPr wrap="none"/>
            <a:lstStyle/>
            <a:p>
              <a:endParaRPr lang="en-IN"/>
            </a:p>
          </p:txBody>
        </p:sp>
        <p:sp>
          <p:nvSpPr>
            <p:cNvPr id="55314" name="Line 1055"/>
            <p:cNvSpPr>
              <a:spLocks noChangeShapeType="1"/>
            </p:cNvSpPr>
            <p:nvPr/>
          </p:nvSpPr>
          <p:spPr bwMode="auto">
            <a:xfrm>
              <a:off x="3537" y="3399"/>
              <a:ext cx="1" cy="336"/>
            </a:xfrm>
            <a:prstGeom prst="line">
              <a:avLst/>
            </a:prstGeom>
            <a:noFill/>
            <a:ln w="28575">
              <a:solidFill>
                <a:schemeClr val="tx1"/>
              </a:solidFill>
              <a:miter lim="800000"/>
              <a:headEnd/>
              <a:tailEnd/>
            </a:ln>
            <a:effectLst/>
          </p:spPr>
          <p:txBody>
            <a:bodyPr wrap="none"/>
            <a:lstStyle/>
            <a:p>
              <a:endParaRPr lang="en-IN"/>
            </a:p>
          </p:txBody>
        </p:sp>
        <p:sp>
          <p:nvSpPr>
            <p:cNvPr id="55315" name="Line 1056"/>
            <p:cNvSpPr>
              <a:spLocks noChangeShapeType="1"/>
            </p:cNvSpPr>
            <p:nvPr/>
          </p:nvSpPr>
          <p:spPr bwMode="auto">
            <a:xfrm>
              <a:off x="2817" y="3399"/>
              <a:ext cx="1968" cy="1"/>
            </a:xfrm>
            <a:prstGeom prst="line">
              <a:avLst/>
            </a:prstGeom>
            <a:noFill/>
            <a:ln w="28575">
              <a:solidFill>
                <a:schemeClr val="tx1"/>
              </a:solidFill>
              <a:miter lim="800000"/>
              <a:headEnd/>
              <a:tailEnd/>
            </a:ln>
            <a:effectLst/>
          </p:spPr>
          <p:txBody>
            <a:bodyPr wrap="none"/>
            <a:lstStyle/>
            <a:p>
              <a:endParaRPr lang="en-IN"/>
            </a:p>
          </p:txBody>
        </p:sp>
        <p:sp>
          <p:nvSpPr>
            <p:cNvPr id="55316" name="Line 1057"/>
            <p:cNvSpPr>
              <a:spLocks noChangeShapeType="1"/>
            </p:cNvSpPr>
            <p:nvPr/>
          </p:nvSpPr>
          <p:spPr bwMode="auto">
            <a:xfrm>
              <a:off x="2817" y="3399"/>
              <a:ext cx="1" cy="336"/>
            </a:xfrm>
            <a:prstGeom prst="line">
              <a:avLst/>
            </a:prstGeom>
            <a:noFill/>
            <a:ln w="28575">
              <a:solidFill>
                <a:schemeClr val="tx1"/>
              </a:solidFill>
              <a:miter lim="800000"/>
              <a:headEnd/>
              <a:tailEnd/>
            </a:ln>
            <a:effectLst/>
          </p:spPr>
          <p:txBody>
            <a:bodyPr wrap="none"/>
            <a:lstStyle/>
            <a:p>
              <a:endParaRPr lang="en-IN"/>
            </a:p>
          </p:txBody>
        </p:sp>
        <p:sp>
          <p:nvSpPr>
            <p:cNvPr id="55317" name="Line 1058"/>
            <p:cNvSpPr>
              <a:spLocks noChangeShapeType="1"/>
            </p:cNvSpPr>
            <p:nvPr/>
          </p:nvSpPr>
          <p:spPr bwMode="auto">
            <a:xfrm>
              <a:off x="4257" y="3399"/>
              <a:ext cx="1" cy="336"/>
            </a:xfrm>
            <a:prstGeom prst="line">
              <a:avLst/>
            </a:prstGeom>
            <a:noFill/>
            <a:ln w="28575">
              <a:solidFill>
                <a:schemeClr val="tx1"/>
              </a:solidFill>
              <a:miter lim="800000"/>
              <a:headEnd/>
              <a:tailEnd/>
            </a:ln>
            <a:effectLst/>
          </p:spPr>
          <p:txBody>
            <a:bodyPr wrap="none"/>
            <a:lstStyle/>
            <a:p>
              <a:endParaRPr lang="en-IN"/>
            </a:p>
          </p:txBody>
        </p:sp>
        <p:sp>
          <p:nvSpPr>
            <p:cNvPr id="55318" name="Line 1059"/>
            <p:cNvSpPr>
              <a:spLocks noChangeShapeType="1"/>
            </p:cNvSpPr>
            <p:nvPr/>
          </p:nvSpPr>
          <p:spPr bwMode="auto">
            <a:xfrm>
              <a:off x="4785" y="3399"/>
              <a:ext cx="1" cy="336"/>
            </a:xfrm>
            <a:prstGeom prst="line">
              <a:avLst/>
            </a:prstGeom>
            <a:noFill/>
            <a:ln w="28575">
              <a:solidFill>
                <a:schemeClr val="tx1"/>
              </a:solidFill>
              <a:miter lim="800000"/>
              <a:headEnd/>
              <a:tailEnd/>
            </a:ln>
            <a:effectLst/>
          </p:spPr>
          <p:txBody>
            <a:bodyPr wrap="none"/>
            <a:lstStyle/>
            <a:p>
              <a:endParaRPr lang="en-IN"/>
            </a:p>
          </p:txBody>
        </p:sp>
        <p:sp>
          <p:nvSpPr>
            <p:cNvPr id="55319" name="Rectangle 1060"/>
            <p:cNvSpPr>
              <a:spLocks noChangeArrowheads="1"/>
            </p:cNvSpPr>
            <p:nvPr/>
          </p:nvSpPr>
          <p:spPr bwMode="auto">
            <a:xfrm>
              <a:off x="1488" y="2736"/>
              <a:ext cx="365" cy="202"/>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Alice</a:t>
              </a:r>
              <a:endParaRPr lang="en-US" altLang="zh-CN">
                <a:latin typeface="Times" charset="0"/>
                <a:ea typeface="SimSun" pitchFamily="2" charset="-122"/>
              </a:endParaRPr>
            </a:p>
          </p:txBody>
        </p:sp>
        <p:sp>
          <p:nvSpPr>
            <p:cNvPr id="55320" name="Line 1061"/>
            <p:cNvSpPr>
              <a:spLocks noChangeShapeType="1"/>
            </p:cNvSpPr>
            <p:nvPr/>
          </p:nvSpPr>
          <p:spPr bwMode="auto">
            <a:xfrm flipV="1">
              <a:off x="624" y="2976"/>
              <a:ext cx="960" cy="768"/>
            </a:xfrm>
            <a:prstGeom prst="line">
              <a:avLst/>
            </a:prstGeom>
            <a:noFill/>
            <a:ln w="9525">
              <a:solidFill>
                <a:schemeClr val="tx1"/>
              </a:solidFill>
              <a:miter lim="800000"/>
              <a:headEnd/>
              <a:tailEnd type="triangle" w="med" len="med"/>
            </a:ln>
            <a:effectLst/>
          </p:spPr>
          <p:txBody>
            <a:bodyPr wrap="none"/>
            <a:lstStyle/>
            <a:p>
              <a:endParaRPr lang="en-IN"/>
            </a:p>
          </p:txBody>
        </p:sp>
        <p:sp>
          <p:nvSpPr>
            <p:cNvPr id="55321" name="Line 1062"/>
            <p:cNvSpPr>
              <a:spLocks noChangeShapeType="1"/>
            </p:cNvSpPr>
            <p:nvPr/>
          </p:nvSpPr>
          <p:spPr bwMode="auto">
            <a:xfrm>
              <a:off x="1680" y="2976"/>
              <a:ext cx="1056" cy="816"/>
            </a:xfrm>
            <a:prstGeom prst="line">
              <a:avLst/>
            </a:prstGeom>
            <a:noFill/>
            <a:ln w="9525">
              <a:solidFill>
                <a:schemeClr val="tx1"/>
              </a:solidFill>
              <a:miter lim="800000"/>
              <a:headEnd type="triangle" w="med" len="med"/>
              <a:tailEnd/>
            </a:ln>
            <a:effectLst/>
          </p:spPr>
          <p:txBody>
            <a:bodyPr wrap="none"/>
            <a:lstStyle/>
            <a:p>
              <a:endParaRPr lang="en-IN"/>
            </a:p>
          </p:txBody>
        </p:sp>
        <p:sp>
          <p:nvSpPr>
            <p:cNvPr id="55322" name="Line 1063"/>
            <p:cNvSpPr>
              <a:spLocks noChangeShapeType="1"/>
            </p:cNvSpPr>
            <p:nvPr/>
          </p:nvSpPr>
          <p:spPr bwMode="auto">
            <a:xfrm flipV="1">
              <a:off x="2784" y="3024"/>
              <a:ext cx="384" cy="768"/>
            </a:xfrm>
            <a:prstGeom prst="line">
              <a:avLst/>
            </a:prstGeom>
            <a:noFill/>
            <a:ln w="9525">
              <a:solidFill>
                <a:schemeClr val="tx1"/>
              </a:solidFill>
              <a:miter lim="800000"/>
              <a:headEnd/>
              <a:tailEnd type="triangle" w="med" len="med"/>
            </a:ln>
            <a:effectLst/>
          </p:spPr>
          <p:txBody>
            <a:bodyPr wrap="none"/>
            <a:lstStyle/>
            <a:p>
              <a:endParaRPr lang="en-IN"/>
            </a:p>
          </p:txBody>
        </p:sp>
        <p:sp>
          <p:nvSpPr>
            <p:cNvPr id="55323" name="Rectangle 1064"/>
            <p:cNvSpPr>
              <a:spLocks noChangeArrowheads="1"/>
            </p:cNvSpPr>
            <p:nvPr/>
          </p:nvSpPr>
          <p:spPr bwMode="auto">
            <a:xfrm>
              <a:off x="3072" y="2736"/>
              <a:ext cx="280" cy="202"/>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Bob</a:t>
              </a:r>
              <a:endParaRPr lang="en-US" altLang="zh-CN">
                <a:latin typeface="Times" charset="0"/>
                <a:ea typeface="SimSun" pitchFamily="2" charset="-122"/>
              </a:endParaRPr>
            </a:p>
          </p:txBody>
        </p:sp>
        <p:sp>
          <p:nvSpPr>
            <p:cNvPr id="55324" name="Line 1065"/>
            <p:cNvSpPr>
              <a:spLocks noChangeShapeType="1"/>
            </p:cNvSpPr>
            <p:nvPr/>
          </p:nvSpPr>
          <p:spPr bwMode="auto">
            <a:xfrm flipV="1">
              <a:off x="1440" y="2976"/>
              <a:ext cx="1632" cy="768"/>
            </a:xfrm>
            <a:prstGeom prst="line">
              <a:avLst/>
            </a:prstGeom>
            <a:noFill/>
            <a:ln w="9525">
              <a:solidFill>
                <a:schemeClr val="tx1"/>
              </a:solidFill>
              <a:miter lim="800000"/>
              <a:headEnd/>
              <a:tailEnd type="triangle" w="med" len="med"/>
            </a:ln>
            <a:effectLst/>
          </p:spPr>
          <p:txBody>
            <a:bodyPr wrap="none"/>
            <a:lstStyle/>
            <a:p>
              <a:endParaRPr lang="en-IN"/>
            </a:p>
          </p:txBody>
        </p:sp>
        <p:sp>
          <p:nvSpPr>
            <p:cNvPr id="55325" name="Text Box 1067"/>
            <p:cNvSpPr txBox="1">
              <a:spLocks noChangeArrowheads="1"/>
            </p:cNvSpPr>
            <p:nvPr/>
          </p:nvSpPr>
          <p:spPr bwMode="auto">
            <a:xfrm>
              <a:off x="3416" y="2726"/>
              <a:ext cx="2256" cy="216"/>
            </a:xfrm>
            <a:prstGeom prst="rect">
              <a:avLst/>
            </a:prstGeom>
            <a:noFill/>
            <a:ln w="9525">
              <a:noFill/>
              <a:miter lim="800000"/>
              <a:headEnd/>
              <a:tailEnd/>
            </a:ln>
            <a:effectLst/>
          </p:spPr>
          <p:txBody>
            <a:bodyPr>
              <a:spAutoFit/>
            </a:bodyPr>
            <a:lstStyle/>
            <a:p>
              <a:pPr eaLnBrk="1" hangingPunct="1">
                <a:spcBef>
                  <a:spcPct val="50000"/>
                </a:spcBef>
              </a:pPr>
              <a:r>
                <a:rPr lang="en-US" altLang="zh-CN" sz="1600">
                  <a:ea typeface="SimSun" pitchFamily="2" charset="-122"/>
                </a:rPr>
                <a:t>Neither Alice nor bob can write</a:t>
              </a: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4294967295"/>
          </p:nvPr>
        </p:nvSpPr>
        <p:spPr bwMode="auto">
          <a:xfrm>
            <a:off x="6781800" y="6324600"/>
            <a:ext cx="1905000" cy="457200"/>
          </a:xfrm>
          <a:prstGeom prst="rect">
            <a:avLst/>
          </a:prstGeom>
          <a:noFill/>
          <a:ln>
            <a:miter lim="800000"/>
            <a:headEnd/>
            <a:tailEnd/>
          </a:ln>
        </p:spPr>
        <p:txBody>
          <a:bodyPr/>
          <a:lstStyle/>
          <a:p>
            <a:pPr eaLnBrk="1" hangingPunct="1"/>
            <a:fld id="{C69309FE-5438-4350-8753-9E617F9B0B17}" type="slidenum">
              <a:rPr lang="zh-CN" altLang="en-US">
                <a:ea typeface="SimSun" pitchFamily="2" charset="-122"/>
              </a:rPr>
              <a:pPr eaLnBrk="1" hangingPunct="1"/>
              <a:t>82</a:t>
            </a:fld>
            <a:endParaRPr lang="en-US" altLang="zh-CN">
              <a:ea typeface="SimSun" pitchFamily="2" charset="-122"/>
            </a:endParaRPr>
          </a:p>
        </p:txBody>
      </p:sp>
      <p:sp>
        <p:nvSpPr>
          <p:cNvPr id="57347" name="Rectangle 2"/>
          <p:cNvSpPr>
            <a:spLocks noGrp="1" noChangeArrowheads="1"/>
          </p:cNvSpPr>
          <p:nvPr>
            <p:ph type="title"/>
          </p:nvPr>
        </p:nvSpPr>
        <p:spPr/>
        <p:txBody>
          <a:bodyPr/>
          <a:lstStyle/>
          <a:p>
            <a:r>
              <a:rPr lang="en-US" altLang="zh-CN" smtClean="0">
                <a:ea typeface="SimSun" pitchFamily="2" charset="-122"/>
              </a:rPr>
              <a:t>How Does Information Flow?</a:t>
            </a:r>
          </a:p>
        </p:txBody>
      </p:sp>
      <p:sp>
        <p:nvSpPr>
          <p:cNvPr id="57348" name="Rectangle 3"/>
          <p:cNvSpPr>
            <a:spLocks noGrp="1" noChangeArrowheads="1"/>
          </p:cNvSpPr>
          <p:nvPr>
            <p:ph type="body" idx="1"/>
          </p:nvPr>
        </p:nvSpPr>
        <p:spPr>
          <a:xfrm>
            <a:off x="381000" y="1295400"/>
            <a:ext cx="8458200" cy="4419600"/>
          </a:xfrm>
          <a:ln w="57150" cmpd="thinThick">
            <a:solidFill>
              <a:schemeClr val="bg2"/>
            </a:solidFill>
          </a:ln>
        </p:spPr>
        <p:txBody>
          <a:bodyPr/>
          <a:lstStyle/>
          <a:p>
            <a:r>
              <a:rPr lang="en-US" altLang="zh-CN" smtClean="0">
                <a:ea typeface="SimSun" pitchFamily="2" charset="-122"/>
              </a:rPr>
              <a:t>With the two conditions (CW simple security condition and CW *-property) in place, how can information flow around the system?</a:t>
            </a:r>
          </a:p>
          <a:p>
            <a:r>
              <a:rPr lang="en-US" altLang="zh-CN" smtClean="0">
                <a:ea typeface="SimSun" pitchFamily="2" charset="-122"/>
              </a:rPr>
              <a:t>Main Results</a:t>
            </a:r>
          </a:p>
          <a:p>
            <a:pPr lvl="1"/>
            <a:r>
              <a:rPr lang="en-US" altLang="zh-CN" smtClean="0">
                <a:ea typeface="SimSun" pitchFamily="2" charset="-122"/>
              </a:rPr>
              <a:t>In each COI class (e.g. Bank), a subject can only read objects in a single CD (e.g. Citibank)</a:t>
            </a:r>
          </a:p>
          <a:p>
            <a:pPr lvl="1"/>
            <a:r>
              <a:rPr lang="en-US" altLang="zh-CN" smtClean="0">
                <a:ea typeface="SimSun" pitchFamily="2" charset="-122"/>
              </a:rPr>
              <a:t>At least </a:t>
            </a:r>
            <a:r>
              <a:rPr lang="en-US" altLang="zh-CN" i="1" smtClean="0">
                <a:ea typeface="SimSun" pitchFamily="2" charset="-122"/>
              </a:rPr>
              <a:t>n</a:t>
            </a:r>
            <a:r>
              <a:rPr lang="en-US" altLang="zh-CN" smtClean="0">
                <a:ea typeface="SimSun" pitchFamily="2" charset="-122"/>
              </a:rPr>
              <a:t> subjects are required to access all objects in a COI class with totally </a:t>
            </a:r>
            <a:r>
              <a:rPr lang="en-US" altLang="zh-CN" i="1" smtClean="0">
                <a:ea typeface="SimSun" pitchFamily="2" charset="-122"/>
              </a:rPr>
              <a:t>n</a:t>
            </a:r>
            <a:r>
              <a:rPr lang="en-US" altLang="zh-CN" smtClean="0">
                <a:ea typeface="SimSun" pitchFamily="2" charset="-122"/>
              </a:rPr>
              <a:t> CDs </a:t>
            </a:r>
          </a:p>
          <a:p>
            <a:pPr lvl="1"/>
            <a:endParaRPr lang="en-US" altLang="zh-CN" smtClean="0">
              <a:ea typeface="SimSun" pitchFamily="2" charset="-122"/>
            </a:endParaRPr>
          </a:p>
          <a:p>
            <a:pPr lvl="1"/>
            <a:endParaRPr lang="en-US" altLang="zh-CN" smtClean="0">
              <a:ea typeface="SimSun" pitchFamily="2"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4294967295"/>
          </p:nvPr>
        </p:nvSpPr>
        <p:spPr bwMode="auto">
          <a:xfrm>
            <a:off x="6781800" y="6324600"/>
            <a:ext cx="1905000" cy="457200"/>
          </a:xfrm>
          <a:prstGeom prst="rect">
            <a:avLst/>
          </a:prstGeom>
          <a:noFill/>
          <a:ln>
            <a:miter lim="800000"/>
            <a:headEnd/>
            <a:tailEnd/>
          </a:ln>
        </p:spPr>
        <p:txBody>
          <a:bodyPr/>
          <a:lstStyle/>
          <a:p>
            <a:pPr eaLnBrk="1" hangingPunct="1"/>
            <a:fld id="{6EC17832-DC89-4ED4-B057-BDAD6EB58C79}" type="slidenum">
              <a:rPr lang="zh-CN" altLang="en-US">
                <a:ea typeface="SimSun" pitchFamily="2" charset="-122"/>
              </a:rPr>
              <a:pPr eaLnBrk="1" hangingPunct="1"/>
              <a:t>83</a:t>
            </a:fld>
            <a:endParaRPr lang="en-US" altLang="zh-CN">
              <a:ea typeface="SimSun" pitchFamily="2" charset="-122"/>
            </a:endParaRPr>
          </a:p>
        </p:txBody>
      </p:sp>
      <p:sp>
        <p:nvSpPr>
          <p:cNvPr id="59395" name="Rectangle 2"/>
          <p:cNvSpPr>
            <a:spLocks noGrp="1" noChangeArrowheads="1"/>
          </p:cNvSpPr>
          <p:nvPr>
            <p:ph type="title"/>
          </p:nvPr>
        </p:nvSpPr>
        <p:spPr>
          <a:xfrm>
            <a:off x="533400" y="381000"/>
            <a:ext cx="8174038" cy="762000"/>
          </a:xfrm>
        </p:spPr>
        <p:txBody>
          <a:bodyPr>
            <a:normAutofit fontScale="90000"/>
          </a:bodyPr>
          <a:lstStyle/>
          <a:p>
            <a:r>
              <a:rPr lang="en-US" altLang="zh-CN" smtClean="0">
                <a:ea typeface="SimSun" pitchFamily="2" charset="-122"/>
              </a:rPr>
              <a:t>How Does Information Flow? (Cont</a:t>
            </a:r>
            <a:r>
              <a:rPr lang="en-US" altLang="zh-CN" smtClean="0">
                <a:latin typeface="Times New Roman" pitchFamily="18" charset="0"/>
                <a:ea typeface="SimSun" pitchFamily="2" charset="-122"/>
              </a:rPr>
              <a:t>’</a:t>
            </a:r>
            <a:r>
              <a:rPr lang="en-US" altLang="zh-CN" smtClean="0">
                <a:ea typeface="SimSun" pitchFamily="2" charset="-122"/>
              </a:rPr>
              <a:t>d)</a:t>
            </a:r>
          </a:p>
        </p:txBody>
      </p:sp>
      <p:sp>
        <p:nvSpPr>
          <p:cNvPr id="59396" name="Rectangle 3"/>
          <p:cNvSpPr>
            <a:spLocks noGrp="1" noChangeArrowheads="1"/>
          </p:cNvSpPr>
          <p:nvPr>
            <p:ph type="body" idx="1"/>
          </p:nvPr>
        </p:nvSpPr>
        <p:spPr/>
        <p:txBody>
          <a:bodyPr/>
          <a:lstStyle/>
          <a:p>
            <a:r>
              <a:rPr lang="en-US" altLang="zh-CN" sz="2400" smtClean="0">
                <a:ea typeface="SimSun" pitchFamily="2" charset="-122"/>
              </a:rPr>
              <a:t>Information flows from </a:t>
            </a:r>
            <a:r>
              <a:rPr lang="en-US" altLang="zh-CN" sz="2400" i="1" smtClean="0">
                <a:ea typeface="SimSun" pitchFamily="2" charset="-122"/>
              </a:rPr>
              <a:t>o</a:t>
            </a:r>
            <a:r>
              <a:rPr lang="en-US" altLang="zh-CN" sz="2400" smtClean="0">
                <a:ea typeface="SimSun" pitchFamily="2" charset="-122"/>
              </a:rPr>
              <a:t> to </a:t>
            </a:r>
            <a:r>
              <a:rPr lang="en-US" altLang="zh-CN" sz="2400" i="1" smtClean="0">
                <a:ea typeface="SimSun" pitchFamily="2" charset="-122"/>
              </a:rPr>
              <a:t>o</a:t>
            </a:r>
            <a:r>
              <a:rPr lang="en-US" altLang="zh-CN" sz="2400" i="1" smtClean="0">
                <a:latin typeface="Times New Roman" pitchFamily="18" charset="0"/>
                <a:ea typeface="SimSun" pitchFamily="2" charset="-122"/>
              </a:rPr>
              <a:t>’</a:t>
            </a:r>
            <a:r>
              <a:rPr lang="en-US" altLang="zh-CN" sz="2400" smtClean="0">
                <a:ea typeface="SimSun" pitchFamily="2" charset="-122"/>
              </a:rPr>
              <a:t> if </a:t>
            </a:r>
            <a:r>
              <a:rPr lang="en-US" altLang="zh-CN" sz="2400" i="1" smtClean="0">
                <a:ea typeface="SimSun" pitchFamily="2" charset="-122"/>
              </a:rPr>
              <a:t>s</a:t>
            </a:r>
            <a:r>
              <a:rPr lang="en-US" altLang="zh-CN" sz="2400" smtClean="0">
                <a:ea typeface="SimSun" pitchFamily="2" charset="-122"/>
              </a:rPr>
              <a:t> reads </a:t>
            </a:r>
            <a:r>
              <a:rPr lang="en-US" altLang="zh-CN" sz="2400" i="1" smtClean="0">
                <a:ea typeface="SimSun" pitchFamily="2" charset="-122"/>
              </a:rPr>
              <a:t>o</a:t>
            </a:r>
            <a:r>
              <a:rPr lang="en-US" altLang="zh-CN" sz="2400" smtClean="0">
                <a:ea typeface="SimSun" pitchFamily="2" charset="-122"/>
              </a:rPr>
              <a:t> and writes </a:t>
            </a:r>
            <a:r>
              <a:rPr lang="en-US" altLang="zh-CN" sz="2400" i="1" smtClean="0">
                <a:ea typeface="SimSun" pitchFamily="2" charset="-122"/>
              </a:rPr>
              <a:t>o</a:t>
            </a:r>
            <a:r>
              <a:rPr lang="en-US" altLang="zh-CN" sz="2400" i="1" smtClean="0">
                <a:latin typeface="Times New Roman" pitchFamily="18" charset="0"/>
                <a:ea typeface="SimSun" pitchFamily="2" charset="-122"/>
              </a:rPr>
              <a:t>’</a:t>
            </a:r>
            <a:endParaRPr lang="en-US" altLang="zh-CN" sz="2400" i="1" smtClean="0">
              <a:ea typeface="SimSun" pitchFamily="2" charset="-122"/>
            </a:endParaRPr>
          </a:p>
          <a:p>
            <a:r>
              <a:rPr lang="en-US" altLang="zh-CN" sz="2400" smtClean="0">
                <a:ea typeface="SimSun" pitchFamily="2" charset="-122"/>
              </a:rPr>
              <a:t>information in an unsanitized object can only flow inside that CD; information in sanitized objects can flow freely</a:t>
            </a:r>
          </a:p>
        </p:txBody>
      </p:sp>
      <p:grpSp>
        <p:nvGrpSpPr>
          <p:cNvPr id="2" name="Group 81"/>
          <p:cNvGrpSpPr>
            <a:grpSpLocks/>
          </p:cNvGrpSpPr>
          <p:nvPr/>
        </p:nvGrpSpPr>
        <p:grpSpPr bwMode="auto">
          <a:xfrm>
            <a:off x="304800" y="3200400"/>
            <a:ext cx="8839200" cy="2819400"/>
            <a:chOff x="192" y="2448"/>
            <a:chExt cx="5568" cy="1776"/>
          </a:xfrm>
        </p:grpSpPr>
        <p:grpSp>
          <p:nvGrpSpPr>
            <p:cNvPr id="3" name="Group 4"/>
            <p:cNvGrpSpPr>
              <a:grpSpLocks/>
            </p:cNvGrpSpPr>
            <p:nvPr/>
          </p:nvGrpSpPr>
          <p:grpSpPr bwMode="auto">
            <a:xfrm>
              <a:off x="1197" y="2783"/>
              <a:ext cx="769" cy="545"/>
              <a:chOff x="909" y="2783"/>
              <a:chExt cx="769" cy="545"/>
            </a:xfrm>
          </p:grpSpPr>
          <p:sp>
            <p:nvSpPr>
              <p:cNvPr id="59464" name="Rectangle 5"/>
              <p:cNvSpPr>
                <a:spLocks noChangeArrowheads="1"/>
              </p:cNvSpPr>
              <p:nvPr/>
            </p:nvSpPr>
            <p:spPr bwMode="auto">
              <a:xfrm>
                <a:off x="909" y="2783"/>
                <a:ext cx="709" cy="545"/>
              </a:xfrm>
              <a:prstGeom prst="rect">
                <a:avLst/>
              </a:prstGeom>
              <a:noFill/>
              <a:ln w="22225">
                <a:solidFill>
                  <a:srgbClr val="000000"/>
                </a:solidFill>
                <a:miter lim="800000"/>
                <a:headEnd/>
                <a:tailEnd/>
              </a:ln>
            </p:spPr>
            <p:txBody>
              <a:bodyPr/>
              <a:lstStyle/>
              <a:p>
                <a:pPr eaLnBrk="1" hangingPunct="1"/>
                <a:endParaRPr lang="en-US" altLang="en-US"/>
              </a:p>
            </p:txBody>
          </p:sp>
          <p:sp>
            <p:nvSpPr>
              <p:cNvPr id="59465" name="Rectangle 6"/>
              <p:cNvSpPr>
                <a:spLocks noChangeArrowheads="1"/>
              </p:cNvSpPr>
              <p:nvPr/>
            </p:nvSpPr>
            <p:spPr bwMode="auto">
              <a:xfrm>
                <a:off x="975" y="2855"/>
                <a:ext cx="703" cy="404"/>
              </a:xfrm>
              <a:prstGeom prst="rect">
                <a:avLst/>
              </a:prstGeom>
              <a:noFill/>
              <a:ln w="9525">
                <a:noFill/>
                <a:miter lim="800000"/>
                <a:headEnd/>
                <a:tailEnd/>
              </a:ln>
            </p:spPr>
            <p:txBody>
              <a:bodyPr lIns="0" tIns="0" rIns="0" bIns="0">
                <a:spAutoFit/>
              </a:bodyPr>
              <a:lstStyle/>
              <a:p>
                <a:r>
                  <a:rPr lang="en-US" altLang="zh-CN" sz="2100">
                    <a:solidFill>
                      <a:srgbClr val="000000"/>
                    </a:solidFill>
                    <a:latin typeface="Times" charset="0"/>
                    <a:ea typeface="SimSun" pitchFamily="2" charset="-122"/>
                  </a:rPr>
                  <a:t>Bank of America</a:t>
                </a:r>
              </a:p>
            </p:txBody>
          </p:sp>
        </p:grpSp>
        <p:grpSp>
          <p:nvGrpSpPr>
            <p:cNvPr id="4" name="Group 7"/>
            <p:cNvGrpSpPr>
              <a:grpSpLocks/>
            </p:cNvGrpSpPr>
            <p:nvPr/>
          </p:nvGrpSpPr>
          <p:grpSpPr bwMode="auto">
            <a:xfrm>
              <a:off x="447" y="2788"/>
              <a:ext cx="681" cy="531"/>
              <a:chOff x="612" y="3415"/>
              <a:chExt cx="681" cy="503"/>
            </a:xfrm>
          </p:grpSpPr>
          <p:sp>
            <p:nvSpPr>
              <p:cNvPr id="59462" name="Rectangle 8"/>
              <p:cNvSpPr>
                <a:spLocks noChangeArrowheads="1"/>
              </p:cNvSpPr>
              <p:nvPr/>
            </p:nvSpPr>
            <p:spPr bwMode="auto">
              <a:xfrm>
                <a:off x="612" y="3415"/>
                <a:ext cx="681"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9463" name="Rectangle 9"/>
              <p:cNvSpPr>
                <a:spLocks noChangeArrowheads="1"/>
              </p:cNvSpPr>
              <p:nvPr/>
            </p:nvSpPr>
            <p:spPr bwMode="auto">
              <a:xfrm>
                <a:off x="680" y="3536"/>
                <a:ext cx="580" cy="192"/>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Citibank</a:t>
                </a:r>
                <a:endParaRPr lang="en-US" altLang="zh-CN">
                  <a:latin typeface="Times" charset="0"/>
                  <a:ea typeface="SimSun" pitchFamily="2" charset="-122"/>
                </a:endParaRPr>
              </a:p>
            </p:txBody>
          </p:sp>
        </p:grpSp>
        <p:grpSp>
          <p:nvGrpSpPr>
            <p:cNvPr id="5" name="Group 10"/>
            <p:cNvGrpSpPr>
              <a:grpSpLocks/>
            </p:cNvGrpSpPr>
            <p:nvPr/>
          </p:nvGrpSpPr>
          <p:grpSpPr bwMode="auto">
            <a:xfrm>
              <a:off x="1986" y="2789"/>
              <a:ext cx="727" cy="541"/>
              <a:chOff x="1418" y="3460"/>
              <a:chExt cx="727" cy="503"/>
            </a:xfrm>
          </p:grpSpPr>
          <p:sp>
            <p:nvSpPr>
              <p:cNvPr id="59460" name="Rectangle 11"/>
              <p:cNvSpPr>
                <a:spLocks noChangeArrowheads="1"/>
              </p:cNvSpPr>
              <p:nvPr/>
            </p:nvSpPr>
            <p:spPr bwMode="auto">
              <a:xfrm>
                <a:off x="1418" y="3460"/>
                <a:ext cx="651"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9461" name="Rectangle 12"/>
              <p:cNvSpPr>
                <a:spLocks noChangeArrowheads="1"/>
              </p:cNvSpPr>
              <p:nvPr/>
            </p:nvSpPr>
            <p:spPr bwMode="auto">
              <a:xfrm>
                <a:off x="1448" y="3536"/>
                <a:ext cx="697" cy="376"/>
              </a:xfrm>
              <a:prstGeom prst="rect">
                <a:avLst/>
              </a:prstGeom>
              <a:noFill/>
              <a:ln w="9525">
                <a:noFill/>
                <a:miter lim="800000"/>
                <a:headEnd/>
                <a:tailEnd/>
              </a:ln>
            </p:spPr>
            <p:txBody>
              <a:bodyPr lIns="0" tIns="0" rIns="0" bIns="0">
                <a:spAutoFit/>
              </a:bodyPr>
              <a:lstStyle/>
              <a:p>
                <a:r>
                  <a:rPr lang="en-US" altLang="zh-CN" sz="2100">
                    <a:solidFill>
                      <a:srgbClr val="000000"/>
                    </a:solidFill>
                    <a:latin typeface="Times" charset="0"/>
                    <a:ea typeface="SimSun" pitchFamily="2" charset="-122"/>
                  </a:rPr>
                  <a:t>Bank of the West</a:t>
                </a:r>
              </a:p>
            </p:txBody>
          </p:sp>
        </p:grpSp>
        <p:grpSp>
          <p:nvGrpSpPr>
            <p:cNvPr id="6" name="Group 14"/>
            <p:cNvGrpSpPr>
              <a:grpSpLocks/>
            </p:cNvGrpSpPr>
            <p:nvPr/>
          </p:nvGrpSpPr>
          <p:grpSpPr bwMode="auto">
            <a:xfrm>
              <a:off x="2906" y="2889"/>
              <a:ext cx="539" cy="341"/>
              <a:chOff x="3407" y="1859"/>
              <a:chExt cx="768" cy="503"/>
            </a:xfrm>
          </p:grpSpPr>
          <p:sp>
            <p:nvSpPr>
              <p:cNvPr id="59458" name="Rectangle 15"/>
              <p:cNvSpPr>
                <a:spLocks noChangeArrowheads="1"/>
              </p:cNvSpPr>
              <p:nvPr/>
            </p:nvSpPr>
            <p:spPr bwMode="auto">
              <a:xfrm>
                <a:off x="3407" y="1859"/>
                <a:ext cx="768"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9459" name="Rectangle 16"/>
              <p:cNvSpPr>
                <a:spLocks noChangeArrowheads="1"/>
              </p:cNvSpPr>
              <p:nvPr/>
            </p:nvSpPr>
            <p:spPr bwMode="auto">
              <a:xfrm>
                <a:off x="3494" y="1921"/>
                <a:ext cx="493" cy="298"/>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Shell</a:t>
                </a:r>
                <a:endParaRPr lang="en-US" altLang="zh-CN">
                  <a:latin typeface="Times" charset="0"/>
                  <a:ea typeface="SimSun" pitchFamily="2" charset="-122"/>
                </a:endParaRPr>
              </a:p>
            </p:txBody>
          </p:sp>
        </p:grpSp>
        <p:grpSp>
          <p:nvGrpSpPr>
            <p:cNvPr id="7" name="Group 17"/>
            <p:cNvGrpSpPr>
              <a:grpSpLocks/>
            </p:cNvGrpSpPr>
            <p:nvPr/>
          </p:nvGrpSpPr>
          <p:grpSpPr bwMode="auto">
            <a:xfrm>
              <a:off x="3519" y="2889"/>
              <a:ext cx="550" cy="332"/>
              <a:chOff x="3393" y="2403"/>
              <a:chExt cx="550" cy="332"/>
            </a:xfrm>
          </p:grpSpPr>
          <p:sp>
            <p:nvSpPr>
              <p:cNvPr id="59456" name="Rectangle 18"/>
              <p:cNvSpPr>
                <a:spLocks noChangeArrowheads="1"/>
              </p:cNvSpPr>
              <p:nvPr/>
            </p:nvSpPr>
            <p:spPr bwMode="auto">
              <a:xfrm>
                <a:off x="3393" y="2403"/>
                <a:ext cx="550" cy="332"/>
              </a:xfrm>
              <a:prstGeom prst="rect">
                <a:avLst/>
              </a:prstGeom>
              <a:noFill/>
              <a:ln w="22225">
                <a:solidFill>
                  <a:srgbClr val="000000"/>
                </a:solidFill>
                <a:miter lim="800000"/>
                <a:headEnd/>
                <a:tailEnd/>
              </a:ln>
            </p:spPr>
            <p:txBody>
              <a:bodyPr/>
              <a:lstStyle/>
              <a:p>
                <a:pPr eaLnBrk="1" hangingPunct="1"/>
                <a:endParaRPr lang="en-US" altLang="en-US"/>
              </a:p>
            </p:txBody>
          </p:sp>
          <p:sp>
            <p:nvSpPr>
              <p:cNvPr id="59457" name="Rectangle 19"/>
              <p:cNvSpPr>
                <a:spLocks noChangeArrowheads="1"/>
              </p:cNvSpPr>
              <p:nvPr/>
            </p:nvSpPr>
            <p:spPr bwMode="auto">
              <a:xfrm>
                <a:off x="3437" y="2479"/>
                <a:ext cx="411" cy="202"/>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Mobil</a:t>
                </a:r>
                <a:endParaRPr lang="en-US" altLang="zh-CN">
                  <a:latin typeface="Times" charset="0"/>
                  <a:ea typeface="SimSun" pitchFamily="2" charset="-122"/>
                </a:endParaRPr>
              </a:p>
            </p:txBody>
          </p:sp>
        </p:grpSp>
        <p:grpSp>
          <p:nvGrpSpPr>
            <p:cNvPr id="8" name="Group 20"/>
            <p:cNvGrpSpPr>
              <a:grpSpLocks/>
            </p:cNvGrpSpPr>
            <p:nvPr/>
          </p:nvGrpSpPr>
          <p:grpSpPr bwMode="auto">
            <a:xfrm>
              <a:off x="4773" y="2899"/>
              <a:ext cx="544" cy="318"/>
              <a:chOff x="4273" y="1859"/>
              <a:chExt cx="544" cy="346"/>
            </a:xfrm>
          </p:grpSpPr>
          <p:sp>
            <p:nvSpPr>
              <p:cNvPr id="59454" name="Rectangle 21"/>
              <p:cNvSpPr>
                <a:spLocks noChangeArrowheads="1"/>
              </p:cNvSpPr>
              <p:nvPr/>
            </p:nvSpPr>
            <p:spPr bwMode="auto">
              <a:xfrm>
                <a:off x="4273" y="1859"/>
                <a:ext cx="544" cy="346"/>
              </a:xfrm>
              <a:prstGeom prst="rect">
                <a:avLst/>
              </a:prstGeom>
              <a:noFill/>
              <a:ln w="22225">
                <a:solidFill>
                  <a:srgbClr val="000000"/>
                </a:solidFill>
                <a:miter lim="800000"/>
                <a:headEnd/>
                <a:tailEnd/>
              </a:ln>
            </p:spPr>
            <p:txBody>
              <a:bodyPr/>
              <a:lstStyle/>
              <a:p>
                <a:pPr eaLnBrk="1" hangingPunct="1"/>
                <a:endParaRPr lang="en-US" altLang="en-US"/>
              </a:p>
            </p:txBody>
          </p:sp>
          <p:sp>
            <p:nvSpPr>
              <p:cNvPr id="59455" name="Rectangle 22"/>
              <p:cNvSpPr>
                <a:spLocks noChangeArrowheads="1"/>
              </p:cNvSpPr>
              <p:nvPr/>
            </p:nvSpPr>
            <p:spPr bwMode="auto">
              <a:xfrm>
                <a:off x="4299" y="1910"/>
                <a:ext cx="496" cy="220"/>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Texaco</a:t>
                </a:r>
                <a:endParaRPr lang="en-US" altLang="zh-CN">
                  <a:latin typeface="Times" charset="0"/>
                  <a:ea typeface="SimSun" pitchFamily="2" charset="-122"/>
                </a:endParaRPr>
              </a:p>
            </p:txBody>
          </p:sp>
        </p:grpSp>
        <p:grpSp>
          <p:nvGrpSpPr>
            <p:cNvPr id="9" name="Group 23"/>
            <p:cNvGrpSpPr>
              <a:grpSpLocks/>
            </p:cNvGrpSpPr>
            <p:nvPr/>
          </p:nvGrpSpPr>
          <p:grpSpPr bwMode="auto">
            <a:xfrm>
              <a:off x="4137" y="2890"/>
              <a:ext cx="544" cy="329"/>
              <a:chOff x="4370" y="2403"/>
              <a:chExt cx="544" cy="329"/>
            </a:xfrm>
          </p:grpSpPr>
          <p:sp>
            <p:nvSpPr>
              <p:cNvPr id="59452" name="Rectangle 24"/>
              <p:cNvSpPr>
                <a:spLocks noChangeArrowheads="1"/>
              </p:cNvSpPr>
              <p:nvPr/>
            </p:nvSpPr>
            <p:spPr bwMode="auto">
              <a:xfrm>
                <a:off x="4402" y="2457"/>
                <a:ext cx="504" cy="202"/>
              </a:xfrm>
              <a:prstGeom prst="rect">
                <a:avLst/>
              </a:prstGeom>
              <a:noFill/>
              <a:ln w="9525">
                <a:noFill/>
                <a:miter lim="800000"/>
                <a:headEnd/>
                <a:tailEnd/>
              </a:ln>
            </p:spPr>
            <p:txBody>
              <a:bodyPr wrap="none" lIns="0" tIns="0" rIns="0" bIns="0">
                <a:spAutoFit/>
              </a:bodyPr>
              <a:lstStyle/>
              <a:p>
                <a:r>
                  <a:rPr lang="en-US" altLang="zh-CN" sz="2100">
                    <a:solidFill>
                      <a:srgbClr val="000000"/>
                    </a:solidFill>
                    <a:latin typeface="Times" charset="0"/>
                    <a:ea typeface="SimSun" pitchFamily="2" charset="-122"/>
                  </a:rPr>
                  <a:t>Sunoco</a:t>
                </a:r>
                <a:endParaRPr lang="en-US" altLang="zh-CN">
                  <a:latin typeface="Times" charset="0"/>
                  <a:ea typeface="SimSun" pitchFamily="2" charset="-122"/>
                </a:endParaRPr>
              </a:p>
            </p:txBody>
          </p:sp>
          <p:sp>
            <p:nvSpPr>
              <p:cNvPr id="59453" name="Rectangle 25"/>
              <p:cNvSpPr>
                <a:spLocks noChangeArrowheads="1"/>
              </p:cNvSpPr>
              <p:nvPr/>
            </p:nvSpPr>
            <p:spPr bwMode="auto">
              <a:xfrm>
                <a:off x="4370" y="2403"/>
                <a:ext cx="544" cy="329"/>
              </a:xfrm>
              <a:prstGeom prst="rect">
                <a:avLst/>
              </a:prstGeom>
              <a:noFill/>
              <a:ln w="22225">
                <a:solidFill>
                  <a:srgbClr val="000000"/>
                </a:solidFill>
                <a:miter lim="800000"/>
                <a:headEnd/>
                <a:tailEnd/>
              </a:ln>
            </p:spPr>
            <p:txBody>
              <a:bodyPr/>
              <a:lstStyle/>
              <a:p>
                <a:pPr eaLnBrk="1" hangingPunct="1"/>
                <a:endParaRPr lang="en-US" altLang="en-US"/>
              </a:p>
            </p:txBody>
          </p:sp>
        </p:grpSp>
        <p:sp>
          <p:nvSpPr>
            <p:cNvPr id="59405" name="Line 27"/>
            <p:cNvSpPr>
              <a:spLocks noChangeShapeType="1"/>
            </p:cNvSpPr>
            <p:nvPr/>
          </p:nvSpPr>
          <p:spPr bwMode="auto">
            <a:xfrm>
              <a:off x="1407" y="2457"/>
              <a:ext cx="0" cy="336"/>
            </a:xfrm>
            <a:prstGeom prst="line">
              <a:avLst/>
            </a:prstGeom>
            <a:noFill/>
            <a:ln w="28575">
              <a:solidFill>
                <a:schemeClr val="tx1"/>
              </a:solidFill>
              <a:miter lim="800000"/>
              <a:headEnd/>
              <a:tailEnd/>
            </a:ln>
            <a:effectLst/>
          </p:spPr>
          <p:txBody>
            <a:bodyPr wrap="none"/>
            <a:lstStyle/>
            <a:p>
              <a:endParaRPr lang="en-IN"/>
            </a:p>
          </p:txBody>
        </p:sp>
        <p:sp>
          <p:nvSpPr>
            <p:cNvPr id="59406" name="Line 28"/>
            <p:cNvSpPr>
              <a:spLocks noChangeShapeType="1"/>
            </p:cNvSpPr>
            <p:nvPr/>
          </p:nvSpPr>
          <p:spPr bwMode="auto">
            <a:xfrm>
              <a:off x="816" y="2448"/>
              <a:ext cx="1440" cy="1"/>
            </a:xfrm>
            <a:prstGeom prst="line">
              <a:avLst/>
            </a:prstGeom>
            <a:noFill/>
            <a:ln w="28575">
              <a:solidFill>
                <a:schemeClr val="tx1"/>
              </a:solidFill>
              <a:miter lim="800000"/>
              <a:headEnd/>
              <a:tailEnd/>
            </a:ln>
            <a:effectLst/>
          </p:spPr>
          <p:txBody>
            <a:bodyPr wrap="none"/>
            <a:lstStyle/>
            <a:p>
              <a:endParaRPr lang="en-IN"/>
            </a:p>
          </p:txBody>
        </p:sp>
        <p:sp>
          <p:nvSpPr>
            <p:cNvPr id="59407" name="Line 29"/>
            <p:cNvSpPr>
              <a:spLocks noChangeShapeType="1"/>
            </p:cNvSpPr>
            <p:nvPr/>
          </p:nvSpPr>
          <p:spPr bwMode="auto">
            <a:xfrm>
              <a:off x="816" y="2448"/>
              <a:ext cx="1" cy="336"/>
            </a:xfrm>
            <a:prstGeom prst="line">
              <a:avLst/>
            </a:prstGeom>
            <a:noFill/>
            <a:ln w="28575">
              <a:solidFill>
                <a:schemeClr val="tx1"/>
              </a:solidFill>
              <a:miter lim="800000"/>
              <a:headEnd/>
              <a:tailEnd/>
            </a:ln>
            <a:effectLst/>
          </p:spPr>
          <p:txBody>
            <a:bodyPr wrap="none"/>
            <a:lstStyle/>
            <a:p>
              <a:endParaRPr lang="en-IN"/>
            </a:p>
          </p:txBody>
        </p:sp>
        <p:sp>
          <p:nvSpPr>
            <p:cNvPr id="59408" name="Line 30"/>
            <p:cNvSpPr>
              <a:spLocks noChangeShapeType="1"/>
            </p:cNvSpPr>
            <p:nvPr/>
          </p:nvSpPr>
          <p:spPr bwMode="auto">
            <a:xfrm>
              <a:off x="2256" y="2448"/>
              <a:ext cx="1" cy="336"/>
            </a:xfrm>
            <a:prstGeom prst="line">
              <a:avLst/>
            </a:prstGeom>
            <a:noFill/>
            <a:ln w="28575">
              <a:solidFill>
                <a:schemeClr val="tx1"/>
              </a:solidFill>
              <a:miter lim="800000"/>
              <a:headEnd/>
              <a:tailEnd/>
            </a:ln>
            <a:effectLst/>
          </p:spPr>
          <p:txBody>
            <a:bodyPr wrap="none"/>
            <a:lstStyle/>
            <a:p>
              <a:endParaRPr lang="en-IN"/>
            </a:p>
          </p:txBody>
        </p:sp>
        <p:sp>
          <p:nvSpPr>
            <p:cNvPr id="59409" name="Line 31"/>
            <p:cNvSpPr>
              <a:spLocks noChangeShapeType="1"/>
            </p:cNvSpPr>
            <p:nvPr/>
          </p:nvSpPr>
          <p:spPr bwMode="auto">
            <a:xfrm>
              <a:off x="3792" y="2544"/>
              <a:ext cx="1" cy="336"/>
            </a:xfrm>
            <a:prstGeom prst="line">
              <a:avLst/>
            </a:prstGeom>
            <a:noFill/>
            <a:ln w="28575">
              <a:solidFill>
                <a:schemeClr val="tx1"/>
              </a:solidFill>
              <a:miter lim="800000"/>
              <a:headEnd/>
              <a:tailEnd/>
            </a:ln>
            <a:effectLst/>
          </p:spPr>
          <p:txBody>
            <a:bodyPr wrap="none"/>
            <a:lstStyle/>
            <a:p>
              <a:endParaRPr lang="en-IN"/>
            </a:p>
          </p:txBody>
        </p:sp>
        <p:sp>
          <p:nvSpPr>
            <p:cNvPr id="59410" name="Line 32"/>
            <p:cNvSpPr>
              <a:spLocks noChangeShapeType="1"/>
            </p:cNvSpPr>
            <p:nvPr/>
          </p:nvSpPr>
          <p:spPr bwMode="auto">
            <a:xfrm>
              <a:off x="3072" y="2544"/>
              <a:ext cx="1968" cy="1"/>
            </a:xfrm>
            <a:prstGeom prst="line">
              <a:avLst/>
            </a:prstGeom>
            <a:noFill/>
            <a:ln w="28575">
              <a:solidFill>
                <a:schemeClr val="tx1"/>
              </a:solidFill>
              <a:miter lim="800000"/>
              <a:headEnd/>
              <a:tailEnd/>
            </a:ln>
            <a:effectLst/>
          </p:spPr>
          <p:txBody>
            <a:bodyPr wrap="none"/>
            <a:lstStyle/>
            <a:p>
              <a:endParaRPr lang="en-IN"/>
            </a:p>
          </p:txBody>
        </p:sp>
        <p:sp>
          <p:nvSpPr>
            <p:cNvPr id="59411" name="Line 33"/>
            <p:cNvSpPr>
              <a:spLocks noChangeShapeType="1"/>
            </p:cNvSpPr>
            <p:nvPr/>
          </p:nvSpPr>
          <p:spPr bwMode="auto">
            <a:xfrm>
              <a:off x="3072" y="2544"/>
              <a:ext cx="1" cy="336"/>
            </a:xfrm>
            <a:prstGeom prst="line">
              <a:avLst/>
            </a:prstGeom>
            <a:noFill/>
            <a:ln w="28575">
              <a:solidFill>
                <a:schemeClr val="tx1"/>
              </a:solidFill>
              <a:miter lim="800000"/>
              <a:headEnd/>
              <a:tailEnd/>
            </a:ln>
            <a:effectLst/>
          </p:spPr>
          <p:txBody>
            <a:bodyPr wrap="none"/>
            <a:lstStyle/>
            <a:p>
              <a:endParaRPr lang="en-IN"/>
            </a:p>
          </p:txBody>
        </p:sp>
        <p:sp>
          <p:nvSpPr>
            <p:cNvPr id="59412" name="Line 34"/>
            <p:cNvSpPr>
              <a:spLocks noChangeShapeType="1"/>
            </p:cNvSpPr>
            <p:nvPr/>
          </p:nvSpPr>
          <p:spPr bwMode="auto">
            <a:xfrm>
              <a:off x="4512" y="2544"/>
              <a:ext cx="1" cy="336"/>
            </a:xfrm>
            <a:prstGeom prst="line">
              <a:avLst/>
            </a:prstGeom>
            <a:noFill/>
            <a:ln w="28575">
              <a:solidFill>
                <a:schemeClr val="tx1"/>
              </a:solidFill>
              <a:miter lim="800000"/>
              <a:headEnd/>
              <a:tailEnd/>
            </a:ln>
            <a:effectLst/>
          </p:spPr>
          <p:txBody>
            <a:bodyPr wrap="none"/>
            <a:lstStyle/>
            <a:p>
              <a:endParaRPr lang="en-IN"/>
            </a:p>
          </p:txBody>
        </p:sp>
        <p:sp>
          <p:nvSpPr>
            <p:cNvPr id="59413" name="Line 35"/>
            <p:cNvSpPr>
              <a:spLocks noChangeShapeType="1"/>
            </p:cNvSpPr>
            <p:nvPr/>
          </p:nvSpPr>
          <p:spPr bwMode="auto">
            <a:xfrm>
              <a:off x="5040" y="2544"/>
              <a:ext cx="1" cy="336"/>
            </a:xfrm>
            <a:prstGeom prst="line">
              <a:avLst/>
            </a:prstGeom>
            <a:noFill/>
            <a:ln w="28575">
              <a:solidFill>
                <a:schemeClr val="tx1"/>
              </a:solidFill>
              <a:miter lim="800000"/>
              <a:headEnd/>
              <a:tailEnd/>
            </a:ln>
            <a:effectLst/>
          </p:spPr>
          <p:txBody>
            <a:bodyPr wrap="none"/>
            <a:lstStyle/>
            <a:p>
              <a:endParaRPr lang="en-IN"/>
            </a:p>
          </p:txBody>
        </p:sp>
        <p:grpSp>
          <p:nvGrpSpPr>
            <p:cNvPr id="10" name="Group 42"/>
            <p:cNvGrpSpPr>
              <a:grpSpLocks/>
            </p:cNvGrpSpPr>
            <p:nvPr/>
          </p:nvGrpSpPr>
          <p:grpSpPr bwMode="auto">
            <a:xfrm>
              <a:off x="192" y="3693"/>
              <a:ext cx="432" cy="531"/>
              <a:chOff x="612" y="3415"/>
              <a:chExt cx="681" cy="503"/>
            </a:xfrm>
          </p:grpSpPr>
          <p:sp>
            <p:nvSpPr>
              <p:cNvPr id="59450" name="Rectangle 43"/>
              <p:cNvSpPr>
                <a:spLocks noChangeArrowheads="1"/>
              </p:cNvSpPr>
              <p:nvPr/>
            </p:nvSpPr>
            <p:spPr bwMode="auto">
              <a:xfrm>
                <a:off x="612" y="3415"/>
                <a:ext cx="681"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9451" name="Rectangle 44"/>
              <p:cNvSpPr>
                <a:spLocks noChangeArrowheads="1"/>
              </p:cNvSpPr>
              <p:nvPr/>
            </p:nvSpPr>
            <p:spPr bwMode="auto">
              <a:xfrm>
                <a:off x="681" y="3536"/>
                <a:ext cx="221" cy="192"/>
              </a:xfrm>
              <a:prstGeom prst="rect">
                <a:avLst/>
              </a:prstGeom>
              <a:noFill/>
              <a:ln w="9525">
                <a:noFill/>
                <a:miter lim="800000"/>
                <a:headEnd/>
                <a:tailEnd/>
              </a:ln>
            </p:spPr>
            <p:txBody>
              <a:bodyPr wrap="none" lIns="0" tIns="0" rIns="0" bIns="0">
                <a:spAutoFit/>
              </a:bodyPr>
              <a:lstStyle/>
              <a:p>
                <a:r>
                  <a:rPr lang="en-US" altLang="zh-CN" sz="2100">
                    <a:solidFill>
                      <a:schemeClr val="hlink"/>
                    </a:solidFill>
                    <a:latin typeface="Times" charset="0"/>
                    <a:ea typeface="SimSun" pitchFamily="2" charset="-122"/>
                  </a:rPr>
                  <a:t>o</a:t>
                </a:r>
                <a:r>
                  <a:rPr lang="en-US" altLang="zh-CN" sz="2100" baseline="-25000">
                    <a:solidFill>
                      <a:schemeClr val="hlink"/>
                    </a:solidFill>
                    <a:latin typeface="Times" charset="0"/>
                    <a:ea typeface="SimSun" pitchFamily="2" charset="-122"/>
                  </a:rPr>
                  <a:t>1</a:t>
                </a:r>
              </a:p>
            </p:txBody>
          </p:sp>
        </p:grpSp>
        <p:grpSp>
          <p:nvGrpSpPr>
            <p:cNvPr id="11" name="Group 45"/>
            <p:cNvGrpSpPr>
              <a:grpSpLocks/>
            </p:cNvGrpSpPr>
            <p:nvPr/>
          </p:nvGrpSpPr>
          <p:grpSpPr bwMode="auto">
            <a:xfrm>
              <a:off x="672" y="3693"/>
              <a:ext cx="432" cy="531"/>
              <a:chOff x="612" y="3415"/>
              <a:chExt cx="681" cy="503"/>
            </a:xfrm>
          </p:grpSpPr>
          <p:sp>
            <p:nvSpPr>
              <p:cNvPr id="59448" name="Rectangle 46"/>
              <p:cNvSpPr>
                <a:spLocks noChangeArrowheads="1"/>
              </p:cNvSpPr>
              <p:nvPr/>
            </p:nvSpPr>
            <p:spPr bwMode="auto">
              <a:xfrm>
                <a:off x="612" y="3415"/>
                <a:ext cx="681"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9449" name="Rectangle 47"/>
              <p:cNvSpPr>
                <a:spLocks noChangeArrowheads="1"/>
              </p:cNvSpPr>
              <p:nvPr/>
            </p:nvSpPr>
            <p:spPr bwMode="auto">
              <a:xfrm>
                <a:off x="681" y="3536"/>
                <a:ext cx="221" cy="192"/>
              </a:xfrm>
              <a:prstGeom prst="rect">
                <a:avLst/>
              </a:prstGeom>
              <a:noFill/>
              <a:ln w="9525">
                <a:noFill/>
                <a:miter lim="800000"/>
                <a:headEnd/>
                <a:tailEnd/>
              </a:ln>
            </p:spPr>
            <p:txBody>
              <a:bodyPr wrap="none" lIns="0" tIns="0" rIns="0" bIns="0">
                <a:spAutoFit/>
              </a:bodyPr>
              <a:lstStyle/>
              <a:p>
                <a:r>
                  <a:rPr lang="en-US" altLang="zh-CN" sz="2100">
                    <a:solidFill>
                      <a:schemeClr val="hlink"/>
                    </a:solidFill>
                    <a:latin typeface="Times" charset="0"/>
                    <a:ea typeface="SimSun" pitchFamily="2" charset="-122"/>
                  </a:rPr>
                  <a:t>o</a:t>
                </a:r>
                <a:r>
                  <a:rPr lang="en-US" altLang="zh-CN" sz="2100" baseline="-25000">
                    <a:solidFill>
                      <a:schemeClr val="hlink"/>
                    </a:solidFill>
                    <a:latin typeface="Times" charset="0"/>
                    <a:ea typeface="SimSun" pitchFamily="2" charset="-122"/>
                  </a:rPr>
                  <a:t>2</a:t>
                </a:r>
                <a:endParaRPr lang="en-US" altLang="zh-CN" sz="2100">
                  <a:solidFill>
                    <a:schemeClr val="hlink"/>
                  </a:solidFill>
                  <a:latin typeface="Times" charset="0"/>
                  <a:ea typeface="SimSun" pitchFamily="2" charset="-122"/>
                </a:endParaRPr>
              </a:p>
            </p:txBody>
          </p:sp>
        </p:grpSp>
        <p:sp>
          <p:nvSpPr>
            <p:cNvPr id="59416" name="Line 48"/>
            <p:cNvSpPr>
              <a:spLocks noChangeShapeType="1"/>
            </p:cNvSpPr>
            <p:nvPr/>
          </p:nvSpPr>
          <p:spPr bwMode="auto">
            <a:xfrm>
              <a:off x="432" y="3501"/>
              <a:ext cx="0" cy="192"/>
            </a:xfrm>
            <a:prstGeom prst="line">
              <a:avLst/>
            </a:prstGeom>
            <a:noFill/>
            <a:ln w="28575">
              <a:solidFill>
                <a:schemeClr val="tx1"/>
              </a:solidFill>
              <a:miter lim="800000"/>
              <a:headEnd/>
              <a:tailEnd/>
            </a:ln>
            <a:effectLst/>
          </p:spPr>
          <p:txBody>
            <a:bodyPr wrap="none"/>
            <a:lstStyle/>
            <a:p>
              <a:endParaRPr lang="en-IN"/>
            </a:p>
          </p:txBody>
        </p:sp>
        <p:sp>
          <p:nvSpPr>
            <p:cNvPr id="59417" name="Line 49"/>
            <p:cNvSpPr>
              <a:spLocks noChangeShapeType="1"/>
            </p:cNvSpPr>
            <p:nvPr/>
          </p:nvSpPr>
          <p:spPr bwMode="auto">
            <a:xfrm>
              <a:off x="768" y="3312"/>
              <a:ext cx="0" cy="381"/>
            </a:xfrm>
            <a:prstGeom prst="line">
              <a:avLst/>
            </a:prstGeom>
            <a:noFill/>
            <a:ln w="28575">
              <a:solidFill>
                <a:schemeClr val="tx1"/>
              </a:solidFill>
              <a:miter lim="800000"/>
              <a:headEnd/>
              <a:tailEnd/>
            </a:ln>
            <a:effectLst/>
          </p:spPr>
          <p:txBody>
            <a:bodyPr wrap="none"/>
            <a:lstStyle/>
            <a:p>
              <a:endParaRPr lang="en-IN"/>
            </a:p>
          </p:txBody>
        </p:sp>
        <p:sp>
          <p:nvSpPr>
            <p:cNvPr id="59418" name="Line 50"/>
            <p:cNvSpPr>
              <a:spLocks noChangeShapeType="1"/>
            </p:cNvSpPr>
            <p:nvPr/>
          </p:nvSpPr>
          <p:spPr bwMode="auto">
            <a:xfrm>
              <a:off x="432" y="3504"/>
              <a:ext cx="816" cy="0"/>
            </a:xfrm>
            <a:prstGeom prst="line">
              <a:avLst/>
            </a:prstGeom>
            <a:noFill/>
            <a:ln w="28575">
              <a:solidFill>
                <a:schemeClr val="tx1"/>
              </a:solidFill>
              <a:miter lim="800000"/>
              <a:headEnd/>
              <a:tailEnd/>
            </a:ln>
            <a:effectLst/>
          </p:spPr>
          <p:txBody>
            <a:bodyPr wrap="none"/>
            <a:lstStyle/>
            <a:p>
              <a:endParaRPr lang="en-IN"/>
            </a:p>
          </p:txBody>
        </p:sp>
        <p:grpSp>
          <p:nvGrpSpPr>
            <p:cNvPr id="12" name="Group 51"/>
            <p:cNvGrpSpPr>
              <a:grpSpLocks/>
            </p:cNvGrpSpPr>
            <p:nvPr/>
          </p:nvGrpSpPr>
          <p:grpSpPr bwMode="auto">
            <a:xfrm>
              <a:off x="1152" y="3693"/>
              <a:ext cx="432" cy="531"/>
              <a:chOff x="612" y="3415"/>
              <a:chExt cx="681" cy="503"/>
            </a:xfrm>
          </p:grpSpPr>
          <p:sp>
            <p:nvSpPr>
              <p:cNvPr id="59446" name="Rectangle 52"/>
              <p:cNvSpPr>
                <a:spLocks noChangeArrowheads="1"/>
              </p:cNvSpPr>
              <p:nvPr/>
            </p:nvSpPr>
            <p:spPr bwMode="auto">
              <a:xfrm>
                <a:off x="612" y="3415"/>
                <a:ext cx="681"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9447" name="Rectangle 53"/>
              <p:cNvSpPr>
                <a:spLocks noChangeArrowheads="1"/>
              </p:cNvSpPr>
              <p:nvPr/>
            </p:nvSpPr>
            <p:spPr bwMode="auto">
              <a:xfrm>
                <a:off x="681" y="3536"/>
                <a:ext cx="221" cy="192"/>
              </a:xfrm>
              <a:prstGeom prst="rect">
                <a:avLst/>
              </a:prstGeom>
              <a:noFill/>
              <a:ln w="9525">
                <a:noFill/>
                <a:miter lim="800000"/>
                <a:headEnd/>
                <a:tailEnd/>
              </a:ln>
            </p:spPr>
            <p:txBody>
              <a:bodyPr wrap="none" lIns="0" tIns="0" rIns="0" bIns="0">
                <a:spAutoFit/>
              </a:bodyPr>
              <a:lstStyle/>
              <a:p>
                <a:r>
                  <a:rPr lang="en-US" altLang="zh-CN" sz="2100">
                    <a:solidFill>
                      <a:schemeClr val="hlink"/>
                    </a:solidFill>
                    <a:latin typeface="Times" charset="0"/>
                    <a:ea typeface="SimSun" pitchFamily="2" charset="-122"/>
                  </a:rPr>
                  <a:t>o</a:t>
                </a:r>
                <a:r>
                  <a:rPr lang="en-US" altLang="zh-CN" sz="2100" baseline="-25000">
                    <a:solidFill>
                      <a:schemeClr val="hlink"/>
                    </a:solidFill>
                    <a:latin typeface="Times" charset="0"/>
                    <a:ea typeface="SimSun" pitchFamily="2" charset="-122"/>
                  </a:rPr>
                  <a:t>3</a:t>
                </a:r>
              </a:p>
            </p:txBody>
          </p:sp>
        </p:grpSp>
        <p:sp>
          <p:nvSpPr>
            <p:cNvPr id="59420" name="Line 54"/>
            <p:cNvSpPr>
              <a:spLocks noChangeShapeType="1"/>
            </p:cNvSpPr>
            <p:nvPr/>
          </p:nvSpPr>
          <p:spPr bwMode="auto">
            <a:xfrm>
              <a:off x="1248" y="3501"/>
              <a:ext cx="0" cy="192"/>
            </a:xfrm>
            <a:prstGeom prst="line">
              <a:avLst/>
            </a:prstGeom>
            <a:noFill/>
            <a:ln w="28575">
              <a:solidFill>
                <a:schemeClr val="tx1"/>
              </a:solidFill>
              <a:miter lim="800000"/>
              <a:headEnd/>
              <a:tailEnd/>
            </a:ln>
            <a:effectLst/>
          </p:spPr>
          <p:txBody>
            <a:bodyPr wrap="none"/>
            <a:lstStyle/>
            <a:p>
              <a:endParaRPr lang="en-IN"/>
            </a:p>
          </p:txBody>
        </p:sp>
        <p:sp>
          <p:nvSpPr>
            <p:cNvPr id="59421" name="Freeform 55"/>
            <p:cNvSpPr>
              <a:spLocks/>
            </p:cNvSpPr>
            <p:nvPr/>
          </p:nvSpPr>
          <p:spPr bwMode="auto">
            <a:xfrm>
              <a:off x="360" y="3736"/>
              <a:ext cx="1224" cy="448"/>
            </a:xfrm>
            <a:custGeom>
              <a:avLst/>
              <a:gdLst>
                <a:gd name="T0" fmla="*/ 24 w 1224"/>
                <a:gd name="T1" fmla="*/ 152 h 448"/>
                <a:gd name="T2" fmla="*/ 216 w 1224"/>
                <a:gd name="T3" fmla="*/ 56 h 448"/>
                <a:gd name="T4" fmla="*/ 984 w 1224"/>
                <a:gd name="T5" fmla="*/ 56 h 448"/>
                <a:gd name="T6" fmla="*/ 1080 w 1224"/>
                <a:gd name="T7" fmla="*/ 392 h 448"/>
                <a:gd name="T8" fmla="*/ 120 w 1224"/>
                <a:gd name="T9" fmla="*/ 392 h 448"/>
                <a:gd name="T10" fmla="*/ 360 w 1224"/>
                <a:gd name="T11" fmla="*/ 104 h 448"/>
                <a:gd name="T12" fmla="*/ 408 w 1224"/>
                <a:gd name="T13" fmla="*/ 104 h 4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4" h="448">
                  <a:moveTo>
                    <a:pt x="24" y="152"/>
                  </a:moveTo>
                  <a:cubicBezTo>
                    <a:pt x="40" y="112"/>
                    <a:pt x="56" y="72"/>
                    <a:pt x="216" y="56"/>
                  </a:cubicBezTo>
                  <a:cubicBezTo>
                    <a:pt x="376" y="40"/>
                    <a:pt x="840" y="0"/>
                    <a:pt x="984" y="56"/>
                  </a:cubicBezTo>
                  <a:cubicBezTo>
                    <a:pt x="1128" y="112"/>
                    <a:pt x="1224" y="336"/>
                    <a:pt x="1080" y="392"/>
                  </a:cubicBezTo>
                  <a:cubicBezTo>
                    <a:pt x="936" y="448"/>
                    <a:pt x="240" y="440"/>
                    <a:pt x="120" y="392"/>
                  </a:cubicBezTo>
                  <a:cubicBezTo>
                    <a:pt x="0" y="344"/>
                    <a:pt x="312" y="152"/>
                    <a:pt x="360" y="104"/>
                  </a:cubicBezTo>
                  <a:cubicBezTo>
                    <a:pt x="408" y="56"/>
                    <a:pt x="408" y="80"/>
                    <a:pt x="408" y="104"/>
                  </a:cubicBezTo>
                </a:path>
              </a:pathLst>
            </a:custGeom>
            <a:noFill/>
            <a:ln w="9525" cap="flat" cmpd="sng">
              <a:solidFill>
                <a:schemeClr val="hlink"/>
              </a:solidFill>
              <a:prstDash val="solid"/>
              <a:miter lim="800000"/>
              <a:headEnd type="none" w="med" len="med"/>
              <a:tailEnd type="triangle" w="med" len="med"/>
            </a:ln>
            <a:effectLst/>
          </p:spPr>
          <p:txBody>
            <a:bodyPr wrap="none"/>
            <a:lstStyle/>
            <a:p>
              <a:endParaRPr lang="en-IN"/>
            </a:p>
          </p:txBody>
        </p:sp>
        <p:grpSp>
          <p:nvGrpSpPr>
            <p:cNvPr id="13" name="Group 56"/>
            <p:cNvGrpSpPr>
              <a:grpSpLocks/>
            </p:cNvGrpSpPr>
            <p:nvPr/>
          </p:nvGrpSpPr>
          <p:grpSpPr bwMode="auto">
            <a:xfrm>
              <a:off x="2160" y="3552"/>
              <a:ext cx="432" cy="531"/>
              <a:chOff x="612" y="3415"/>
              <a:chExt cx="681" cy="503"/>
            </a:xfrm>
          </p:grpSpPr>
          <p:sp>
            <p:nvSpPr>
              <p:cNvPr id="59444" name="Rectangle 57"/>
              <p:cNvSpPr>
                <a:spLocks noChangeArrowheads="1"/>
              </p:cNvSpPr>
              <p:nvPr/>
            </p:nvSpPr>
            <p:spPr bwMode="auto">
              <a:xfrm>
                <a:off x="612" y="3415"/>
                <a:ext cx="681"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9445" name="Rectangle 58"/>
              <p:cNvSpPr>
                <a:spLocks noChangeArrowheads="1"/>
              </p:cNvSpPr>
              <p:nvPr/>
            </p:nvSpPr>
            <p:spPr bwMode="auto">
              <a:xfrm>
                <a:off x="681" y="3536"/>
                <a:ext cx="221" cy="192"/>
              </a:xfrm>
              <a:prstGeom prst="rect">
                <a:avLst/>
              </a:prstGeom>
              <a:noFill/>
              <a:ln w="9525">
                <a:noFill/>
                <a:miter lim="800000"/>
                <a:headEnd/>
                <a:tailEnd/>
              </a:ln>
            </p:spPr>
            <p:txBody>
              <a:bodyPr wrap="none" lIns="0" tIns="0" rIns="0" bIns="0">
                <a:spAutoFit/>
              </a:bodyPr>
              <a:lstStyle/>
              <a:p>
                <a:r>
                  <a:rPr lang="en-US" altLang="zh-CN" sz="2100">
                    <a:solidFill>
                      <a:srgbClr val="3399FF"/>
                    </a:solidFill>
                    <a:latin typeface="Times" charset="0"/>
                    <a:ea typeface="SimSun" pitchFamily="2" charset="-122"/>
                  </a:rPr>
                  <a:t>o</a:t>
                </a:r>
                <a:r>
                  <a:rPr lang="en-US" altLang="zh-CN" sz="2100" baseline="-25000">
                    <a:solidFill>
                      <a:srgbClr val="3399FF"/>
                    </a:solidFill>
                    <a:latin typeface="Times" charset="0"/>
                    <a:ea typeface="SimSun" pitchFamily="2" charset="-122"/>
                  </a:rPr>
                  <a:t>3</a:t>
                </a:r>
              </a:p>
            </p:txBody>
          </p:sp>
        </p:grpSp>
        <p:sp>
          <p:nvSpPr>
            <p:cNvPr id="59423" name="Line 59"/>
            <p:cNvSpPr>
              <a:spLocks noChangeShapeType="1"/>
            </p:cNvSpPr>
            <p:nvPr/>
          </p:nvSpPr>
          <p:spPr bwMode="auto">
            <a:xfrm>
              <a:off x="2352" y="3312"/>
              <a:ext cx="0" cy="240"/>
            </a:xfrm>
            <a:prstGeom prst="line">
              <a:avLst/>
            </a:prstGeom>
            <a:noFill/>
            <a:ln w="28575">
              <a:solidFill>
                <a:schemeClr val="tx1"/>
              </a:solidFill>
              <a:miter lim="800000"/>
              <a:headEnd/>
              <a:tailEnd/>
            </a:ln>
            <a:effectLst/>
          </p:spPr>
          <p:txBody>
            <a:bodyPr wrap="none"/>
            <a:lstStyle/>
            <a:p>
              <a:endParaRPr lang="en-IN"/>
            </a:p>
          </p:txBody>
        </p:sp>
        <p:sp>
          <p:nvSpPr>
            <p:cNvPr id="59424" name="Freeform 60"/>
            <p:cNvSpPr>
              <a:spLocks/>
            </p:cNvSpPr>
            <p:nvPr/>
          </p:nvSpPr>
          <p:spPr bwMode="auto">
            <a:xfrm>
              <a:off x="1392" y="3424"/>
              <a:ext cx="912" cy="368"/>
            </a:xfrm>
            <a:custGeom>
              <a:avLst/>
              <a:gdLst>
                <a:gd name="T0" fmla="*/ 864 w 912"/>
                <a:gd name="T1" fmla="*/ 176 h 368"/>
                <a:gd name="T2" fmla="*/ 768 w 912"/>
                <a:gd name="T3" fmla="*/ 32 h 368"/>
                <a:gd name="T4" fmla="*/ 0 w 912"/>
                <a:gd name="T5" fmla="*/ 368 h 368"/>
                <a:gd name="T6" fmla="*/ 0 60000 65536"/>
                <a:gd name="T7" fmla="*/ 0 60000 65536"/>
                <a:gd name="T8" fmla="*/ 0 60000 65536"/>
              </a:gdLst>
              <a:ahLst/>
              <a:cxnLst>
                <a:cxn ang="T6">
                  <a:pos x="T0" y="T1"/>
                </a:cxn>
                <a:cxn ang="T7">
                  <a:pos x="T2" y="T3"/>
                </a:cxn>
                <a:cxn ang="T8">
                  <a:pos x="T4" y="T5"/>
                </a:cxn>
              </a:cxnLst>
              <a:rect l="0" t="0" r="r" b="b"/>
              <a:pathLst>
                <a:path w="912" h="368">
                  <a:moveTo>
                    <a:pt x="864" y="176"/>
                  </a:moveTo>
                  <a:cubicBezTo>
                    <a:pt x="888" y="88"/>
                    <a:pt x="912" y="0"/>
                    <a:pt x="768" y="32"/>
                  </a:cubicBezTo>
                  <a:cubicBezTo>
                    <a:pt x="624" y="64"/>
                    <a:pt x="312" y="216"/>
                    <a:pt x="0" y="368"/>
                  </a:cubicBezTo>
                </a:path>
              </a:pathLst>
            </a:custGeom>
            <a:noFill/>
            <a:ln w="9525" cap="flat" cmpd="sng">
              <a:solidFill>
                <a:srgbClr val="3399FF"/>
              </a:solidFill>
              <a:prstDash val="solid"/>
              <a:miter lim="800000"/>
              <a:headEnd type="none" w="med" len="med"/>
              <a:tailEnd type="triangle" w="med" len="med"/>
            </a:ln>
            <a:effectLst/>
          </p:spPr>
          <p:txBody>
            <a:bodyPr wrap="none"/>
            <a:lstStyle/>
            <a:p>
              <a:endParaRPr lang="en-IN"/>
            </a:p>
          </p:txBody>
        </p:sp>
        <p:grpSp>
          <p:nvGrpSpPr>
            <p:cNvPr id="14" name="Group 61"/>
            <p:cNvGrpSpPr>
              <a:grpSpLocks/>
            </p:cNvGrpSpPr>
            <p:nvPr/>
          </p:nvGrpSpPr>
          <p:grpSpPr bwMode="auto">
            <a:xfrm>
              <a:off x="3216" y="3597"/>
              <a:ext cx="432" cy="531"/>
              <a:chOff x="612" y="3415"/>
              <a:chExt cx="681" cy="503"/>
            </a:xfrm>
          </p:grpSpPr>
          <p:sp>
            <p:nvSpPr>
              <p:cNvPr id="59442" name="Rectangle 62"/>
              <p:cNvSpPr>
                <a:spLocks noChangeArrowheads="1"/>
              </p:cNvSpPr>
              <p:nvPr/>
            </p:nvSpPr>
            <p:spPr bwMode="auto">
              <a:xfrm>
                <a:off x="612" y="3415"/>
                <a:ext cx="681"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9443" name="Rectangle 63"/>
              <p:cNvSpPr>
                <a:spLocks noChangeArrowheads="1"/>
              </p:cNvSpPr>
              <p:nvPr/>
            </p:nvSpPr>
            <p:spPr bwMode="auto">
              <a:xfrm>
                <a:off x="681" y="3536"/>
                <a:ext cx="221" cy="192"/>
              </a:xfrm>
              <a:prstGeom prst="rect">
                <a:avLst/>
              </a:prstGeom>
              <a:noFill/>
              <a:ln w="9525">
                <a:noFill/>
                <a:miter lim="800000"/>
                <a:headEnd/>
                <a:tailEnd/>
              </a:ln>
            </p:spPr>
            <p:txBody>
              <a:bodyPr wrap="none" lIns="0" tIns="0" rIns="0" bIns="0">
                <a:spAutoFit/>
              </a:bodyPr>
              <a:lstStyle/>
              <a:p>
                <a:r>
                  <a:rPr lang="en-US" altLang="zh-CN" sz="2100">
                    <a:solidFill>
                      <a:schemeClr val="hlink"/>
                    </a:solidFill>
                    <a:latin typeface="Times" charset="0"/>
                    <a:ea typeface="SimSun" pitchFamily="2" charset="-122"/>
                  </a:rPr>
                  <a:t>o</a:t>
                </a:r>
                <a:r>
                  <a:rPr lang="en-US" altLang="zh-CN" sz="2100" baseline="-25000">
                    <a:solidFill>
                      <a:schemeClr val="hlink"/>
                    </a:solidFill>
                    <a:latin typeface="Times" charset="0"/>
                    <a:ea typeface="SimSun" pitchFamily="2" charset="-122"/>
                  </a:rPr>
                  <a:t>1</a:t>
                </a:r>
              </a:p>
            </p:txBody>
          </p:sp>
        </p:grpSp>
        <p:grpSp>
          <p:nvGrpSpPr>
            <p:cNvPr id="15" name="Group 64"/>
            <p:cNvGrpSpPr>
              <a:grpSpLocks/>
            </p:cNvGrpSpPr>
            <p:nvPr/>
          </p:nvGrpSpPr>
          <p:grpSpPr bwMode="auto">
            <a:xfrm>
              <a:off x="3696" y="3597"/>
              <a:ext cx="432" cy="531"/>
              <a:chOff x="612" y="3415"/>
              <a:chExt cx="681" cy="503"/>
            </a:xfrm>
          </p:grpSpPr>
          <p:sp>
            <p:nvSpPr>
              <p:cNvPr id="59440" name="Rectangle 65"/>
              <p:cNvSpPr>
                <a:spLocks noChangeArrowheads="1"/>
              </p:cNvSpPr>
              <p:nvPr/>
            </p:nvSpPr>
            <p:spPr bwMode="auto">
              <a:xfrm>
                <a:off x="612" y="3415"/>
                <a:ext cx="681"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9441" name="Rectangle 66"/>
              <p:cNvSpPr>
                <a:spLocks noChangeArrowheads="1"/>
              </p:cNvSpPr>
              <p:nvPr/>
            </p:nvSpPr>
            <p:spPr bwMode="auto">
              <a:xfrm>
                <a:off x="681" y="3536"/>
                <a:ext cx="221" cy="192"/>
              </a:xfrm>
              <a:prstGeom prst="rect">
                <a:avLst/>
              </a:prstGeom>
              <a:noFill/>
              <a:ln w="9525">
                <a:noFill/>
                <a:miter lim="800000"/>
                <a:headEnd/>
                <a:tailEnd/>
              </a:ln>
            </p:spPr>
            <p:txBody>
              <a:bodyPr wrap="none" lIns="0" tIns="0" rIns="0" bIns="0">
                <a:spAutoFit/>
              </a:bodyPr>
              <a:lstStyle/>
              <a:p>
                <a:r>
                  <a:rPr lang="en-US" altLang="zh-CN" sz="2100">
                    <a:solidFill>
                      <a:schemeClr val="hlink"/>
                    </a:solidFill>
                    <a:latin typeface="Times" charset="0"/>
                    <a:ea typeface="SimSun" pitchFamily="2" charset="-122"/>
                  </a:rPr>
                  <a:t>o</a:t>
                </a:r>
                <a:r>
                  <a:rPr lang="en-US" altLang="zh-CN" sz="2100" baseline="-25000">
                    <a:solidFill>
                      <a:schemeClr val="hlink"/>
                    </a:solidFill>
                    <a:latin typeface="Times" charset="0"/>
                    <a:ea typeface="SimSun" pitchFamily="2" charset="-122"/>
                  </a:rPr>
                  <a:t>2</a:t>
                </a:r>
                <a:endParaRPr lang="en-US" altLang="zh-CN" sz="2100">
                  <a:solidFill>
                    <a:schemeClr val="hlink"/>
                  </a:solidFill>
                  <a:latin typeface="Times" charset="0"/>
                  <a:ea typeface="SimSun" pitchFamily="2" charset="-122"/>
                </a:endParaRPr>
              </a:p>
            </p:txBody>
          </p:sp>
        </p:grpSp>
        <p:sp>
          <p:nvSpPr>
            <p:cNvPr id="59427" name="Line 67"/>
            <p:cNvSpPr>
              <a:spLocks noChangeShapeType="1"/>
            </p:cNvSpPr>
            <p:nvPr/>
          </p:nvSpPr>
          <p:spPr bwMode="auto">
            <a:xfrm>
              <a:off x="3456" y="3405"/>
              <a:ext cx="0" cy="192"/>
            </a:xfrm>
            <a:prstGeom prst="line">
              <a:avLst/>
            </a:prstGeom>
            <a:noFill/>
            <a:ln w="28575">
              <a:solidFill>
                <a:schemeClr val="tx1"/>
              </a:solidFill>
              <a:miter lim="800000"/>
              <a:headEnd/>
              <a:tailEnd/>
            </a:ln>
            <a:effectLst/>
          </p:spPr>
          <p:txBody>
            <a:bodyPr wrap="none"/>
            <a:lstStyle/>
            <a:p>
              <a:endParaRPr lang="en-IN"/>
            </a:p>
          </p:txBody>
        </p:sp>
        <p:sp>
          <p:nvSpPr>
            <p:cNvPr id="59428" name="Line 68"/>
            <p:cNvSpPr>
              <a:spLocks noChangeShapeType="1"/>
            </p:cNvSpPr>
            <p:nvPr/>
          </p:nvSpPr>
          <p:spPr bwMode="auto">
            <a:xfrm>
              <a:off x="3792" y="3216"/>
              <a:ext cx="0" cy="381"/>
            </a:xfrm>
            <a:prstGeom prst="line">
              <a:avLst/>
            </a:prstGeom>
            <a:noFill/>
            <a:ln w="28575">
              <a:solidFill>
                <a:schemeClr val="tx1"/>
              </a:solidFill>
              <a:miter lim="800000"/>
              <a:headEnd/>
              <a:tailEnd/>
            </a:ln>
            <a:effectLst/>
          </p:spPr>
          <p:txBody>
            <a:bodyPr wrap="none"/>
            <a:lstStyle/>
            <a:p>
              <a:endParaRPr lang="en-IN"/>
            </a:p>
          </p:txBody>
        </p:sp>
        <p:sp>
          <p:nvSpPr>
            <p:cNvPr id="59429" name="Line 69"/>
            <p:cNvSpPr>
              <a:spLocks noChangeShapeType="1"/>
            </p:cNvSpPr>
            <p:nvPr/>
          </p:nvSpPr>
          <p:spPr bwMode="auto">
            <a:xfrm>
              <a:off x="3456" y="3408"/>
              <a:ext cx="816" cy="0"/>
            </a:xfrm>
            <a:prstGeom prst="line">
              <a:avLst/>
            </a:prstGeom>
            <a:noFill/>
            <a:ln w="28575">
              <a:solidFill>
                <a:schemeClr val="tx1"/>
              </a:solidFill>
              <a:miter lim="800000"/>
              <a:headEnd/>
              <a:tailEnd/>
            </a:ln>
            <a:effectLst/>
          </p:spPr>
          <p:txBody>
            <a:bodyPr wrap="none"/>
            <a:lstStyle/>
            <a:p>
              <a:endParaRPr lang="en-IN"/>
            </a:p>
          </p:txBody>
        </p:sp>
        <p:grpSp>
          <p:nvGrpSpPr>
            <p:cNvPr id="16" name="Group 70"/>
            <p:cNvGrpSpPr>
              <a:grpSpLocks/>
            </p:cNvGrpSpPr>
            <p:nvPr/>
          </p:nvGrpSpPr>
          <p:grpSpPr bwMode="auto">
            <a:xfrm>
              <a:off x="4176" y="3597"/>
              <a:ext cx="432" cy="531"/>
              <a:chOff x="612" y="3415"/>
              <a:chExt cx="681" cy="503"/>
            </a:xfrm>
          </p:grpSpPr>
          <p:sp>
            <p:nvSpPr>
              <p:cNvPr id="59438" name="Rectangle 71"/>
              <p:cNvSpPr>
                <a:spLocks noChangeArrowheads="1"/>
              </p:cNvSpPr>
              <p:nvPr/>
            </p:nvSpPr>
            <p:spPr bwMode="auto">
              <a:xfrm>
                <a:off x="612" y="3415"/>
                <a:ext cx="681" cy="503"/>
              </a:xfrm>
              <a:prstGeom prst="rect">
                <a:avLst/>
              </a:prstGeom>
              <a:noFill/>
              <a:ln w="22225">
                <a:solidFill>
                  <a:srgbClr val="000000"/>
                </a:solidFill>
                <a:miter lim="800000"/>
                <a:headEnd/>
                <a:tailEnd/>
              </a:ln>
            </p:spPr>
            <p:txBody>
              <a:bodyPr/>
              <a:lstStyle/>
              <a:p>
                <a:pPr eaLnBrk="1" hangingPunct="1"/>
                <a:endParaRPr lang="en-US" altLang="en-US"/>
              </a:p>
            </p:txBody>
          </p:sp>
          <p:sp>
            <p:nvSpPr>
              <p:cNvPr id="59439" name="Rectangle 72"/>
              <p:cNvSpPr>
                <a:spLocks noChangeArrowheads="1"/>
              </p:cNvSpPr>
              <p:nvPr/>
            </p:nvSpPr>
            <p:spPr bwMode="auto">
              <a:xfrm>
                <a:off x="681" y="3536"/>
                <a:ext cx="221" cy="192"/>
              </a:xfrm>
              <a:prstGeom prst="rect">
                <a:avLst/>
              </a:prstGeom>
              <a:noFill/>
              <a:ln w="9525">
                <a:noFill/>
                <a:miter lim="800000"/>
                <a:headEnd/>
                <a:tailEnd/>
              </a:ln>
            </p:spPr>
            <p:txBody>
              <a:bodyPr wrap="none" lIns="0" tIns="0" rIns="0" bIns="0">
                <a:spAutoFit/>
              </a:bodyPr>
              <a:lstStyle/>
              <a:p>
                <a:r>
                  <a:rPr lang="en-US" altLang="zh-CN" sz="2100">
                    <a:solidFill>
                      <a:schemeClr val="hlink"/>
                    </a:solidFill>
                    <a:latin typeface="Times" charset="0"/>
                    <a:ea typeface="SimSun" pitchFamily="2" charset="-122"/>
                  </a:rPr>
                  <a:t>o</a:t>
                </a:r>
                <a:r>
                  <a:rPr lang="en-US" altLang="zh-CN" sz="2100" baseline="-25000">
                    <a:solidFill>
                      <a:schemeClr val="hlink"/>
                    </a:solidFill>
                    <a:latin typeface="Times" charset="0"/>
                    <a:ea typeface="SimSun" pitchFamily="2" charset="-122"/>
                  </a:rPr>
                  <a:t>3</a:t>
                </a:r>
              </a:p>
            </p:txBody>
          </p:sp>
        </p:grpSp>
        <p:sp>
          <p:nvSpPr>
            <p:cNvPr id="59431" name="Line 73"/>
            <p:cNvSpPr>
              <a:spLocks noChangeShapeType="1"/>
            </p:cNvSpPr>
            <p:nvPr/>
          </p:nvSpPr>
          <p:spPr bwMode="auto">
            <a:xfrm>
              <a:off x="4272" y="3405"/>
              <a:ext cx="0" cy="192"/>
            </a:xfrm>
            <a:prstGeom prst="line">
              <a:avLst/>
            </a:prstGeom>
            <a:noFill/>
            <a:ln w="28575">
              <a:solidFill>
                <a:schemeClr val="tx1"/>
              </a:solidFill>
              <a:miter lim="800000"/>
              <a:headEnd/>
              <a:tailEnd/>
            </a:ln>
            <a:effectLst/>
          </p:spPr>
          <p:txBody>
            <a:bodyPr wrap="none"/>
            <a:lstStyle/>
            <a:p>
              <a:endParaRPr lang="en-IN"/>
            </a:p>
          </p:txBody>
        </p:sp>
        <p:sp>
          <p:nvSpPr>
            <p:cNvPr id="59432" name="Freeform 74"/>
            <p:cNvSpPr>
              <a:spLocks/>
            </p:cNvSpPr>
            <p:nvPr/>
          </p:nvSpPr>
          <p:spPr bwMode="auto">
            <a:xfrm>
              <a:off x="3384" y="3640"/>
              <a:ext cx="1224" cy="448"/>
            </a:xfrm>
            <a:custGeom>
              <a:avLst/>
              <a:gdLst>
                <a:gd name="T0" fmla="*/ 24 w 1224"/>
                <a:gd name="T1" fmla="*/ 152 h 448"/>
                <a:gd name="T2" fmla="*/ 216 w 1224"/>
                <a:gd name="T3" fmla="*/ 56 h 448"/>
                <a:gd name="T4" fmla="*/ 984 w 1224"/>
                <a:gd name="T5" fmla="*/ 56 h 448"/>
                <a:gd name="T6" fmla="*/ 1080 w 1224"/>
                <a:gd name="T7" fmla="*/ 392 h 448"/>
                <a:gd name="T8" fmla="*/ 120 w 1224"/>
                <a:gd name="T9" fmla="*/ 392 h 448"/>
                <a:gd name="T10" fmla="*/ 360 w 1224"/>
                <a:gd name="T11" fmla="*/ 104 h 448"/>
                <a:gd name="T12" fmla="*/ 408 w 1224"/>
                <a:gd name="T13" fmla="*/ 104 h 4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4" h="448">
                  <a:moveTo>
                    <a:pt x="24" y="152"/>
                  </a:moveTo>
                  <a:cubicBezTo>
                    <a:pt x="40" y="112"/>
                    <a:pt x="56" y="72"/>
                    <a:pt x="216" y="56"/>
                  </a:cubicBezTo>
                  <a:cubicBezTo>
                    <a:pt x="376" y="40"/>
                    <a:pt x="840" y="0"/>
                    <a:pt x="984" y="56"/>
                  </a:cubicBezTo>
                  <a:cubicBezTo>
                    <a:pt x="1128" y="112"/>
                    <a:pt x="1224" y="336"/>
                    <a:pt x="1080" y="392"/>
                  </a:cubicBezTo>
                  <a:cubicBezTo>
                    <a:pt x="936" y="448"/>
                    <a:pt x="240" y="440"/>
                    <a:pt x="120" y="392"/>
                  </a:cubicBezTo>
                  <a:cubicBezTo>
                    <a:pt x="0" y="344"/>
                    <a:pt x="312" y="152"/>
                    <a:pt x="360" y="104"/>
                  </a:cubicBezTo>
                  <a:cubicBezTo>
                    <a:pt x="408" y="56"/>
                    <a:pt x="408" y="80"/>
                    <a:pt x="408" y="104"/>
                  </a:cubicBezTo>
                </a:path>
              </a:pathLst>
            </a:custGeom>
            <a:noFill/>
            <a:ln w="9525" cap="flat" cmpd="sng">
              <a:solidFill>
                <a:schemeClr val="hlink"/>
              </a:solidFill>
              <a:prstDash val="solid"/>
              <a:miter lim="800000"/>
              <a:headEnd type="none" w="med" len="med"/>
              <a:tailEnd type="triangle" w="med" len="med"/>
            </a:ln>
            <a:effectLst/>
          </p:spPr>
          <p:txBody>
            <a:bodyPr wrap="none"/>
            <a:lstStyle/>
            <a:p>
              <a:endParaRPr lang="en-IN"/>
            </a:p>
          </p:txBody>
        </p:sp>
        <p:sp>
          <p:nvSpPr>
            <p:cNvPr id="59433" name="Freeform 75"/>
            <p:cNvSpPr>
              <a:spLocks/>
            </p:cNvSpPr>
            <p:nvPr/>
          </p:nvSpPr>
          <p:spPr bwMode="auto">
            <a:xfrm>
              <a:off x="2544" y="3320"/>
              <a:ext cx="1968" cy="376"/>
            </a:xfrm>
            <a:custGeom>
              <a:avLst/>
              <a:gdLst>
                <a:gd name="T0" fmla="*/ 0 w 1968"/>
                <a:gd name="T1" fmla="*/ 280 h 376"/>
                <a:gd name="T2" fmla="*/ 336 w 1968"/>
                <a:gd name="T3" fmla="*/ 136 h 376"/>
                <a:gd name="T4" fmla="*/ 1536 w 1968"/>
                <a:gd name="T5" fmla="*/ 40 h 376"/>
                <a:gd name="T6" fmla="*/ 1968 w 1968"/>
                <a:gd name="T7" fmla="*/ 376 h 3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8" h="376">
                  <a:moveTo>
                    <a:pt x="0" y="280"/>
                  </a:moveTo>
                  <a:cubicBezTo>
                    <a:pt x="40" y="228"/>
                    <a:pt x="80" y="176"/>
                    <a:pt x="336" y="136"/>
                  </a:cubicBezTo>
                  <a:cubicBezTo>
                    <a:pt x="592" y="96"/>
                    <a:pt x="1264" y="0"/>
                    <a:pt x="1536" y="40"/>
                  </a:cubicBezTo>
                  <a:cubicBezTo>
                    <a:pt x="1808" y="80"/>
                    <a:pt x="1888" y="228"/>
                    <a:pt x="1968" y="376"/>
                  </a:cubicBezTo>
                </a:path>
              </a:pathLst>
            </a:custGeom>
            <a:noFill/>
            <a:ln w="9525" cap="flat" cmpd="sng">
              <a:solidFill>
                <a:srgbClr val="3399FF"/>
              </a:solidFill>
              <a:prstDash val="solid"/>
              <a:miter lim="800000"/>
              <a:headEnd type="none" w="med" len="med"/>
              <a:tailEnd type="triangle" w="med" len="med"/>
            </a:ln>
            <a:effectLst/>
          </p:spPr>
          <p:txBody>
            <a:bodyPr wrap="none"/>
            <a:lstStyle/>
            <a:p>
              <a:endParaRPr lang="en-IN"/>
            </a:p>
          </p:txBody>
        </p:sp>
        <p:sp>
          <p:nvSpPr>
            <p:cNvPr id="59434" name="Line 76"/>
            <p:cNvSpPr>
              <a:spLocks noChangeShapeType="1"/>
            </p:cNvSpPr>
            <p:nvPr/>
          </p:nvSpPr>
          <p:spPr bwMode="auto">
            <a:xfrm>
              <a:off x="4901" y="3744"/>
              <a:ext cx="192" cy="0"/>
            </a:xfrm>
            <a:prstGeom prst="line">
              <a:avLst/>
            </a:prstGeom>
            <a:noFill/>
            <a:ln w="9525">
              <a:solidFill>
                <a:srgbClr val="3399FF"/>
              </a:solidFill>
              <a:miter lim="800000"/>
              <a:headEnd/>
              <a:tailEnd type="triangle" w="med" len="med"/>
            </a:ln>
            <a:effectLst/>
          </p:spPr>
          <p:txBody>
            <a:bodyPr wrap="none"/>
            <a:lstStyle/>
            <a:p>
              <a:endParaRPr lang="en-IN"/>
            </a:p>
          </p:txBody>
        </p:sp>
        <p:sp>
          <p:nvSpPr>
            <p:cNvPr id="59435" name="Rectangle 78"/>
            <p:cNvSpPr>
              <a:spLocks noChangeArrowheads="1"/>
            </p:cNvSpPr>
            <p:nvPr/>
          </p:nvSpPr>
          <p:spPr bwMode="auto">
            <a:xfrm>
              <a:off x="5141" y="3648"/>
              <a:ext cx="483" cy="163"/>
            </a:xfrm>
            <a:prstGeom prst="rect">
              <a:avLst/>
            </a:prstGeom>
            <a:noFill/>
            <a:ln w="9525">
              <a:noFill/>
              <a:miter lim="800000"/>
              <a:headEnd/>
              <a:tailEnd/>
            </a:ln>
          </p:spPr>
          <p:txBody>
            <a:bodyPr wrap="none" lIns="0" tIns="0" rIns="0" bIns="0">
              <a:spAutoFit/>
            </a:bodyPr>
            <a:lstStyle/>
            <a:p>
              <a:r>
                <a:rPr lang="en-US" altLang="zh-CN" sz="1700">
                  <a:solidFill>
                    <a:srgbClr val="3399FF"/>
                  </a:solidFill>
                  <a:latin typeface="Times" charset="0"/>
                  <a:ea typeface="SimSun" pitchFamily="2" charset="-122"/>
                </a:rPr>
                <a:t>sanitized</a:t>
              </a:r>
              <a:endParaRPr lang="en-US" altLang="zh-CN" sz="1800">
                <a:solidFill>
                  <a:srgbClr val="3399FF"/>
                </a:solidFill>
                <a:latin typeface="Times" charset="0"/>
                <a:ea typeface="SimSun" pitchFamily="2" charset="-122"/>
              </a:endParaRPr>
            </a:p>
          </p:txBody>
        </p:sp>
        <p:sp>
          <p:nvSpPr>
            <p:cNvPr id="59436" name="Line 79"/>
            <p:cNvSpPr>
              <a:spLocks noChangeShapeType="1"/>
            </p:cNvSpPr>
            <p:nvPr/>
          </p:nvSpPr>
          <p:spPr bwMode="auto">
            <a:xfrm>
              <a:off x="4898" y="3984"/>
              <a:ext cx="192" cy="0"/>
            </a:xfrm>
            <a:prstGeom prst="line">
              <a:avLst/>
            </a:prstGeom>
            <a:noFill/>
            <a:ln w="9525">
              <a:solidFill>
                <a:schemeClr val="hlink"/>
              </a:solidFill>
              <a:miter lim="800000"/>
              <a:headEnd/>
              <a:tailEnd type="triangle" w="med" len="med"/>
            </a:ln>
            <a:effectLst/>
          </p:spPr>
          <p:txBody>
            <a:bodyPr wrap="none"/>
            <a:lstStyle/>
            <a:p>
              <a:endParaRPr lang="en-IN"/>
            </a:p>
          </p:txBody>
        </p:sp>
        <p:sp>
          <p:nvSpPr>
            <p:cNvPr id="59437" name="Rectangle 80"/>
            <p:cNvSpPr>
              <a:spLocks noChangeArrowheads="1"/>
            </p:cNvSpPr>
            <p:nvPr/>
          </p:nvSpPr>
          <p:spPr bwMode="auto">
            <a:xfrm>
              <a:off x="5141" y="3888"/>
              <a:ext cx="619" cy="163"/>
            </a:xfrm>
            <a:prstGeom prst="rect">
              <a:avLst/>
            </a:prstGeom>
            <a:noFill/>
            <a:ln w="9525">
              <a:noFill/>
              <a:miter lim="800000"/>
              <a:headEnd/>
              <a:tailEnd/>
            </a:ln>
          </p:spPr>
          <p:txBody>
            <a:bodyPr wrap="none" lIns="0" tIns="0" rIns="0" bIns="0">
              <a:spAutoFit/>
            </a:bodyPr>
            <a:lstStyle/>
            <a:p>
              <a:r>
                <a:rPr lang="en-US" altLang="zh-CN" sz="1700">
                  <a:solidFill>
                    <a:schemeClr val="hlink"/>
                  </a:solidFill>
                  <a:latin typeface="Times" charset="0"/>
                  <a:ea typeface="SimSun" pitchFamily="2" charset="-122"/>
                </a:rPr>
                <a:t>unsanitized</a:t>
              </a:r>
              <a:endParaRPr lang="en-US" altLang="zh-CN" sz="1800">
                <a:solidFill>
                  <a:schemeClr val="hlink"/>
                </a:solidFill>
                <a:latin typeface="Times" charset="0"/>
                <a:ea typeface="SimSun" pitchFamily="2" charset="-122"/>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4294967295"/>
          </p:nvPr>
        </p:nvSpPr>
        <p:spPr bwMode="auto">
          <a:xfrm>
            <a:off x="6781800" y="6324600"/>
            <a:ext cx="1905000" cy="457200"/>
          </a:xfrm>
          <a:prstGeom prst="rect">
            <a:avLst/>
          </a:prstGeom>
          <a:noFill/>
          <a:ln>
            <a:miter lim="800000"/>
            <a:headEnd/>
            <a:tailEnd/>
          </a:ln>
        </p:spPr>
        <p:txBody>
          <a:bodyPr/>
          <a:lstStyle/>
          <a:p>
            <a:pPr eaLnBrk="1" hangingPunct="1"/>
            <a:fld id="{D12C1764-E666-4AE1-A1FA-A202345627B9}" type="slidenum">
              <a:rPr lang="zh-CN" altLang="en-US">
                <a:ea typeface="SimSun" pitchFamily="2" charset="-122"/>
              </a:rPr>
              <a:pPr eaLnBrk="1" hangingPunct="1"/>
              <a:t>84</a:t>
            </a:fld>
            <a:endParaRPr lang="en-US" altLang="zh-CN">
              <a:ea typeface="SimSun" pitchFamily="2" charset="-122"/>
            </a:endParaRPr>
          </a:p>
        </p:txBody>
      </p:sp>
      <p:sp>
        <p:nvSpPr>
          <p:cNvPr id="61443" name="Rectangle 2"/>
          <p:cNvSpPr>
            <a:spLocks noGrp="1" noChangeArrowheads="1"/>
          </p:cNvSpPr>
          <p:nvPr>
            <p:ph type="title"/>
          </p:nvPr>
        </p:nvSpPr>
        <p:spPr>
          <a:xfrm>
            <a:off x="685800" y="381000"/>
            <a:ext cx="7793038" cy="762000"/>
          </a:xfrm>
        </p:spPr>
        <p:txBody>
          <a:bodyPr/>
          <a:lstStyle/>
          <a:p>
            <a:r>
              <a:rPr lang="en-US" altLang="zh-CN" smtClean="0">
                <a:ea typeface="SimSun" pitchFamily="2" charset="-122"/>
              </a:rPr>
              <a:t>Compare CW to Bell-LaPadula</a:t>
            </a:r>
          </a:p>
        </p:txBody>
      </p:sp>
      <p:sp>
        <p:nvSpPr>
          <p:cNvPr id="24580" name="Rectangle 3"/>
          <p:cNvSpPr>
            <a:spLocks noGrp="1" noChangeArrowheads="1"/>
          </p:cNvSpPr>
          <p:nvPr>
            <p:ph type="body" idx="1"/>
          </p:nvPr>
        </p:nvSpPr>
        <p:spPr>
          <a:xfrm>
            <a:off x="533400" y="1295400"/>
            <a:ext cx="8462963" cy="4191000"/>
          </a:xfrm>
          <a:ln w="57150" cmpd="thinThick">
            <a:solidFill>
              <a:schemeClr val="bg2"/>
            </a:solidFill>
          </a:ln>
        </p:spPr>
        <p:txBody>
          <a:bodyPr/>
          <a:lstStyle/>
          <a:p>
            <a:pPr>
              <a:defRPr/>
            </a:pPr>
            <a:r>
              <a:rPr lang="en-US" altLang="zh-CN" dirty="0" smtClean="0">
                <a:ea typeface="宋体" panose="02010600030101010101" pitchFamily="2" charset="-122"/>
              </a:rPr>
              <a:t>CW is based on access history, BLP is history-less</a:t>
            </a:r>
          </a:p>
          <a:p>
            <a:pPr>
              <a:defRPr/>
            </a:pPr>
            <a:r>
              <a:rPr lang="en-US" altLang="zh-CN" dirty="0" smtClean="0">
                <a:ea typeface="宋体" panose="02010600030101010101" pitchFamily="2" charset="-122"/>
              </a:rPr>
              <a:t>BLP can capture CW state at any time, but cannot track changes over time</a:t>
            </a:r>
          </a:p>
          <a:p>
            <a:pPr lvl="1">
              <a:defRPr/>
            </a:pPr>
            <a:r>
              <a:rPr lang="en-US" altLang="zh-CN" dirty="0" smtClean="0">
                <a:ea typeface="宋体" panose="02010600030101010101" pitchFamily="2" charset="-122"/>
              </a:rPr>
              <a:t>BLP security levels would need to be updated each time an access is allowed</a:t>
            </a:r>
          </a:p>
          <a:p>
            <a:pPr marL="457200" lvl="1" indent="0">
              <a:buFontTx/>
              <a:buNone/>
              <a:defRPr/>
            </a:pPr>
            <a:endParaRPr lang="en-US" altLang="zh-CN"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
            <a:ext cx="8229600" cy="1066800"/>
          </a:xfrm>
        </p:spPr>
        <p:txBody>
          <a:bodyPr/>
          <a:lstStyle/>
          <a:p>
            <a:r>
              <a:rPr lang="en-US" dirty="0" smtClean="0"/>
              <a:t>Trusted OS Functions</a:t>
            </a:r>
          </a:p>
        </p:txBody>
      </p:sp>
      <p:pic>
        <p:nvPicPr>
          <p:cNvPr id="38915" name="Picture 3"/>
          <p:cNvPicPr>
            <a:picLocks noChangeAspect="1" noChangeArrowheads="1"/>
          </p:cNvPicPr>
          <p:nvPr/>
        </p:nvPicPr>
        <p:blipFill>
          <a:blip r:embed="rId2"/>
          <a:srcRect/>
          <a:stretch>
            <a:fillRect/>
          </a:stretch>
        </p:blipFill>
        <p:spPr bwMode="auto">
          <a:xfrm>
            <a:off x="1435101" y="954089"/>
            <a:ext cx="6856413" cy="5394325"/>
          </a:xfrm>
          <a:prstGeom prst="rect">
            <a:avLst/>
          </a:prstGeom>
          <a:noFill/>
          <a:ln w="9525">
            <a:noFill/>
            <a:miter lim="800000"/>
            <a:headEnd/>
            <a:tailEnd/>
          </a:ln>
        </p:spPr>
      </p:pic>
      <p:sp>
        <p:nvSpPr>
          <p:cNvPr id="38916"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fr-FR" smtClean="0"/>
              <a:t>CS 450/650 Lecture 21: Trusted </a:t>
            </a:r>
            <a:r>
              <a:rPr kumimoji="1" lang="en-US" smtClean="0">
                <a:solidFill>
                  <a:schemeClr val="bg2"/>
                </a:solidFill>
              </a:rPr>
              <a:t>Operating System</a:t>
            </a:r>
            <a:endParaRPr lang="en-US" smtClean="0"/>
          </a:p>
        </p:txBody>
      </p:sp>
      <p:sp>
        <p:nvSpPr>
          <p:cNvPr id="3891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A8F0509B-F9ED-4465-8DC3-F9E37AC3BC0F}"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8829</Words>
  <Application>Microsoft Office PowerPoint</Application>
  <PresentationFormat>On-screen Show (4:3)</PresentationFormat>
  <Paragraphs>968</Paragraphs>
  <Slides>84</Slides>
  <Notes>20</Notes>
  <HiddenSlides>0</HiddenSlides>
  <MMClips>0</MMClips>
  <ScaleCrop>false</ScaleCrop>
  <HeadingPairs>
    <vt:vector size="4" baseType="variant">
      <vt:variant>
        <vt:lpstr>Theme</vt:lpstr>
      </vt:variant>
      <vt:variant>
        <vt:i4>2</vt:i4>
      </vt:variant>
      <vt:variant>
        <vt:lpstr>Slide Titles</vt:lpstr>
      </vt:variant>
      <vt:variant>
        <vt:i4>84</vt:i4>
      </vt:variant>
    </vt:vector>
  </HeadingPairs>
  <TitlesOfParts>
    <vt:vector size="86" baseType="lpstr">
      <vt:lpstr>Office Theme</vt:lpstr>
      <vt:lpstr>Custom Design</vt:lpstr>
      <vt:lpstr>Slide 1</vt:lpstr>
      <vt:lpstr>Slide 2</vt:lpstr>
      <vt:lpstr>Trusted OS Design</vt:lpstr>
      <vt:lpstr>Security Design Principles</vt:lpstr>
      <vt:lpstr>Security Design Principles</vt:lpstr>
      <vt:lpstr>OS Functions</vt:lpstr>
      <vt:lpstr>Security features in ordinary OS</vt:lpstr>
      <vt:lpstr>Security features in ordinary OS</vt:lpstr>
      <vt:lpstr>Trusted OS Functions</vt:lpstr>
      <vt:lpstr>Security features of Trusted OS</vt:lpstr>
      <vt:lpstr>Kernel </vt:lpstr>
      <vt:lpstr>Security Kernel</vt:lpstr>
      <vt:lpstr>Security Kernel</vt:lpstr>
      <vt:lpstr>Reference Monitor</vt:lpstr>
      <vt:lpstr>Trusted Computing Base (TCB)</vt:lpstr>
      <vt:lpstr>Trusted Computing Base (TCB)</vt:lpstr>
      <vt:lpstr>TCB and Non-TCB Code</vt:lpstr>
      <vt:lpstr>TCB monitors basic interactions</vt:lpstr>
      <vt:lpstr>Combined Security Kernel / OS System</vt:lpstr>
      <vt:lpstr>Separate Security Kernel</vt:lpstr>
      <vt:lpstr>Separation</vt:lpstr>
      <vt:lpstr>Virtualization</vt:lpstr>
      <vt:lpstr>Virtual machine</vt:lpstr>
      <vt:lpstr>IBM MVS/ESA </vt:lpstr>
      <vt:lpstr>Layered OS</vt:lpstr>
      <vt:lpstr>Modules operating in Different Layers</vt:lpstr>
      <vt:lpstr>Assurance</vt:lpstr>
      <vt:lpstr>Testing</vt:lpstr>
      <vt:lpstr>Formal verification</vt:lpstr>
      <vt:lpstr>Example: find minimum</vt:lpstr>
      <vt:lpstr>Finding the minimum value</vt:lpstr>
      <vt:lpstr>Validation</vt:lpstr>
      <vt:lpstr>Evaluation</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Computer Security Models</vt:lpstr>
      <vt:lpstr>Confidentiality Policy</vt:lpstr>
      <vt:lpstr>Formal Security Models</vt:lpstr>
      <vt:lpstr>Bell-LaPadula (BLP) Model</vt:lpstr>
      <vt:lpstr>Bell-LaPadula (BLP) Model</vt:lpstr>
      <vt:lpstr>A BLP Example</vt:lpstr>
      <vt:lpstr>Access Privileges</vt:lpstr>
      <vt:lpstr>Multilevel Security</vt:lpstr>
      <vt:lpstr>BLP Formal Description</vt:lpstr>
      <vt:lpstr>BLP Properties</vt:lpstr>
      <vt:lpstr>BLP Operations</vt:lpstr>
      <vt:lpstr>BLP Example</vt:lpstr>
      <vt:lpstr>BLP Example</vt:lpstr>
      <vt:lpstr>BLP Example cont.</vt:lpstr>
      <vt:lpstr>BLP Example cont.</vt:lpstr>
      <vt:lpstr>MULTICS Example</vt:lpstr>
      <vt:lpstr>BLP Categories</vt:lpstr>
      <vt:lpstr>The Lattice Hierarchy</vt:lpstr>
      <vt:lpstr>BLP Dominate (dom) Relationship</vt:lpstr>
      <vt:lpstr>An Example of dom Relationship</vt:lpstr>
      <vt:lpstr>Reading Information - New</vt:lpstr>
      <vt:lpstr>Writing Information - New</vt:lpstr>
      <vt:lpstr>Biba Integrity Model</vt:lpstr>
      <vt:lpstr>Biba Integrity Model</vt:lpstr>
      <vt:lpstr>Clark-Wilson Integrity Model</vt:lpstr>
      <vt:lpstr>Certified and Enforcement Rules</vt:lpstr>
      <vt:lpstr>Certified and Enforcement Rules</vt:lpstr>
      <vt:lpstr>Clark-Wilson Integrity Model</vt:lpstr>
      <vt:lpstr>The Chinese Wall Model</vt:lpstr>
      <vt:lpstr>The Chinese Wall Model</vt:lpstr>
      <vt:lpstr>Chinese Wall Model</vt:lpstr>
      <vt:lpstr>CW-*-Property</vt:lpstr>
      <vt:lpstr>How Does Information Flow?</vt:lpstr>
      <vt:lpstr>How Does Information Flow? (Cont’d)</vt:lpstr>
      <vt:lpstr>Compare CW to Bell-LaPadula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computer10</dc:creator>
  <cp:lastModifiedBy>ADMIN 2</cp:lastModifiedBy>
  <cp:revision>16</cp:revision>
  <dcterms:created xsi:type="dcterms:W3CDTF">2006-08-16T00:00:00Z</dcterms:created>
  <dcterms:modified xsi:type="dcterms:W3CDTF">2018-03-01T05:54:52Z</dcterms:modified>
</cp:coreProperties>
</file>