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308" r:id="rId22"/>
    <p:sldId id="278" r:id="rId23"/>
    <p:sldId id="279" r:id="rId24"/>
    <p:sldId id="281" r:id="rId25"/>
    <p:sldId id="282" r:id="rId26"/>
    <p:sldId id="285" r:id="rId27"/>
    <p:sldId id="283" r:id="rId28"/>
    <p:sldId id="284" r:id="rId29"/>
    <p:sldId id="286" r:id="rId30"/>
    <p:sldId id="287" r:id="rId31"/>
    <p:sldId id="303" r:id="rId32"/>
    <p:sldId id="288" r:id="rId33"/>
    <p:sldId id="289" r:id="rId34"/>
    <p:sldId id="306" r:id="rId35"/>
    <p:sldId id="307" r:id="rId36"/>
    <p:sldId id="290" r:id="rId37"/>
    <p:sldId id="291" r:id="rId38"/>
    <p:sldId id="292" r:id="rId39"/>
    <p:sldId id="293" r:id="rId40"/>
    <p:sldId id="294" r:id="rId41"/>
    <p:sldId id="304" r:id="rId42"/>
    <p:sldId id="305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9" r:id="rId51"/>
    <p:sldId id="310" r:id="rId52"/>
    <p:sldId id="311" r:id="rId53"/>
    <p:sldId id="312" r:id="rId54"/>
    <p:sldId id="302" r:id="rId55"/>
    <p:sldId id="390" r:id="rId56"/>
    <p:sldId id="379" r:id="rId57"/>
    <p:sldId id="380" r:id="rId58"/>
    <p:sldId id="381" r:id="rId59"/>
    <p:sldId id="382" r:id="rId60"/>
    <p:sldId id="383" r:id="rId61"/>
    <p:sldId id="387" r:id="rId62"/>
    <p:sldId id="388" r:id="rId63"/>
    <p:sldId id="389" r:id="rId64"/>
    <p:sldId id="313" r:id="rId65"/>
    <p:sldId id="315" r:id="rId66"/>
    <p:sldId id="316" r:id="rId67"/>
    <p:sldId id="317" r:id="rId68"/>
    <p:sldId id="318" r:id="rId69"/>
    <p:sldId id="319" r:id="rId70"/>
    <p:sldId id="320" r:id="rId71"/>
    <p:sldId id="322" r:id="rId72"/>
    <p:sldId id="327" r:id="rId73"/>
    <p:sldId id="366" r:id="rId74"/>
    <p:sldId id="367" r:id="rId75"/>
    <p:sldId id="368" r:id="rId76"/>
    <p:sldId id="328" r:id="rId77"/>
    <p:sldId id="369" r:id="rId78"/>
    <p:sldId id="330" r:id="rId79"/>
    <p:sldId id="331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70" r:id="rId89"/>
    <p:sldId id="341" r:id="rId90"/>
    <p:sldId id="342" r:id="rId91"/>
    <p:sldId id="344" r:id="rId92"/>
    <p:sldId id="347" r:id="rId93"/>
    <p:sldId id="378" r:id="rId94"/>
    <p:sldId id="376" r:id="rId95"/>
    <p:sldId id="375" r:id="rId96"/>
    <p:sldId id="377" r:id="rId97"/>
    <p:sldId id="354" r:id="rId98"/>
    <p:sldId id="365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7DA6-E4FE-429E-8C3E-FD54E35063F2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B26D-6DC2-4C60-B0ED-67968E8CD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38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025B-FB80-42C3-8B85-BAD300417DE2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4CB5-26C8-4AA1-85AA-0A0AA8E86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58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79A6-7D42-4940-8E7D-8872B397DD7C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7806-CB0E-4244-984E-61381D16F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E5BA-A23C-4136-B3A3-B8B494862374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B48E-DC06-4827-A4B2-E3860CF16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2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58A-DCC1-420B-8D5A-887A2018E797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C2CA-49D5-4CC6-973D-17D0705A6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59DA-15F1-4B79-8C05-CE5E7E1BEC38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C444-2348-4AF0-9EDE-1525CC9A6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6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307C-847E-4F5A-B306-4AE99283753B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689-02EA-4E32-88AF-DCBB6276A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56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8DD0-F97C-43E2-B826-25599E782CB5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8E24-E0F6-4AD2-98F8-A9C80894A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96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BB50-BFF0-4D9B-BF7B-CD4CEEFBC952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46FC-5983-4A06-AC06-82E010244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9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F034-26EC-4775-A941-8F62A8A02150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78E6-3723-4678-843C-B3B2FA1DB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9172-4161-4A87-B27E-E05B1498BA8B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7D7E-3F46-4BDC-A8B6-72EFA2D7D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31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97DBF-2653-4EEE-9A64-F4C602606E09}" type="datetimeFigureOut">
              <a:rPr lang="en-US"/>
              <a:pPr>
                <a:defRPr/>
              </a:pPr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528B0-0B25-4004-A974-348486A53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00125" y="1143000"/>
            <a:ext cx="70008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/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Chapter 2: Security Laws and Standards</a:t>
            </a:r>
          </a:p>
          <a:p>
            <a:pPr indent="457200"/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Security Assurance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Calibri" pitchFamily="34" charset="0"/>
              </a:rPr>
              <a:t>2. Security Laws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Calibri" pitchFamily="34" charset="0"/>
              </a:rPr>
              <a:t>3. IPR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Calibri" pitchFamily="34" charset="0"/>
              </a:rPr>
              <a:t>4. International Standards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Calibri" pitchFamily="34" charset="0"/>
              </a:rPr>
              <a:t>5. Security Audit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Calibri" pitchFamily="34" charset="0"/>
              </a:rPr>
              <a:t>6. 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Calibri" pitchFamily="34" charset="0"/>
              </a:rPr>
              <a:t>SSE-CMM / COBIT etc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ssage authentication; and 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939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   WIPO ( World Intellectual Property    Organization ) was established by the    WIPO Convention in 1967   The WIPO is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n World Intellectual2009 WORLD IP DAY                    Property Day this year,                    WIPOs focus is on   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 There are many big and small intellectual  property law firms worldwide, like in India,  USA, UK, Chicago etc, providing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   Intellectual Property is a property that    arises from the human intellect. It is a    product of human creation.  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“Literary &amp; Artistic Works”* They are books, paintings, musical compositions, plays, movies, radio/tv programs,     perfor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“Industrial Property”    Industrial Property describes physical    matter that is the product of an idea or    concept fo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jor Types of IP Functional &amp; Technical        Purely       A symbol, logo, word, sound,       Inventions          Artist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(1)   It is covered under the Act called the      Patents Act, 1970 [Amended by      Patents Act, 2005](2)   It extends to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finition: A patent describes an invention for which  the inventor claims the exclusive right.                   INVENTI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curity&#10;• The security of a system is a system&#10;property that reflects the system’s&#10;ability to protect itself from&#10;acciden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81000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A patent is an exclusive right granted for an invention, which is </a:t>
            </a:r>
            <a:r>
              <a:rPr lang="en-US" sz="2800" dirty="0">
                <a:solidFill>
                  <a:srgbClr val="FF0000"/>
                </a:solidFill>
              </a:rPr>
              <a:t>a product or </a:t>
            </a:r>
            <a:r>
              <a:rPr lang="en-US" sz="2800" dirty="0" smtClean="0">
                <a:solidFill>
                  <a:srgbClr val="FF0000"/>
                </a:solidFill>
              </a:rPr>
              <a:t>a process </a:t>
            </a:r>
            <a:r>
              <a:rPr lang="en-US" sz="2800" dirty="0">
                <a:solidFill>
                  <a:srgbClr val="FF0000"/>
                </a:solidFill>
              </a:rPr>
              <a:t>that provides a new way of doing something, or offers a new </a:t>
            </a:r>
            <a:r>
              <a:rPr lang="en-US" sz="2800" dirty="0" smtClean="0">
                <a:solidFill>
                  <a:srgbClr val="FF0000"/>
                </a:solidFill>
              </a:rPr>
              <a:t>technical solution </a:t>
            </a:r>
            <a:r>
              <a:rPr lang="en-US" sz="2800" dirty="0">
                <a:solidFill>
                  <a:srgbClr val="FF0000"/>
                </a:solidFill>
              </a:rPr>
              <a:t>to a problem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It provides protection for the invention to the owner of </a:t>
            </a:r>
            <a:r>
              <a:rPr lang="en-US" sz="2800" dirty="0" smtClean="0"/>
              <a:t>the patent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protection is granted for a limited period, </a:t>
            </a:r>
            <a:r>
              <a:rPr lang="en-US" sz="2800" dirty="0" err="1"/>
              <a:t>i.e</a:t>
            </a:r>
            <a:r>
              <a:rPr lang="en-US" sz="2800" dirty="0"/>
              <a:t> 20 years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Patent </a:t>
            </a:r>
            <a:r>
              <a:rPr lang="en-US" sz="2800" dirty="0" smtClean="0"/>
              <a:t>protection means </a:t>
            </a:r>
            <a:r>
              <a:rPr lang="en-US" sz="2800" dirty="0"/>
              <a:t>that the invention cannot be commercially made, used, distributed or </a:t>
            </a:r>
            <a:r>
              <a:rPr lang="en-US" sz="2800" dirty="0" smtClean="0"/>
              <a:t>sold.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63000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owner no longer holds exclusive rights to the invention, which becomes available to commercial exploitation by others.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patent owners are obliged, in return for patent protection, to publicly disclose information on their invention in order to enrich the total body of technical knowledge in the world.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Such an ever-increasing body of public knowledge promotes  further creativity and innovation in others.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 this way, patents provide not only protection for the owner but valuable information and inspiration for future generations of researchers and inventors.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376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   No, there is nothing like a global    patent or a world patent. Patent rights    are essentially territorial in nature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   The list of top 10 patents holders in    India comprises only pharmaceutical    and bio-tech companies.   In India, 1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 JAIPUR:  Drawing inspiration from scientist Stephen Hawking, a wheelchair-bound nine-year-old boy here has invented a ga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.   It is covered under the Act called the     Trade Marks Act, 1999.2.    The Act came into effect on     September 15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Trademarks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2400" dirty="0"/>
              <a:t>A trademark is a </a:t>
            </a:r>
            <a:r>
              <a:rPr lang="en-US" sz="2400" dirty="0">
                <a:solidFill>
                  <a:srgbClr val="FF0000"/>
                </a:solidFill>
              </a:rPr>
              <a:t>distinctive sign </a:t>
            </a:r>
            <a:r>
              <a:rPr lang="en-US" sz="2400" dirty="0"/>
              <a:t>that identifies certain goods or services as those produced or provided by a specific person or enterprise. </a:t>
            </a:r>
            <a:endParaRPr lang="en-US" sz="2400" dirty="0" smtClean="0"/>
          </a:p>
          <a:p>
            <a:endParaRPr lang="en-US" sz="1100" dirty="0"/>
          </a:p>
          <a:p>
            <a:r>
              <a:rPr lang="en-US" sz="2400" dirty="0"/>
              <a:t>It may be one or a </a:t>
            </a:r>
            <a:r>
              <a:rPr lang="en-US" sz="2400" dirty="0">
                <a:solidFill>
                  <a:srgbClr val="FF0000"/>
                </a:solidFill>
              </a:rPr>
              <a:t>combination of words, letters, and numerals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sz="1100" dirty="0"/>
          </a:p>
          <a:p>
            <a:r>
              <a:rPr lang="en-US" sz="2400" dirty="0"/>
              <a:t> They may consist of drawings, symbols, three- dimensional signs such as the shape and packaging of goods, audible </a:t>
            </a:r>
            <a:r>
              <a:rPr lang="en-US" sz="2400" dirty="0" smtClean="0"/>
              <a:t>signs such </a:t>
            </a:r>
            <a:r>
              <a:rPr lang="en-US" sz="2400" dirty="0"/>
              <a:t>as music or vocal sounds, fragrances, or </a:t>
            </a:r>
            <a:r>
              <a:rPr lang="en-US" sz="2400" dirty="0" err="1"/>
              <a:t>colours</a:t>
            </a:r>
            <a:r>
              <a:rPr lang="en-US" sz="2400" dirty="0"/>
              <a:t> used as distinguishing features</a:t>
            </a:r>
            <a:r>
              <a:rPr lang="en-US" sz="2400" dirty="0" smtClean="0"/>
              <a:t>.</a:t>
            </a:r>
          </a:p>
          <a:p>
            <a:endParaRPr lang="en-US" sz="1100" dirty="0" smtClean="0"/>
          </a:p>
          <a:p>
            <a:r>
              <a:rPr lang="en-US" sz="2400" dirty="0">
                <a:solidFill>
                  <a:srgbClr val="FF0000"/>
                </a:solidFill>
              </a:rPr>
              <a:t>It helps consumers identify and purchase a product or service because </a:t>
            </a:r>
            <a:r>
              <a:rPr lang="en-US" sz="2400" dirty="0" smtClean="0">
                <a:solidFill>
                  <a:srgbClr val="FF0000"/>
                </a:solidFill>
              </a:rPr>
              <a:t>its nature </a:t>
            </a:r>
            <a:r>
              <a:rPr lang="en-US" sz="2400" dirty="0">
                <a:solidFill>
                  <a:srgbClr val="FF0000"/>
                </a:solidFill>
              </a:rPr>
              <a:t>and quality, indicated by its unique </a:t>
            </a:r>
            <a:r>
              <a:rPr lang="en-US" sz="2400" dirty="0" smtClean="0">
                <a:solidFill>
                  <a:srgbClr val="FF0000"/>
                </a:solidFill>
              </a:rPr>
              <a:t>trademark</a:t>
            </a:r>
            <a:r>
              <a:rPr lang="en-US" sz="2400" dirty="0">
                <a:solidFill>
                  <a:srgbClr val="FF0000"/>
                </a:solidFill>
              </a:rPr>
              <a:t>, meets their needs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initial </a:t>
            </a:r>
            <a:r>
              <a:rPr lang="en-US" sz="2400" dirty="0"/>
              <a:t>term of registration is for 10 years; thereafter it may be renewed from time </a:t>
            </a:r>
            <a:r>
              <a:rPr lang="en-US" sz="2400" dirty="0" smtClean="0"/>
              <a:t>to time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   Trademark:     A symbol, logo, word, sound, color,      design, or other device that is used to      identify a busin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&#10;Trademark&#10;Different types of Trademarks -&#10;Shape&#10;Name&#10;Slogan&#10;Symbol&#10;Colour&#10;Logotype&#10;JRA &amp; Associat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rrect use:Raymond Textile is Indias leading producer ofworsted suiting fabric with over 60% market share.„Raymond Textil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91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 Security is essential as most systems&#10;are networked so that external access&#10;to the system through the Internet is&#10;possib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rade Secrets&#10;• A trade secret consists of&#10;– a formula, device, idea, process, pattern, or compilation of&#10;information th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4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98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Trade </a:t>
            </a:r>
            <a:r>
              <a:rPr lang="en-US" sz="3200" b="1" dirty="0">
                <a:solidFill>
                  <a:srgbClr val="FF0000"/>
                </a:solidFill>
              </a:rPr>
              <a:t>Secrets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It </a:t>
            </a:r>
            <a:r>
              <a:rPr lang="en-US" sz="2400" dirty="0"/>
              <a:t>may be confidential business information that provides an enterprise </a:t>
            </a:r>
            <a:r>
              <a:rPr lang="en-US" sz="2400" dirty="0" smtClean="0"/>
              <a:t>a competitive </a:t>
            </a:r>
            <a:r>
              <a:rPr lang="en-US" sz="2400" dirty="0"/>
              <a:t>edge may be considered a trade secret. </a:t>
            </a:r>
            <a:r>
              <a:rPr lang="en-US" sz="2400" dirty="0">
                <a:solidFill>
                  <a:srgbClr val="FF0000"/>
                </a:solidFill>
              </a:rPr>
              <a:t>Usually these are </a:t>
            </a:r>
            <a:r>
              <a:rPr lang="en-US" sz="2400" dirty="0" smtClean="0">
                <a:solidFill>
                  <a:srgbClr val="FF0000"/>
                </a:solidFill>
              </a:rPr>
              <a:t>manufacturing or </a:t>
            </a:r>
            <a:r>
              <a:rPr lang="en-US" sz="2400" dirty="0">
                <a:solidFill>
                  <a:srgbClr val="FF0000"/>
                </a:solidFill>
              </a:rPr>
              <a:t>industrial secrets and commercial secrets.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These </a:t>
            </a:r>
            <a:r>
              <a:rPr lang="en-US" sz="2400" dirty="0"/>
              <a:t>include </a:t>
            </a:r>
            <a:r>
              <a:rPr lang="en-US" sz="2400" dirty="0">
                <a:solidFill>
                  <a:srgbClr val="FF0000"/>
                </a:solidFill>
              </a:rPr>
              <a:t>sales methods, </a:t>
            </a:r>
            <a:r>
              <a:rPr lang="en-US" sz="2400" dirty="0" smtClean="0">
                <a:solidFill>
                  <a:srgbClr val="FF0000"/>
                </a:solidFill>
              </a:rPr>
              <a:t>distribution methods</a:t>
            </a:r>
            <a:r>
              <a:rPr lang="en-US" sz="2400" dirty="0">
                <a:solidFill>
                  <a:srgbClr val="FF0000"/>
                </a:solidFill>
              </a:rPr>
              <a:t>, consumer profiles, advertising strategies, lists of suppliers and clients,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manufacturing processes.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Contrary </a:t>
            </a:r>
            <a:r>
              <a:rPr lang="en-US" sz="2400" dirty="0"/>
              <a:t>to patents, </a:t>
            </a:r>
            <a:r>
              <a:rPr lang="en-US" sz="2400" dirty="0">
                <a:solidFill>
                  <a:srgbClr val="FF0000"/>
                </a:solidFill>
              </a:rPr>
              <a:t>trade secrets are protected </a:t>
            </a:r>
            <a:r>
              <a:rPr lang="en-US" sz="2400" dirty="0" smtClean="0">
                <a:solidFill>
                  <a:srgbClr val="FF0000"/>
                </a:solidFill>
              </a:rPr>
              <a:t>without registration.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A </a:t>
            </a:r>
            <a:r>
              <a:rPr lang="en-US" sz="2400" dirty="0"/>
              <a:t>trade secret can be protected for an </a:t>
            </a:r>
            <a:r>
              <a:rPr lang="en-US" sz="2400" dirty="0">
                <a:solidFill>
                  <a:srgbClr val="FF0000"/>
                </a:solidFill>
              </a:rPr>
              <a:t>unlimited period </a:t>
            </a:r>
            <a:r>
              <a:rPr lang="en-US" sz="2400" dirty="0"/>
              <a:t>of time but </a:t>
            </a:r>
            <a:r>
              <a:rPr lang="en-US" sz="2400" dirty="0" smtClean="0"/>
              <a:t>a substantial </a:t>
            </a:r>
            <a:r>
              <a:rPr lang="en-US" sz="2400" dirty="0"/>
              <a:t>element of secrecy must exist, so that, except by the use of </a:t>
            </a:r>
            <a:r>
              <a:rPr lang="en-US" sz="2400" dirty="0" smtClean="0"/>
              <a:t>improper means</a:t>
            </a:r>
            <a:r>
              <a:rPr lang="en-US" sz="2400" dirty="0"/>
              <a:t>, there would be difficulty in acquiring the </a:t>
            </a:r>
            <a:r>
              <a:rPr lang="en-US" sz="2400" dirty="0" smtClean="0"/>
              <a:t>information.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Trades secret</a:t>
            </a:r>
            <a:r>
              <a:rPr lang="en-US" sz="2400" dirty="0" smtClean="0">
                <a:solidFill>
                  <a:srgbClr val="FF0000"/>
                </a:solidFill>
              </a:rPr>
              <a:t>, traditional </a:t>
            </a:r>
            <a:r>
              <a:rPr lang="en-US" sz="2400" dirty="0">
                <a:solidFill>
                  <a:srgbClr val="FF0000"/>
                </a:solidFill>
              </a:rPr>
              <a:t>knowledge are also interlinked / associated with the </a:t>
            </a:r>
            <a:r>
              <a:rPr lang="en-US" sz="2400" dirty="0" smtClean="0">
                <a:solidFill>
                  <a:srgbClr val="FF0000"/>
                </a:solidFill>
              </a:rPr>
              <a:t>geographical indications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07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ypes of IP: A General Practice Attorney is Likely to Encounter&#10;• Variants of Trade Secrets&#10;– Limited rights in technic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46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OGRAPHICAL INDICATIONS&#10;• Geographical indication is an indication originating from a definite&#10;geographical territory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04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Geographical Indications (GI):</a:t>
            </a:r>
          </a:p>
          <a:p>
            <a:r>
              <a:rPr lang="en-US" sz="2400" dirty="0"/>
              <a:t>GI are signs used on goods that have a specific geographical origin </a:t>
            </a:r>
            <a:r>
              <a:rPr lang="en-US" sz="2400" dirty="0" smtClean="0"/>
              <a:t>and possess </a:t>
            </a:r>
            <a:r>
              <a:rPr lang="en-US" sz="2400" dirty="0"/>
              <a:t>qualities or a reputation that are due </a:t>
            </a:r>
            <a:r>
              <a:rPr lang="en-US" sz="2400" dirty="0">
                <a:solidFill>
                  <a:srgbClr val="FF0000"/>
                </a:solidFill>
              </a:rPr>
              <a:t>to that place of origin.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Agricultural products </a:t>
            </a:r>
            <a:r>
              <a:rPr lang="en-US" sz="2400" dirty="0">
                <a:solidFill>
                  <a:srgbClr val="FF0000"/>
                </a:solidFill>
              </a:rPr>
              <a:t>typically have qualities that derive from their place </a:t>
            </a:r>
            <a:r>
              <a:rPr lang="en-US" sz="2400" dirty="0"/>
              <a:t>of production and </a:t>
            </a:r>
            <a:r>
              <a:rPr lang="en-US" sz="2400" dirty="0" smtClean="0"/>
              <a:t>are influenced </a:t>
            </a:r>
            <a:r>
              <a:rPr lang="en-US" sz="2400" dirty="0"/>
              <a:t>by specific local factors, such as climate and soil.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may also </a:t>
            </a:r>
            <a:r>
              <a:rPr lang="en-US" sz="2400" dirty="0" smtClean="0"/>
              <a:t>highlight specific </a:t>
            </a:r>
            <a:r>
              <a:rPr lang="en-US" sz="2400" dirty="0"/>
              <a:t>qualities of a product, which are due to human factors that can be found </a:t>
            </a:r>
            <a:r>
              <a:rPr lang="en-US" sz="2400" dirty="0" smtClean="0"/>
              <a:t>in the </a:t>
            </a:r>
            <a:r>
              <a:rPr lang="en-US" sz="2400" dirty="0"/>
              <a:t>place of origin of the products, such as specific manufacturing skills </a:t>
            </a:r>
            <a:r>
              <a:rPr lang="en-US" sz="2400" dirty="0" smtClean="0"/>
              <a:t>and traditions.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282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2326"/>
            <a:ext cx="8534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/>
          </a:p>
          <a:p>
            <a:r>
              <a:rPr lang="en-US" sz="2400" dirty="0" smtClean="0"/>
              <a:t> It is important that the product derives its qualities and reputation from that place.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Place of origin may be a village or town, a region or a country.</a:t>
            </a:r>
          </a:p>
          <a:p>
            <a:endParaRPr lang="en-US" sz="1100" dirty="0" smtClean="0"/>
          </a:p>
          <a:p>
            <a:r>
              <a:rPr lang="en-US" sz="2400" dirty="0" smtClean="0"/>
              <a:t>It is an exclusive right given to a particular community hence the benefits of its registration are shared by the all members of the community.</a:t>
            </a:r>
          </a:p>
          <a:p>
            <a:endParaRPr lang="en-US" sz="1100" dirty="0" smtClean="0"/>
          </a:p>
          <a:p>
            <a:r>
              <a:rPr lang="en-US" sz="2400" dirty="0" smtClean="0"/>
              <a:t> Recently the GIs of goods like </a:t>
            </a:r>
            <a:r>
              <a:rPr lang="en-US" sz="2400" dirty="0" err="1" smtClean="0"/>
              <a:t>Chanderi</a:t>
            </a:r>
            <a:r>
              <a:rPr lang="en-US" sz="2400" dirty="0" smtClean="0"/>
              <a:t> </a:t>
            </a:r>
            <a:r>
              <a:rPr lang="en-US" sz="2400" dirty="0" err="1" smtClean="0"/>
              <a:t>Sarees</a:t>
            </a:r>
            <a:r>
              <a:rPr lang="en-US" sz="2400" dirty="0" smtClean="0"/>
              <a:t>, </a:t>
            </a:r>
            <a:r>
              <a:rPr lang="en-US" sz="2400" dirty="0" err="1" smtClean="0"/>
              <a:t>Kullu</a:t>
            </a:r>
            <a:r>
              <a:rPr lang="en-US" sz="2400" dirty="0" smtClean="0"/>
              <a:t> Shawls, Wet Grinders </a:t>
            </a:r>
            <a:r>
              <a:rPr lang="en-US" sz="2400" dirty="0" err="1" smtClean="0"/>
              <a:t>etc</a:t>
            </a:r>
            <a:r>
              <a:rPr lang="en-US" sz="2400" dirty="0" smtClean="0"/>
              <a:t> have been registered.</a:t>
            </a:r>
          </a:p>
          <a:p>
            <a:endParaRPr lang="en-US" sz="1100" dirty="0" smtClean="0"/>
          </a:p>
          <a:p>
            <a:r>
              <a:rPr lang="en-US" sz="2400" dirty="0" smtClean="0"/>
              <a:t>Keeping in view the large diversity of traditional products spread all over the country, the registration under GI will be very important in future growth of the tribes / communities / skilled artisans associated in developing such products.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65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orrect use:Incorrect use:     VIMAL       ADT   AA                        ftos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13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rrect use:                 - Calvin Klein                 - Tommy Hilfiger                 - MPC POTTERIES GWALIORIncor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44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rademarks Name Logotype Symbol Slogan Shape Colo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&#10;“The exclusive right given by law for a certain term of&#10;years to an author, composer etc. (or his assignee) to&#10;print, p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4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curity assurance&#10;• Vulnerability avoidance&#10;– The system is designed so that&#10;vulnerabilities do not occur. For example, i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&#10; Original Literary, Dramatic, Musical and Artistic&#10;Works, Cinematograph Films, Sound recordings.&#10; Literary Works: N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-24"/>
            <a:ext cx="913445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714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18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Copyrights and related rights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sz="2600" dirty="0"/>
              <a:t>Copyright is a legal term describing rights given to creators for their </a:t>
            </a:r>
            <a:r>
              <a:rPr lang="en-US" sz="2600" dirty="0" smtClean="0"/>
              <a:t>literary and </a:t>
            </a:r>
            <a:r>
              <a:rPr lang="en-US" sz="2600" dirty="0"/>
              <a:t>artistic works. 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kinds of works covered by copyright include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 </a:t>
            </a:r>
            <a:r>
              <a:rPr lang="en-US" sz="2600" dirty="0">
                <a:solidFill>
                  <a:srgbClr val="FF0000"/>
                </a:solidFill>
              </a:rPr>
              <a:t>literary </a:t>
            </a:r>
            <a:r>
              <a:rPr lang="en-US" sz="2600" dirty="0" smtClean="0">
                <a:solidFill>
                  <a:srgbClr val="FF0000"/>
                </a:solidFill>
              </a:rPr>
              <a:t>works </a:t>
            </a:r>
            <a:r>
              <a:rPr lang="en-US" sz="2600" dirty="0" smtClean="0"/>
              <a:t>such </a:t>
            </a:r>
            <a:r>
              <a:rPr lang="en-US" sz="2600" dirty="0"/>
              <a:t>as novels, poems, plays, reference works, newspapers and computer programs</a:t>
            </a:r>
            <a:r>
              <a:rPr lang="en-US" sz="2600" dirty="0" smtClean="0"/>
              <a:t>; databases</a:t>
            </a:r>
            <a:r>
              <a:rPr lang="en-US" sz="2600" dirty="0"/>
              <a:t>; films, musical compositions, and choreography; </a:t>
            </a:r>
            <a:endParaRPr lang="en-US" sz="2600" dirty="0" smtClean="0"/>
          </a:p>
          <a:p>
            <a:endParaRPr lang="en-US" sz="900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artistic </a:t>
            </a:r>
            <a:r>
              <a:rPr lang="en-US" sz="2600" dirty="0">
                <a:solidFill>
                  <a:srgbClr val="FF0000"/>
                </a:solidFill>
              </a:rPr>
              <a:t>works </a:t>
            </a:r>
            <a:r>
              <a:rPr lang="en-US" sz="2600" dirty="0"/>
              <a:t>such </a:t>
            </a:r>
            <a:r>
              <a:rPr lang="en-US" sz="2600" dirty="0" smtClean="0"/>
              <a:t>as paintings</a:t>
            </a:r>
            <a:r>
              <a:rPr lang="en-US" sz="2600" dirty="0"/>
              <a:t>, drawings, photographs and sculpture; architecture; and advertisements</a:t>
            </a:r>
            <a:r>
              <a:rPr lang="en-US" sz="2600" dirty="0" smtClean="0"/>
              <a:t>, maps </a:t>
            </a:r>
            <a:r>
              <a:rPr lang="en-US" sz="2600" dirty="0"/>
              <a:t>and technical drawings. </a:t>
            </a:r>
            <a:endParaRPr lang="en-US" sz="2600" dirty="0" smtClean="0"/>
          </a:p>
          <a:p>
            <a:r>
              <a:rPr lang="en-US" sz="2600" dirty="0" smtClean="0"/>
              <a:t>Copyright </a:t>
            </a:r>
            <a:r>
              <a:rPr lang="en-US" sz="2600" dirty="0"/>
              <a:t>subsists in a work by virtue of creation</a:t>
            </a:r>
            <a:r>
              <a:rPr lang="en-US" sz="2600" dirty="0" smtClean="0"/>
              <a:t>;</a:t>
            </a:r>
          </a:p>
          <a:p>
            <a:endParaRPr lang="en-US" sz="1000" dirty="0"/>
          </a:p>
          <a:p>
            <a:r>
              <a:rPr lang="en-US" sz="2600" dirty="0"/>
              <a:t>hence it’s not mandatory to register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However, registering a copyright </a:t>
            </a:r>
            <a:r>
              <a:rPr lang="en-US" sz="2600" dirty="0" smtClean="0"/>
              <a:t>provides evidence </a:t>
            </a:r>
            <a:r>
              <a:rPr lang="en-US" sz="2600" dirty="0"/>
              <a:t>that copyright subsists in the work &amp; creator is the owner of the work.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609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Creators often sell the rights to their works to individuals or companies best able to market the works in return for payment.</a:t>
            </a:r>
          </a:p>
          <a:p>
            <a:endParaRPr lang="en-US" sz="2400" dirty="0"/>
          </a:p>
          <a:p>
            <a:r>
              <a:rPr lang="en-US" sz="2400" dirty="0" smtClean="0"/>
              <a:t> These payments are often made dependent on the actual use of the work, and are then referred to as royalties. </a:t>
            </a:r>
          </a:p>
          <a:p>
            <a:endParaRPr lang="en-US" sz="2400" dirty="0" smtClean="0"/>
          </a:p>
          <a:p>
            <a:r>
              <a:rPr lang="en-US" sz="2400" dirty="0" smtClean="0"/>
              <a:t>These economic rights have a time limit, (other than photographs) is for life of author plus sixty years after creator’s death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497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pyright lasts for the-   Author‟s lifetime + 50 years from the end    of the calendar year in which the author    dies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8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   Gives permission to use copyrighted    materials if certain criteria are met   Protects freedom of speech   Promot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3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• A suit can lie in the District or  High court ,• It may issue an injunction  either to prevent the  infringer from any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9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Apple sued phone maker HTC andhas filed a complaint with the U.S.International Trade Commission,alleging that the Taiwan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30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 suit can lie in District       or High court• Punishment extends from  6 months to 3 years• A permanent bans on  engag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0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P RIGHTS&#10;REGISTERED&#10;• Patents&#10;• Trade Marks&#10;• Design rights&#10;UNREGISTERED&#10;• Copyright&#10;• Unregistered Design rights&#10;• Comm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47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acts Continued…&#10;• IPR is given to a product, only when its used for commercial purpose.&#10;• These are some of the compani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1"/>
            <a:ext cx="9601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6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Attack detection and elimination&#10;– The system is designed so that attacks on&#10;vulnerabilities are detected and neutralise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56984" cy="655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e. </a:t>
            </a:r>
            <a:r>
              <a:rPr lang="en-US" sz="2800" b="1" dirty="0" err="1">
                <a:solidFill>
                  <a:srgbClr val="FF0000"/>
                </a:solidFill>
              </a:rPr>
              <a:t>IndustrialDesigns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Industrial designs refer to creative activity, which result in the ornamental </a:t>
            </a:r>
            <a:r>
              <a:rPr lang="en-US" sz="2400" dirty="0" smtClean="0"/>
              <a:t>or formal </a:t>
            </a:r>
            <a:r>
              <a:rPr lang="en-US" sz="2400" dirty="0"/>
              <a:t>appearance of a product, and design right refers to a novel or original </a:t>
            </a:r>
            <a:r>
              <a:rPr lang="en-US" sz="2400" dirty="0" smtClean="0"/>
              <a:t>design that </a:t>
            </a:r>
            <a:r>
              <a:rPr lang="en-US" sz="2400" dirty="0"/>
              <a:t>is accorded to the proprietor of a validly registered design</a:t>
            </a:r>
            <a:r>
              <a:rPr lang="en-US" sz="2400" dirty="0" smtClean="0"/>
              <a:t>.</a:t>
            </a:r>
          </a:p>
          <a:p>
            <a:endParaRPr lang="en-US" sz="10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Industrial designs </a:t>
            </a:r>
            <a:r>
              <a:rPr lang="en-US" sz="2400" dirty="0" smtClean="0"/>
              <a:t>are an </a:t>
            </a:r>
            <a:r>
              <a:rPr lang="en-US" sz="2400" dirty="0"/>
              <a:t>element of intellectual property</a:t>
            </a:r>
            <a:r>
              <a:rPr lang="en-US" sz="2400" dirty="0" smtClean="0"/>
              <a:t>.</a:t>
            </a:r>
          </a:p>
          <a:p>
            <a:endParaRPr lang="en-US" sz="10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Under the TRIPS Agreement, minimum </a:t>
            </a:r>
            <a:r>
              <a:rPr lang="en-US" sz="2400" dirty="0" smtClean="0"/>
              <a:t>standards of </a:t>
            </a:r>
            <a:r>
              <a:rPr lang="en-US" sz="2400" dirty="0"/>
              <a:t>protection of industrial designs have been provided for.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a developing country</a:t>
            </a:r>
            <a:r>
              <a:rPr lang="en-US" sz="2400" dirty="0" smtClean="0"/>
              <a:t>, India </a:t>
            </a:r>
            <a:r>
              <a:rPr lang="en-US" sz="2400" dirty="0"/>
              <a:t>has already amended its national legislation to provide for these </a:t>
            </a:r>
            <a:r>
              <a:rPr lang="en-US" sz="2400" dirty="0" smtClean="0"/>
              <a:t>minimal standards.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essential purpose of design law it to promote and protect the </a:t>
            </a:r>
            <a:r>
              <a:rPr lang="en-US" sz="2400" dirty="0" smtClean="0">
                <a:solidFill>
                  <a:srgbClr val="FF0000"/>
                </a:solidFill>
              </a:rPr>
              <a:t>design element </a:t>
            </a:r>
            <a:r>
              <a:rPr lang="en-US" sz="2400" dirty="0">
                <a:solidFill>
                  <a:srgbClr val="FF0000"/>
                </a:solidFill>
              </a:rPr>
              <a:t>of industrial production. </a:t>
            </a:r>
            <a:r>
              <a:rPr lang="en-US" sz="2400" dirty="0"/>
              <a:t>It is also intended to promote innovative activity </a:t>
            </a:r>
            <a:r>
              <a:rPr lang="en-US" sz="2400" dirty="0" smtClean="0"/>
              <a:t>in the </a:t>
            </a:r>
            <a:r>
              <a:rPr lang="en-US" sz="2400" dirty="0"/>
              <a:t>field of industries. The existing legislation on industrial designs in India </a:t>
            </a:r>
            <a:r>
              <a:rPr lang="en-US" sz="2400" dirty="0" smtClean="0"/>
              <a:t>is contained </a:t>
            </a:r>
            <a:r>
              <a:rPr lang="en-US" sz="2400" dirty="0"/>
              <a:t>in the New Designs Act, 2000 and this Act will serve its purpose well in</a:t>
            </a:r>
          </a:p>
          <a:p>
            <a:r>
              <a:rPr lang="en-US" sz="2400" dirty="0"/>
              <a:t>the rapid changes in technology and international developments.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9101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44624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g. </a:t>
            </a:r>
            <a:r>
              <a:rPr lang="en-US" sz="2800" b="1" dirty="0">
                <a:solidFill>
                  <a:srgbClr val="FF0000"/>
                </a:solidFill>
              </a:rPr>
              <a:t>Layout Design for Integrated Circuits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Semiconductor Integrated Circuit means a product having </a:t>
            </a:r>
            <a:r>
              <a:rPr lang="en-US" sz="2400" dirty="0" smtClean="0"/>
              <a:t>transistors and other </a:t>
            </a:r>
            <a:r>
              <a:rPr lang="en-US" sz="2400" dirty="0"/>
              <a:t>circuitry elements, which are inseparably formed on a semiconductor </a:t>
            </a:r>
            <a:r>
              <a:rPr lang="en-US" sz="2400" dirty="0" smtClean="0"/>
              <a:t>material or </a:t>
            </a:r>
            <a:r>
              <a:rPr lang="en-US" sz="2400" dirty="0"/>
              <a:t>an insulating material or inside the semiconductor material and designed </a:t>
            </a:r>
            <a:r>
              <a:rPr lang="en-US" sz="2400" dirty="0" smtClean="0"/>
              <a:t>to perform </a:t>
            </a:r>
            <a:r>
              <a:rPr lang="en-US" sz="2400" dirty="0"/>
              <a:t>an electronic circuitry function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 aim of the Semiconductor Integrated Circuits Layout-Design Act 2000 </a:t>
            </a:r>
            <a:r>
              <a:rPr lang="en-US" sz="2400" dirty="0" smtClean="0"/>
              <a:t>is to </a:t>
            </a:r>
            <a:r>
              <a:rPr lang="en-US" sz="2400" dirty="0"/>
              <a:t>provide protection of Intellectual Property Right (IPR) in the area </a:t>
            </a:r>
            <a:r>
              <a:rPr lang="en-US" sz="2400" dirty="0" smtClean="0"/>
              <a:t>of Semiconductor </a:t>
            </a:r>
            <a:r>
              <a:rPr lang="en-US" sz="2400" dirty="0"/>
              <a:t>Integrated Circuit Layout Designs and for matters </a:t>
            </a:r>
            <a:r>
              <a:rPr lang="en-US" sz="2400" dirty="0" smtClean="0"/>
              <a:t>connected therewith </a:t>
            </a:r>
            <a:r>
              <a:rPr lang="en-US" sz="2400" dirty="0"/>
              <a:t>or incidental thereto. </a:t>
            </a:r>
          </a:p>
        </p:txBody>
      </p:sp>
    </p:spTree>
    <p:extLst>
      <p:ext uri="{BB962C8B-B14F-4D97-AF65-F5344CB8AC3E}">
        <p14:creationId xmlns:p14="http://schemas.microsoft.com/office/powerpoint/2010/main" xmlns="" val="39430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main focus of SICLD Act is to provide for routes and mechanism for protection of IPR in Chip Layout Designs created and matters related to it.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SICLD Act empowers the registered proprietor of the </a:t>
            </a:r>
            <a:r>
              <a:rPr lang="en-US" sz="2400" dirty="0" smtClean="0"/>
              <a:t>layout-design an </a:t>
            </a:r>
            <a:r>
              <a:rPr lang="en-US" sz="2400" dirty="0"/>
              <a:t>inherent right to use the layout-design, commercially exploit it and obtain relief in respect of any infringement.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initial term of registration is for 10 years; thereafter it may be renewed from time to time. </a:t>
            </a:r>
          </a:p>
        </p:txBody>
      </p:sp>
    </p:spTree>
    <p:extLst>
      <p:ext uri="{BB962C8B-B14F-4D97-AF65-F5344CB8AC3E}">
        <p14:creationId xmlns:p14="http://schemas.microsoft.com/office/powerpoint/2010/main" xmlns="" val="3663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1957"/>
            <a:ext cx="856895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h. </a:t>
            </a:r>
            <a:r>
              <a:rPr lang="en-US" sz="2800" b="1" dirty="0" smtClean="0">
                <a:solidFill>
                  <a:srgbClr val="FF0000"/>
                </a:solidFill>
              </a:rPr>
              <a:t>Protection of New Plant Variety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400" dirty="0"/>
              <a:t>The objective of this act is to recognize the role of farmers as </a:t>
            </a:r>
            <a:r>
              <a:rPr lang="en-US" sz="2400" dirty="0" smtClean="0"/>
              <a:t>cultivators and conservers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contribution of traditional, rural and tribal communities to </a:t>
            </a:r>
            <a:r>
              <a:rPr lang="en-US" sz="2400" dirty="0" smtClean="0">
                <a:solidFill>
                  <a:srgbClr val="FF0000"/>
                </a:solidFill>
              </a:rPr>
              <a:t>the country’s </a:t>
            </a:r>
            <a:r>
              <a:rPr lang="en-US" sz="2400" dirty="0">
                <a:solidFill>
                  <a:srgbClr val="FF0000"/>
                </a:solidFill>
              </a:rPr>
              <a:t>agro biodiversity</a:t>
            </a:r>
            <a:r>
              <a:rPr lang="en-US" sz="2400" dirty="0"/>
              <a:t> by rewarding them for their contribution and to </a:t>
            </a:r>
            <a:r>
              <a:rPr lang="en-US" sz="2400" dirty="0" smtClean="0"/>
              <a:t>stimulate investment </a:t>
            </a:r>
            <a:r>
              <a:rPr lang="en-US" sz="2400" dirty="0"/>
              <a:t>for R &amp; D for the </a:t>
            </a:r>
            <a:r>
              <a:rPr lang="en-US" sz="2400" dirty="0">
                <a:solidFill>
                  <a:srgbClr val="FF0000"/>
                </a:solidFill>
              </a:rPr>
              <a:t>development new plant varieties to facilitate the </a:t>
            </a:r>
            <a:r>
              <a:rPr lang="en-US" sz="2400" dirty="0" smtClean="0">
                <a:solidFill>
                  <a:srgbClr val="FF0000"/>
                </a:solidFill>
              </a:rPr>
              <a:t>growth of </a:t>
            </a:r>
            <a:r>
              <a:rPr lang="en-US" sz="2400" dirty="0">
                <a:solidFill>
                  <a:srgbClr val="FF0000"/>
                </a:solidFill>
              </a:rPr>
              <a:t>the seed industry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sz="1000" dirty="0"/>
          </a:p>
          <a:p>
            <a:r>
              <a:rPr lang="en-US" sz="2400" dirty="0"/>
              <a:t>The Plant Variety Protection and Farmers Rights act 2001 was enacted </a:t>
            </a:r>
            <a:r>
              <a:rPr lang="en-US" sz="2400" dirty="0" smtClean="0"/>
              <a:t>in India </a:t>
            </a:r>
            <a:r>
              <a:rPr lang="en-US" sz="2400" dirty="0"/>
              <a:t>to protect the New Plant Variety; the act has come into force on </a:t>
            </a:r>
            <a:r>
              <a:rPr lang="en-US" sz="2400" dirty="0" smtClean="0"/>
              <a:t>30.10.2005 through </a:t>
            </a:r>
            <a:r>
              <a:rPr lang="en-US" sz="2400" dirty="0"/>
              <a:t>Authority. 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Initially </a:t>
            </a:r>
            <a:r>
              <a:rPr lang="en-US" sz="2400" dirty="0">
                <a:solidFill>
                  <a:srgbClr val="FF0000"/>
                </a:solidFill>
              </a:rPr>
              <a:t>12 crop species have been identified for regt. i.e. Rice,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Wheat, Maize, Sorghum, Pearl millet, Chickpea, Green gram, Black gram, Lentil</a:t>
            </a:r>
            <a:r>
              <a:rPr lang="en-US" sz="2400" dirty="0" smtClean="0">
                <a:solidFill>
                  <a:srgbClr val="FF0000"/>
                </a:solidFill>
              </a:rPr>
              <a:t>, Kidney </a:t>
            </a:r>
            <a:r>
              <a:rPr lang="en-US" sz="2400" dirty="0">
                <a:solidFill>
                  <a:srgbClr val="FF0000"/>
                </a:solidFill>
              </a:rPr>
              <a:t>bean etc. </a:t>
            </a:r>
            <a:r>
              <a:rPr lang="en-US" sz="2400" dirty="0" smtClean="0"/>
              <a:t>India </a:t>
            </a:r>
            <a:r>
              <a:rPr lang="en-US" sz="2400" dirty="0"/>
              <a:t>has opted for sui- generic system instead of patents </a:t>
            </a:r>
            <a:r>
              <a:rPr lang="en-US" sz="2400" dirty="0" smtClean="0"/>
              <a:t>for protecting </a:t>
            </a:r>
            <a:r>
              <a:rPr lang="en-US" sz="2400" dirty="0"/>
              <a:t>new plant variety. 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/>
              <a:t>Department </a:t>
            </a:r>
            <a:r>
              <a:rPr lang="en-US" sz="2400" dirty="0"/>
              <a:t>Agriculture and Cooperation is </a:t>
            </a:r>
            <a:r>
              <a:rPr lang="en-US" sz="2400" dirty="0" smtClean="0"/>
              <a:t>the administrative </a:t>
            </a:r>
            <a:r>
              <a:rPr lang="en-US" sz="2400" dirty="0"/>
              <a:t>ministry looking after its registration and other matters.</a:t>
            </a:r>
          </a:p>
        </p:txBody>
      </p:sp>
    </p:spTree>
    <p:extLst>
      <p:ext uri="{BB962C8B-B14F-4D97-AF65-F5344CB8AC3E}">
        <p14:creationId xmlns:p14="http://schemas.microsoft.com/office/powerpoint/2010/main" xmlns="" val="7698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ypes of IPRs&#10;Intellectual Property&#10;Industrial Property Copyrights and related rights&#10;Industrial Patents Trademarks Tra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Security Laws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5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T Act-2000&#10;Crimes under Indian Penal Code and Special Laws&#10;Offence Sections&#10;Sending threatening &amp; Defamatory messages b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95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9&#10;Section 43&#10;If any person uses a computer or system network without permission&#10;of the owner or any other person who is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09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&#10;Section 66&#10;Hacking with Computer System&#10; Information residing in a computer resources must be&#10;either:&#10;• Destroyed&#10;• 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33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2&#10;Some other Sections&#10; Section 65 : Tampering with computer source&#10;document.&#10;Punishments&#10;Offences are punishable with 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7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• Exposure limitation and recovery&#10;– The system is designed so that the adverse&#10;consequences of a successful attack are&#10;mi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me other Sections&#10; Section 502A: Publishing, Transmitting images of the private&#10;area of a person without his or her c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7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nited States America have many rules to regulate&#10;internet content, Currently He is working on :&#10; SOPA (Stop Online Pir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7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9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 We are living in highly digitalized world.&#10; All companies depend upon their computer networks&#10;and keep their valuable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30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portance of Cyber Law&#10; Most people are using email, cell phones and SMS&#10;messages for communication.&#10; Even in &quot;non-cy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91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ternational standards&#10;24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5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3554" name="Picture 2" descr="Distance Education for Africa / Enseignement á Distance Pour L’Afrique WWW.DEAFRICA.COM&#10;What is Cyber Security&#10;Standards?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96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 descr="Distance Education for Africa / Enseignement á Distance Pour L’Afrique WWW.DEAFRICA.COM&#10;The International Organization f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21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5602" name="Picture 2" descr="Distance Education for Africa / Enseignement á Distance Pour L’Afrique WWW.DEAFRICA.COM&#10;ISO Security Standards&#10; 1. ISO/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80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 descr="Distance Education for Africa / Enseignement á Distance Pour L’Afrique WWW.DEAFRICA.COM&#10;Other Standards:&#10;PAYMENT CARD I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89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SO 27001 – the cyber security&#10;standard&#10;• ISO 27001 – a globally recognised&#10;standard that provides a best-practice&#10;framew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07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is meant by IPRs?&#10;Intellectual Property (IP) is any creations of human mind.&#10;Like tangible property, their creation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988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ey elements of implementing&#10;ISO 27001&#10;• Determine the scope of the ISMS&#10;• Consider the context of the organisation and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8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nefits of ISO 27001&#10;certification&#10;• Assurance to customers, employees, investors –&#10;their data is safe&#10;• Credibility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65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435769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Law/finance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5792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ecurity Audit view&#10;© COPYRIGHT PLN9 SECURITY SERVICES PVT. LTD. ALL RIGHTS RESERVED&#10;PLN9, A Complete Security Solution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999" y="1071546"/>
            <a:ext cx="7261463" cy="51435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3786190"/>
            <a:ext cx="6786610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9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1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5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9" y="188640"/>
            <a:ext cx="850112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 An</a:t>
            </a:r>
            <a:r>
              <a:rPr lang="en-IN" sz="2400" dirty="0"/>
              <a:t> </a:t>
            </a:r>
            <a:r>
              <a:rPr lang="en-IN" sz="2400" b="1" dirty="0" smtClean="0"/>
              <a:t>Information </a:t>
            </a:r>
            <a:r>
              <a:rPr lang="en-IN" sz="2400" b="1" dirty="0"/>
              <a:t>security audit</a:t>
            </a:r>
            <a:r>
              <a:rPr lang="en-IN" sz="2400" dirty="0"/>
              <a:t> is an audit </a:t>
            </a:r>
            <a:r>
              <a:rPr lang="en-IN" sz="2400" dirty="0" smtClean="0"/>
              <a:t>of</a:t>
            </a:r>
            <a:r>
              <a:rPr lang="en-IN" sz="2400" dirty="0"/>
              <a:t> information </a:t>
            </a:r>
            <a:r>
              <a:rPr lang="en-IN" sz="2400" dirty="0" smtClean="0"/>
              <a:t>security</a:t>
            </a:r>
            <a:r>
              <a:rPr lang="en-IN" sz="2400" dirty="0"/>
              <a:t> in an </a:t>
            </a:r>
            <a:r>
              <a:rPr lang="en-IN" sz="2400" dirty="0" smtClean="0"/>
              <a:t>organization</a:t>
            </a:r>
            <a:r>
              <a:rPr lang="en-IN" sz="2400" dirty="0"/>
              <a:t>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10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In </a:t>
            </a:r>
            <a:r>
              <a:rPr lang="en-IN" sz="2400" dirty="0"/>
              <a:t>auditing information </a:t>
            </a:r>
            <a:r>
              <a:rPr lang="en-IN" sz="2400" dirty="0" smtClean="0"/>
              <a:t>security, </a:t>
            </a:r>
            <a:r>
              <a:rPr lang="en-IN" sz="2400" dirty="0"/>
              <a:t>there </a:t>
            </a:r>
            <a:r>
              <a:rPr lang="en-IN" sz="2400" dirty="0" smtClean="0"/>
              <a:t>are multiple </a:t>
            </a:r>
            <a:r>
              <a:rPr lang="en-IN" sz="2400" dirty="0"/>
              <a:t>types of </a:t>
            </a:r>
            <a:r>
              <a:rPr lang="en-IN" sz="2400" dirty="0" smtClean="0"/>
              <a:t>audits and multiple </a:t>
            </a:r>
            <a:r>
              <a:rPr lang="en-IN" sz="2400" dirty="0"/>
              <a:t>objectives for different </a:t>
            </a:r>
            <a:r>
              <a:rPr lang="en-IN" sz="2400" dirty="0" smtClean="0"/>
              <a:t>audits.</a:t>
            </a:r>
          </a:p>
          <a:p>
            <a:pPr>
              <a:buFont typeface="Arial" pitchFamily="34" charset="0"/>
              <a:buChar char="•"/>
            </a:pPr>
            <a:endParaRPr lang="en-IN" sz="9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IN" sz="2400" dirty="0" smtClean="0"/>
              <a:t>Most commonly,  </a:t>
            </a:r>
            <a:r>
              <a:rPr lang="en-IN" sz="2400" dirty="0"/>
              <a:t>the controls being audited can be </a:t>
            </a:r>
            <a:r>
              <a:rPr lang="en-IN" sz="2400" dirty="0" smtClean="0"/>
              <a:t>categorized </a:t>
            </a:r>
          </a:p>
          <a:p>
            <a:r>
              <a:rPr lang="en-IN" sz="2400" dirty="0"/>
              <a:t> </a:t>
            </a:r>
            <a:r>
              <a:rPr lang="en-IN" sz="2400" dirty="0" smtClean="0"/>
              <a:t> to</a:t>
            </a:r>
            <a:r>
              <a:rPr lang="en-IN" sz="2400" b="1" dirty="0">
                <a:solidFill>
                  <a:srgbClr val="FF0000"/>
                </a:solidFill>
              </a:rPr>
              <a:t> technical, physical and administrative</a:t>
            </a:r>
            <a:r>
              <a:rPr lang="en-IN" sz="2400" dirty="0">
                <a:solidFill>
                  <a:srgbClr val="FF0000"/>
                </a:solidFill>
              </a:rPr>
              <a:t>. </a:t>
            </a:r>
            <a:endParaRPr lang="en-IN" sz="2400" dirty="0" smtClean="0">
              <a:solidFill>
                <a:srgbClr val="FF0000"/>
              </a:solidFill>
            </a:endParaRPr>
          </a:p>
          <a:p>
            <a:endParaRPr lang="en-IN" sz="10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</a:t>
            </a:r>
            <a:r>
              <a:rPr lang="en-IN" sz="2400" dirty="0" smtClean="0"/>
              <a:t>Auditing </a:t>
            </a:r>
            <a:r>
              <a:rPr lang="en-IN" sz="2400" dirty="0"/>
              <a:t>information security covers topics from auditing the </a:t>
            </a:r>
            <a:r>
              <a:rPr lang="en-IN" sz="2400" dirty="0" smtClean="0">
                <a:solidFill>
                  <a:srgbClr val="FF0000"/>
                </a:solidFill>
              </a:rPr>
              <a:t>physical security </a:t>
            </a:r>
            <a:r>
              <a:rPr lang="en-IN" sz="2400" dirty="0">
                <a:solidFill>
                  <a:srgbClr val="FF0000"/>
                </a:solidFill>
              </a:rPr>
              <a:t>of data </a:t>
            </a:r>
            <a:r>
              <a:rPr lang="en-IN" sz="2400" dirty="0" err="1">
                <a:solidFill>
                  <a:srgbClr val="FF0000"/>
                </a:solidFill>
              </a:rPr>
              <a:t>centers</a:t>
            </a:r>
            <a:r>
              <a:rPr lang="en-IN" sz="2400" dirty="0">
                <a:solidFill>
                  <a:srgbClr val="FF0000"/>
                </a:solidFill>
              </a:rPr>
              <a:t> to auditing the logical security of </a:t>
            </a:r>
            <a:r>
              <a:rPr lang="en-IN" sz="2400" dirty="0" smtClean="0">
                <a:solidFill>
                  <a:srgbClr val="FF0000"/>
                </a:solidFill>
              </a:rPr>
              <a:t>databases.</a:t>
            </a:r>
          </a:p>
          <a:p>
            <a:r>
              <a:rPr lang="en-IN" sz="2400" dirty="0" smtClean="0"/>
              <a:t> </a:t>
            </a:r>
            <a:endParaRPr lang="en-IN" sz="10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It </a:t>
            </a:r>
            <a:r>
              <a:rPr lang="en-IN" sz="2400" dirty="0" smtClean="0">
                <a:solidFill>
                  <a:srgbClr val="FF0000"/>
                </a:solidFill>
              </a:rPr>
              <a:t>highlights </a:t>
            </a:r>
            <a:r>
              <a:rPr lang="en-IN" sz="2400" dirty="0">
                <a:solidFill>
                  <a:srgbClr val="FF0000"/>
                </a:solidFill>
              </a:rPr>
              <a:t>key components </a:t>
            </a:r>
            <a:r>
              <a:rPr lang="en-IN" sz="2400" dirty="0"/>
              <a:t>to look for and different methods for </a:t>
            </a:r>
            <a:r>
              <a:rPr lang="en-IN" sz="2400" dirty="0" smtClean="0"/>
              <a:t>  auditing </a:t>
            </a:r>
            <a:r>
              <a:rPr lang="en-IN" sz="2400" dirty="0"/>
              <a:t>these areas</a:t>
            </a:r>
            <a:r>
              <a:rPr lang="en-IN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IN" sz="900" dirty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When </a:t>
            </a:r>
            <a:r>
              <a:rPr lang="en-IN" sz="2400" dirty="0" err="1"/>
              <a:t>centered</a:t>
            </a:r>
            <a:r>
              <a:rPr lang="en-IN" sz="2400" dirty="0"/>
              <a:t> on the IT aspects of information security, it can be seen </a:t>
            </a:r>
            <a:r>
              <a:rPr lang="en-IN" sz="2400" dirty="0" smtClean="0"/>
              <a:t>  as </a:t>
            </a:r>
            <a:r>
              <a:rPr lang="en-IN" sz="2400" dirty="0"/>
              <a:t>a part of an information technology audit.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sz="9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</a:t>
            </a:r>
            <a:r>
              <a:rPr lang="en-IN" sz="2400" dirty="0" smtClean="0"/>
              <a:t>It </a:t>
            </a:r>
            <a:r>
              <a:rPr lang="en-IN" sz="2400" dirty="0"/>
              <a:t>is often then referred to </a:t>
            </a:r>
            <a:r>
              <a:rPr lang="en-IN" sz="2400" dirty="0" smtClean="0"/>
              <a:t>as </a:t>
            </a:r>
            <a:r>
              <a:rPr lang="en-IN" sz="2400" dirty="0"/>
              <a:t>an</a:t>
            </a:r>
            <a:r>
              <a:rPr lang="en-IN" sz="2400" dirty="0">
                <a:solidFill>
                  <a:srgbClr val="FF0000"/>
                </a:solidFill>
              </a:rPr>
              <a:t> information technology security </a:t>
            </a:r>
            <a:endParaRPr lang="en-IN" sz="2400" dirty="0" smtClean="0">
              <a:solidFill>
                <a:srgbClr val="FF0000"/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  audit</a:t>
            </a:r>
            <a:r>
              <a:rPr lang="en-IN" sz="2400" dirty="0">
                <a:solidFill>
                  <a:srgbClr val="FF0000"/>
                </a:solidFill>
              </a:rPr>
              <a:t> or a computer security </a:t>
            </a:r>
            <a:r>
              <a:rPr lang="en-IN" sz="2400" dirty="0" smtClean="0">
                <a:solidFill>
                  <a:srgbClr val="FF0000"/>
                </a:solidFill>
              </a:rPr>
              <a:t> audit.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0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85728"/>
            <a:ext cx="800105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/>
              <a:t> </a:t>
            </a:r>
            <a:endParaRPr lang="en-IN" sz="2200" dirty="0"/>
          </a:p>
          <a:p>
            <a:pPr algn="ctr"/>
            <a:r>
              <a:rPr lang="en-IN" sz="2400" b="1" dirty="0" smtClean="0"/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Establishing audit objectives</a:t>
            </a:r>
          </a:p>
          <a:p>
            <a:pPr algn="ctr"/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Employee </a:t>
            </a:r>
            <a:r>
              <a:rPr lang="en-IN" sz="2200" dirty="0"/>
              <a:t>procedures and responsibilities including systems and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cross- functional training</a:t>
            </a:r>
          </a:p>
          <a:p>
            <a:pPr>
              <a:lnSpc>
                <a:spcPct val="150000"/>
              </a:lnSpc>
            </a:pPr>
            <a:endParaRPr lang="en-IN" sz="1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>
                <a:solidFill>
                  <a:srgbClr val="FF0000"/>
                </a:solidFill>
              </a:rPr>
              <a:t>Appropriate </a:t>
            </a:r>
            <a:r>
              <a:rPr lang="en-IN" sz="2200" dirty="0">
                <a:solidFill>
                  <a:srgbClr val="FF0000"/>
                </a:solidFill>
              </a:rPr>
              <a:t>back up procedures are in place to minimize downtime 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200" dirty="0" smtClean="0">
                <a:solidFill>
                  <a:srgbClr val="FF0000"/>
                </a:solidFill>
              </a:rPr>
              <a:t>  and </a:t>
            </a:r>
            <a:r>
              <a:rPr lang="en-IN" sz="2200" dirty="0">
                <a:solidFill>
                  <a:srgbClr val="FF0000"/>
                </a:solidFill>
              </a:rPr>
              <a:t>prevent loss of important </a:t>
            </a:r>
            <a:r>
              <a:rPr lang="en-IN" sz="2200" dirty="0" smtClean="0">
                <a:solidFill>
                  <a:srgbClr val="FF0000"/>
                </a:solidFill>
              </a:rPr>
              <a:t>data</a:t>
            </a:r>
          </a:p>
          <a:p>
            <a:pPr>
              <a:lnSpc>
                <a:spcPct val="150000"/>
              </a:lnSpc>
            </a:pPr>
            <a:endParaRPr lang="en-IN" sz="1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FF0000"/>
                </a:solidFill>
              </a:rPr>
              <a:t>The </a:t>
            </a:r>
            <a:r>
              <a:rPr lang="en-IN" sz="2200" dirty="0">
                <a:solidFill>
                  <a:srgbClr val="FF0000"/>
                </a:solidFill>
              </a:rPr>
              <a:t>data </a:t>
            </a:r>
            <a:r>
              <a:rPr lang="en-IN" sz="2200" dirty="0" err="1">
                <a:solidFill>
                  <a:srgbClr val="FF0000"/>
                </a:solidFill>
              </a:rPr>
              <a:t>center</a:t>
            </a:r>
            <a:r>
              <a:rPr lang="en-IN" sz="2200" dirty="0">
                <a:solidFill>
                  <a:srgbClr val="FF0000"/>
                </a:solidFill>
              </a:rPr>
              <a:t> has </a:t>
            </a:r>
            <a:r>
              <a:rPr lang="en-IN" sz="2200" dirty="0" smtClean="0">
                <a:solidFill>
                  <a:srgbClr val="FF0000"/>
                </a:solidFill>
              </a:rPr>
              <a:t>sufficient </a:t>
            </a:r>
            <a:r>
              <a:rPr lang="en-IN" sz="2200" dirty="0">
                <a:solidFill>
                  <a:srgbClr val="FF0000"/>
                </a:solidFill>
              </a:rPr>
              <a:t>physical security controls to prevent 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</a:rPr>
              <a:t> </a:t>
            </a:r>
            <a:r>
              <a:rPr lang="en-IN" sz="2200" dirty="0" smtClean="0">
                <a:solidFill>
                  <a:srgbClr val="FF0000"/>
                </a:solidFill>
              </a:rPr>
              <a:t>  unauthorized </a:t>
            </a:r>
            <a:r>
              <a:rPr lang="en-IN" sz="2200" dirty="0">
                <a:solidFill>
                  <a:srgbClr val="FF0000"/>
                </a:solidFill>
              </a:rPr>
              <a:t>access to the data </a:t>
            </a:r>
            <a:r>
              <a:rPr lang="en-IN" sz="2200" dirty="0" err="1" smtClean="0">
                <a:solidFill>
                  <a:srgbClr val="FF0000"/>
                </a:solidFill>
              </a:rPr>
              <a:t>center</a:t>
            </a:r>
            <a:r>
              <a:rPr lang="en-IN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N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sufficient </a:t>
            </a:r>
            <a:r>
              <a:rPr lang="en-IN" sz="2200" dirty="0"/>
              <a:t>environmental controls are in place to ensure equipment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 is  protected </a:t>
            </a:r>
            <a:r>
              <a:rPr lang="en-IN" sz="2200" dirty="0"/>
              <a:t>from fire and 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845"/>
            <a:ext cx="9144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 </a:t>
            </a:r>
            <a:endParaRPr lang="en-IN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Meet with IT management to determine possible areas of concern</a:t>
            </a:r>
          </a:p>
          <a:p>
            <a:pPr>
              <a:lnSpc>
                <a:spcPct val="150000"/>
              </a:lnSpc>
            </a:pPr>
            <a:endParaRPr lang="en-IN" sz="1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Review the current IT organization chart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Review job descriptions of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employees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Research all operating systems, software applications and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   equipment operating within the data </a:t>
            </a:r>
            <a:r>
              <a:rPr lang="en-IN" sz="2400" dirty="0" err="1" smtClean="0"/>
              <a:t>center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Review the company’s IT policies and procedures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Evaluate the company’s IT budget and systems planning documentation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Introduction cont...    Intellectual property rights include:              Copyright              Patents             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3" name="Picture 2" descr="&#10; Intellectual property (IP) refers to&#10;creations of the mind, such as&#10;inventions; literary and artistic&#10;works; designs;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56578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		</a:t>
            </a:r>
            <a:r>
              <a:rPr lang="en-IN" sz="2400" b="1" dirty="0" smtClean="0">
                <a:solidFill>
                  <a:srgbClr val="FF0000"/>
                </a:solidFill>
              </a:rPr>
              <a:t>Audit </a:t>
            </a:r>
            <a:r>
              <a:rPr lang="en-IN" sz="2400" b="1" dirty="0">
                <a:solidFill>
                  <a:srgbClr val="FF0000"/>
                </a:solidFill>
              </a:rPr>
              <a:t>planning &amp; </a:t>
            </a:r>
            <a:r>
              <a:rPr lang="en-IN" sz="2400" b="1" dirty="0" smtClean="0">
                <a:solidFill>
                  <a:srgbClr val="FF0000"/>
                </a:solidFill>
              </a:rPr>
              <a:t>preparation</a:t>
            </a:r>
          </a:p>
          <a:p>
            <a:endParaRPr lang="en-IN" sz="2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200" dirty="0" smtClean="0"/>
              <a:t> The </a:t>
            </a:r>
            <a:r>
              <a:rPr lang="en-IN" sz="2200" dirty="0"/>
              <a:t>auditor should be </a:t>
            </a:r>
            <a:r>
              <a:rPr lang="en-IN" sz="2200" dirty="0" smtClean="0"/>
              <a:t>sufficiently </a:t>
            </a:r>
            <a:r>
              <a:rPr lang="en-IN" sz="2200" dirty="0"/>
              <a:t>educated about the company and </a:t>
            </a:r>
            <a:endParaRPr lang="en-IN" sz="2200" dirty="0" smtClean="0"/>
          </a:p>
          <a:p>
            <a:pPr>
              <a:lnSpc>
                <a:spcPct val="200000"/>
              </a:lnSpc>
            </a:pPr>
            <a:r>
              <a:rPr lang="en-IN" sz="2200" dirty="0"/>
              <a:t> </a:t>
            </a:r>
            <a:r>
              <a:rPr lang="en-IN" sz="2200" dirty="0" smtClean="0"/>
              <a:t>  its </a:t>
            </a:r>
            <a:r>
              <a:rPr lang="en-IN" sz="2200" dirty="0"/>
              <a:t>critical business activities before conducting a data </a:t>
            </a:r>
            <a:r>
              <a:rPr lang="en-IN" sz="2200" dirty="0" smtClean="0"/>
              <a:t>centre review.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IN" sz="2200" dirty="0" smtClean="0"/>
              <a:t> The </a:t>
            </a:r>
            <a:r>
              <a:rPr lang="en-IN" sz="2200" dirty="0"/>
              <a:t>objective of the data </a:t>
            </a:r>
            <a:r>
              <a:rPr lang="en-IN" sz="2200" dirty="0" smtClean="0"/>
              <a:t>centre </a:t>
            </a:r>
            <a:r>
              <a:rPr lang="en-IN" sz="2200" dirty="0"/>
              <a:t>is to align data </a:t>
            </a:r>
            <a:r>
              <a:rPr lang="en-IN" sz="2200" dirty="0" smtClean="0"/>
              <a:t>centre </a:t>
            </a:r>
            <a:r>
              <a:rPr lang="en-IN" sz="2200" dirty="0"/>
              <a:t>activities </a:t>
            </a:r>
            <a:r>
              <a:rPr lang="en-IN" sz="2200" dirty="0" smtClean="0"/>
              <a:t>with</a:t>
            </a:r>
          </a:p>
          <a:p>
            <a:pPr>
              <a:lnSpc>
                <a:spcPct val="200000"/>
              </a:lnSpc>
            </a:pPr>
            <a:r>
              <a:rPr lang="en-IN" sz="2200" dirty="0"/>
              <a:t> </a:t>
            </a:r>
            <a:r>
              <a:rPr lang="en-IN" sz="2200" dirty="0" smtClean="0"/>
              <a:t> </a:t>
            </a:r>
            <a:r>
              <a:rPr lang="en-IN" sz="2200" dirty="0"/>
              <a:t>the goals of the business while </a:t>
            </a:r>
            <a:r>
              <a:rPr lang="en-IN" sz="2200" dirty="0">
                <a:solidFill>
                  <a:srgbClr val="FF0000"/>
                </a:solidFill>
              </a:rPr>
              <a:t>maintaining the security and integrity 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IN" sz="2200" dirty="0">
                <a:solidFill>
                  <a:srgbClr val="FF0000"/>
                </a:solidFill>
              </a:rPr>
              <a:t> </a:t>
            </a:r>
            <a:r>
              <a:rPr lang="en-IN" sz="2200" dirty="0" smtClean="0">
                <a:solidFill>
                  <a:srgbClr val="FF0000"/>
                </a:solidFill>
              </a:rPr>
              <a:t> of </a:t>
            </a:r>
            <a:r>
              <a:rPr lang="en-IN" sz="2200" dirty="0">
                <a:solidFill>
                  <a:srgbClr val="FF0000"/>
                </a:solidFill>
              </a:rPr>
              <a:t>critical information and processes</a:t>
            </a:r>
            <a:r>
              <a:rPr lang="en-IN" sz="2200" dirty="0" smtClean="0">
                <a:solidFill>
                  <a:srgbClr val="FF0000"/>
                </a:solidFill>
              </a:rPr>
              <a:t>.</a:t>
            </a:r>
          </a:p>
          <a:p>
            <a:endParaRPr lang="en-IN" sz="1600" dirty="0" smtClean="0"/>
          </a:p>
          <a:p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142984"/>
            <a:ext cx="7715304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Performing the </a:t>
            </a:r>
            <a:r>
              <a:rPr lang="en-IN" sz="2800" b="1" dirty="0" smtClean="0">
                <a:solidFill>
                  <a:srgbClr val="FF0000"/>
                </a:solidFill>
              </a:rPr>
              <a:t>review</a:t>
            </a:r>
            <a:endParaRPr lang="en-I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N" sz="12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/>
              <a:t>The next step is </a:t>
            </a:r>
            <a:r>
              <a:rPr lang="en-IN" sz="2200" dirty="0">
                <a:solidFill>
                  <a:srgbClr val="FF0000"/>
                </a:solidFill>
              </a:rPr>
              <a:t>collecting evidence to satisfy data </a:t>
            </a:r>
            <a:r>
              <a:rPr lang="en-IN" sz="2200" dirty="0" err="1">
                <a:solidFill>
                  <a:srgbClr val="FF0000"/>
                </a:solidFill>
              </a:rPr>
              <a:t>center</a:t>
            </a:r>
            <a:r>
              <a:rPr lang="en-IN" sz="2200" dirty="0">
                <a:solidFill>
                  <a:srgbClr val="FF0000"/>
                </a:solidFill>
              </a:rPr>
              <a:t> audit objectives. </a:t>
            </a:r>
            <a:endParaRPr lang="en-IN" sz="22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This </a:t>
            </a:r>
            <a:r>
              <a:rPr lang="en-IN" sz="2200" dirty="0"/>
              <a:t>involves </a:t>
            </a:r>
            <a:r>
              <a:rPr lang="en-IN" sz="2200" dirty="0" smtClean="0"/>
              <a:t>travelling </a:t>
            </a:r>
            <a:r>
              <a:rPr lang="en-IN" sz="2200" dirty="0"/>
              <a:t>to the data </a:t>
            </a:r>
            <a:r>
              <a:rPr lang="en-IN" sz="2200" dirty="0" err="1"/>
              <a:t>center</a:t>
            </a:r>
            <a:r>
              <a:rPr lang="en-IN" sz="2200" dirty="0"/>
              <a:t> location and observing </a:t>
            </a:r>
            <a:r>
              <a:rPr lang="en-IN" sz="2200" dirty="0" smtClean="0"/>
              <a:t>processes </a:t>
            </a:r>
            <a:r>
              <a:rPr lang="en-IN" sz="2200" dirty="0"/>
              <a:t>within the data </a:t>
            </a:r>
            <a:r>
              <a:rPr lang="en-IN" sz="2200" dirty="0" err="1"/>
              <a:t>center</a:t>
            </a:r>
            <a:r>
              <a:rPr lang="en-IN" sz="2200" dirty="0"/>
              <a:t>.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>
              <a:lnSpc>
                <a:spcPct val="150000"/>
              </a:lnSpc>
            </a:pP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6"/>
            <a:ext cx="835824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 </a:t>
            </a:r>
            <a:endParaRPr lang="en-IN" sz="2200" dirty="0" smtClean="0"/>
          </a:p>
          <a:p>
            <a:r>
              <a:rPr lang="en-IN" sz="2200" dirty="0" smtClean="0"/>
              <a:t>The </a:t>
            </a:r>
            <a:r>
              <a:rPr lang="en-IN" sz="2200" dirty="0"/>
              <a:t>following review procedures should be conducted to satisfy the </a:t>
            </a:r>
            <a:r>
              <a:rPr lang="en-IN" sz="2200" dirty="0" smtClean="0"/>
              <a:t> audit </a:t>
            </a:r>
            <a:r>
              <a:rPr lang="en-IN" sz="2200" dirty="0"/>
              <a:t>objectives</a:t>
            </a:r>
            <a:r>
              <a:rPr lang="en-IN" sz="2200" dirty="0" smtClean="0"/>
              <a:t>:</a:t>
            </a:r>
          </a:p>
          <a:p>
            <a:endParaRPr lang="en-IN" sz="1100" dirty="0"/>
          </a:p>
          <a:p>
            <a:r>
              <a:rPr lang="en-IN" sz="2200" b="1" dirty="0">
                <a:solidFill>
                  <a:srgbClr val="FF0000"/>
                </a:solidFill>
              </a:rPr>
              <a:t>Data </a:t>
            </a:r>
            <a:r>
              <a:rPr lang="en-IN" sz="2200" b="1" dirty="0" smtClean="0">
                <a:solidFill>
                  <a:srgbClr val="FF0000"/>
                </a:solidFill>
              </a:rPr>
              <a:t>centre Employee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All </a:t>
            </a:r>
            <a:r>
              <a:rPr lang="en-IN" sz="2200" dirty="0"/>
              <a:t>data </a:t>
            </a:r>
            <a:r>
              <a:rPr lang="en-IN" sz="2200" dirty="0" smtClean="0"/>
              <a:t>centre </a:t>
            </a:r>
            <a:r>
              <a:rPr lang="en-IN" sz="2200" dirty="0" smtClean="0">
                <a:solidFill>
                  <a:srgbClr val="FF0000"/>
                </a:solidFill>
              </a:rPr>
              <a:t>employee </a:t>
            </a:r>
            <a:r>
              <a:rPr lang="en-IN" sz="2200" dirty="0">
                <a:solidFill>
                  <a:srgbClr val="FF0000"/>
                </a:solidFill>
              </a:rPr>
              <a:t>should be authorized to access </a:t>
            </a:r>
            <a:r>
              <a:rPr lang="en-IN" sz="2200" dirty="0"/>
              <a:t>the data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 </a:t>
            </a:r>
            <a:r>
              <a:rPr lang="en-IN" sz="2200" dirty="0" err="1" smtClean="0"/>
              <a:t>center</a:t>
            </a:r>
            <a:r>
              <a:rPr lang="en-IN" sz="2200" dirty="0" smtClean="0"/>
              <a:t> </a:t>
            </a:r>
            <a:r>
              <a:rPr lang="en-IN" sz="2200" dirty="0"/>
              <a:t>(</a:t>
            </a:r>
            <a:r>
              <a:rPr lang="en-IN" sz="2200" dirty="0">
                <a:solidFill>
                  <a:srgbClr val="FF0000"/>
                </a:solidFill>
              </a:rPr>
              <a:t>key cards, login ID’s, secure passwords, </a:t>
            </a:r>
            <a:r>
              <a:rPr lang="en-IN" sz="2200" dirty="0" smtClean="0">
                <a:solidFill>
                  <a:srgbClr val="FF0000"/>
                </a:solidFill>
              </a:rPr>
              <a:t>etc. </a:t>
            </a:r>
            <a:r>
              <a:rPr lang="en-IN" sz="22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Data </a:t>
            </a:r>
            <a:r>
              <a:rPr lang="en-IN" sz="2200" dirty="0" err="1"/>
              <a:t>center</a:t>
            </a:r>
            <a:r>
              <a:rPr lang="en-IN" sz="2200" dirty="0"/>
              <a:t> employees are </a:t>
            </a:r>
            <a:r>
              <a:rPr lang="en-IN" sz="2200" dirty="0">
                <a:solidFill>
                  <a:srgbClr val="FF0000"/>
                </a:solidFill>
              </a:rPr>
              <a:t>adequately educated </a:t>
            </a:r>
            <a:r>
              <a:rPr lang="en-IN" sz="2200" dirty="0"/>
              <a:t>about data </a:t>
            </a:r>
            <a:r>
              <a:rPr lang="en-IN" sz="2200" dirty="0" err="1" smtClean="0"/>
              <a:t>center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 equipment </a:t>
            </a:r>
            <a:r>
              <a:rPr lang="en-IN" sz="2200" dirty="0"/>
              <a:t>and properly perform their jobs</a:t>
            </a:r>
            <a:r>
              <a:rPr lang="en-IN" sz="22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FF0000"/>
                </a:solidFill>
              </a:rPr>
              <a:t>Vendor </a:t>
            </a:r>
            <a:r>
              <a:rPr lang="en-IN" sz="2200" dirty="0">
                <a:solidFill>
                  <a:srgbClr val="FF0000"/>
                </a:solidFill>
              </a:rPr>
              <a:t>service </a:t>
            </a:r>
            <a:r>
              <a:rPr lang="en-IN" sz="2200" dirty="0" smtClean="0">
                <a:solidFill>
                  <a:srgbClr val="FF0000"/>
                </a:solidFill>
              </a:rPr>
              <a:t>persons </a:t>
            </a:r>
            <a:r>
              <a:rPr lang="en-IN" sz="2200" dirty="0">
                <a:solidFill>
                  <a:srgbClr val="FF0000"/>
                </a:solidFill>
              </a:rPr>
              <a:t>are supervised </a:t>
            </a:r>
            <a:r>
              <a:rPr lang="en-IN" sz="2200" dirty="0"/>
              <a:t>when doing work on data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 </a:t>
            </a:r>
            <a:r>
              <a:rPr lang="en-IN" sz="2200" dirty="0" err="1" smtClean="0"/>
              <a:t>center</a:t>
            </a:r>
            <a:r>
              <a:rPr lang="en-IN" sz="2200" dirty="0" smtClean="0"/>
              <a:t> </a:t>
            </a:r>
            <a:r>
              <a:rPr lang="en-IN" sz="2200" dirty="0"/>
              <a:t>equipment. </a:t>
            </a:r>
            <a:endParaRPr lang="en-IN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The </a:t>
            </a:r>
            <a:r>
              <a:rPr lang="en-IN" sz="2200" dirty="0"/>
              <a:t>auditor </a:t>
            </a:r>
            <a:r>
              <a:rPr lang="en-IN" sz="2200" dirty="0">
                <a:solidFill>
                  <a:srgbClr val="FF0000"/>
                </a:solidFill>
              </a:rPr>
              <a:t>should observe and interview data </a:t>
            </a:r>
            <a:r>
              <a:rPr lang="en-IN" sz="2200" dirty="0" err="1">
                <a:solidFill>
                  <a:srgbClr val="FF0000"/>
                </a:solidFill>
              </a:rPr>
              <a:t>center</a:t>
            </a:r>
            <a:r>
              <a:rPr lang="en-IN" sz="2200" dirty="0">
                <a:solidFill>
                  <a:srgbClr val="FF0000"/>
                </a:solidFill>
              </a:rPr>
              <a:t> employees </a:t>
            </a:r>
            <a:r>
              <a:rPr lang="en-IN" sz="2200" dirty="0"/>
              <a:t>to 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IN" sz="2200" dirty="0" smtClean="0"/>
              <a:t>   satisfy </a:t>
            </a:r>
            <a:r>
              <a:rPr lang="en-IN" sz="2200" dirty="0"/>
              <a:t>their objectives</a:t>
            </a:r>
            <a:r>
              <a:rPr lang="en-IN" sz="2200" dirty="0" smtClean="0"/>
              <a:t>.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01494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 smtClean="0">
                <a:solidFill>
                  <a:srgbClr val="FF0000"/>
                </a:solidFill>
              </a:rPr>
              <a:t>Equipment </a:t>
            </a:r>
            <a:endParaRPr lang="en-IN" sz="2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400" dirty="0" smtClean="0"/>
              <a:t>The auditor should verify that all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equipment is working properly and effectively.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Equipment </a:t>
            </a:r>
            <a:r>
              <a:rPr lang="en-IN" sz="2400" dirty="0" smtClean="0">
                <a:solidFill>
                  <a:srgbClr val="FF0000"/>
                </a:solidFill>
              </a:rPr>
              <a:t>utilization reports, equipment inspection for damage and   functionality, system downtime records and equipment performance measurements </a:t>
            </a:r>
            <a:r>
              <a:rPr lang="en-IN" sz="2400" dirty="0" smtClean="0"/>
              <a:t>all help the auditor determine the state of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 equipment.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Additionally, the auditor should interview employees to </a:t>
            </a:r>
            <a:r>
              <a:rPr lang="en-IN" sz="2400" dirty="0" smtClean="0">
                <a:solidFill>
                  <a:srgbClr val="FF0000"/>
                </a:solidFill>
              </a:rPr>
              <a:t>determine if preventative maintenance policies are in place and performed.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35824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smtClean="0"/>
              <a:t> </a:t>
            </a:r>
            <a:r>
              <a:rPr lang="en-IN" sz="3200" b="1" dirty="0" smtClean="0">
                <a:solidFill>
                  <a:srgbClr val="FF0000"/>
                </a:solidFill>
              </a:rPr>
              <a:t>Policies and Procedures </a:t>
            </a:r>
          </a:p>
          <a:p>
            <a:pPr>
              <a:lnSpc>
                <a:spcPct val="150000"/>
              </a:lnSpc>
            </a:pPr>
            <a:endParaRPr lang="en-IN" sz="22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FF0000"/>
                </a:solidFill>
              </a:rPr>
              <a:t> All data </a:t>
            </a:r>
            <a:r>
              <a:rPr lang="en-IN" sz="2400" dirty="0" err="1" smtClean="0">
                <a:solidFill>
                  <a:srgbClr val="FF0000"/>
                </a:solidFill>
              </a:rPr>
              <a:t>center</a:t>
            </a:r>
            <a:r>
              <a:rPr lang="en-IN" sz="2400" dirty="0" smtClean="0">
                <a:solidFill>
                  <a:srgbClr val="FF0000"/>
                </a:solidFill>
              </a:rPr>
              <a:t> policies and procedures should be documented and located at the data </a:t>
            </a:r>
            <a:r>
              <a:rPr lang="en-IN" sz="2400" dirty="0" err="1" smtClean="0">
                <a:solidFill>
                  <a:srgbClr val="FF0000"/>
                </a:solidFill>
              </a:rPr>
              <a:t>center</a:t>
            </a:r>
            <a:r>
              <a:rPr lang="en-IN" sz="2400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Important documented procedures include: 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 </a:t>
            </a:r>
            <a:r>
              <a:rPr lang="en-IN" sz="2400" dirty="0" smtClean="0"/>
              <a:t>  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personnel job responsibilities, back up policies, security policies, employee termination policies, system operating procedures and an overview of operating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15" y="260648"/>
            <a:ext cx="821537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 smtClean="0">
                <a:solidFill>
                  <a:srgbClr val="FF0000"/>
                </a:solidFill>
              </a:rPr>
              <a:t>Physical security / environmental controls </a:t>
            </a:r>
          </a:p>
          <a:p>
            <a:pPr>
              <a:lnSpc>
                <a:spcPct val="150000"/>
              </a:lnSpc>
            </a:pPr>
            <a:endParaRPr lang="en-IN" sz="12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400" dirty="0" smtClean="0"/>
              <a:t>The auditor should assess the security of the client’s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Physical security </a:t>
            </a:r>
            <a:r>
              <a:rPr lang="en-IN" sz="2400" dirty="0" smtClean="0"/>
              <a:t>includes bodyguards, locked cages, man traps, single entrances and computer monitoring systems.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Additionally, </a:t>
            </a:r>
            <a:r>
              <a:rPr lang="en-IN" sz="2400" dirty="0" smtClean="0">
                <a:solidFill>
                  <a:srgbClr val="FF0000"/>
                </a:solidFill>
              </a:rPr>
              <a:t>environmental controls </a:t>
            </a:r>
            <a:r>
              <a:rPr lang="en-IN" sz="2400" dirty="0" smtClean="0"/>
              <a:t>should be in place to ensure the security of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equipment.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These include: Air conditioning units, raised floors, humidifiers and uninterruptible power supply.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36604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smtClean="0"/>
              <a:t> </a:t>
            </a:r>
            <a:r>
              <a:rPr lang="en-IN" sz="3600" b="1" dirty="0" smtClean="0">
                <a:solidFill>
                  <a:srgbClr val="FF0000"/>
                </a:solidFill>
              </a:rPr>
              <a:t>Backup procedures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400" dirty="0" smtClean="0"/>
              <a:t>The auditor should verify that the client has backup procedures in place </a:t>
            </a:r>
            <a:r>
              <a:rPr lang="en-IN" sz="2400" dirty="0" smtClean="0">
                <a:solidFill>
                  <a:srgbClr val="FF0000"/>
                </a:solidFill>
              </a:rPr>
              <a:t>in the case of system failure.</a:t>
            </a:r>
            <a:r>
              <a:rPr lang="en-IN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 Clients may maintain a backup data </a:t>
            </a:r>
            <a:r>
              <a:rPr lang="en-IN" sz="2400" dirty="0" err="1" smtClean="0"/>
              <a:t>center</a:t>
            </a:r>
            <a:r>
              <a:rPr lang="en-IN" sz="2400" dirty="0" smtClean="0"/>
              <a:t> at a separate location that allows them to instantaneously continue operations in the instance of system failure.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071546"/>
            <a:ext cx="7786742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>
                <a:solidFill>
                  <a:srgbClr val="FF0000"/>
                </a:solidFill>
              </a:rPr>
              <a:t>Issuing the review </a:t>
            </a:r>
            <a:r>
              <a:rPr lang="en-IN" sz="3200" b="1" dirty="0" smtClean="0">
                <a:solidFill>
                  <a:srgbClr val="FF0000"/>
                </a:solidFill>
              </a:rPr>
              <a:t>report</a:t>
            </a:r>
          </a:p>
          <a:p>
            <a:pPr>
              <a:lnSpc>
                <a:spcPct val="150000"/>
              </a:lnSpc>
            </a:pPr>
            <a:endParaRPr lang="en-IN" sz="105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The </a:t>
            </a:r>
            <a:r>
              <a:rPr lang="en-IN" sz="2200" dirty="0"/>
              <a:t>data </a:t>
            </a:r>
            <a:r>
              <a:rPr lang="en-IN" sz="2200" dirty="0" err="1"/>
              <a:t>center</a:t>
            </a:r>
            <a:r>
              <a:rPr lang="en-IN" sz="2200" dirty="0"/>
              <a:t> review report should </a:t>
            </a:r>
            <a:r>
              <a:rPr lang="en-IN" sz="2200" dirty="0">
                <a:solidFill>
                  <a:srgbClr val="FF0000"/>
                </a:solidFill>
              </a:rPr>
              <a:t>summarize the auditor’s 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200" dirty="0" smtClean="0">
                <a:solidFill>
                  <a:srgbClr val="FF0000"/>
                </a:solidFill>
              </a:rPr>
              <a:t>   findings </a:t>
            </a:r>
            <a:r>
              <a:rPr lang="en-IN" sz="2200" dirty="0">
                <a:solidFill>
                  <a:srgbClr val="FF0000"/>
                </a:solidFill>
              </a:rPr>
              <a:t>and be similar in format to a standard review report</a:t>
            </a:r>
            <a:r>
              <a:rPr lang="en-IN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N" sz="22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/>
              <a:t>The review </a:t>
            </a:r>
            <a:r>
              <a:rPr lang="en-IN" sz="2200" dirty="0">
                <a:solidFill>
                  <a:srgbClr val="FF0000"/>
                </a:solidFill>
              </a:rPr>
              <a:t>report should be dated as of the completion of the </a:t>
            </a:r>
            <a:endParaRPr lang="en-IN" sz="2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200" dirty="0" smtClean="0">
                <a:solidFill>
                  <a:srgbClr val="FF0000"/>
                </a:solidFill>
              </a:rPr>
              <a:t>   auditor's </a:t>
            </a:r>
            <a:r>
              <a:rPr lang="en-IN" sz="2200" dirty="0">
                <a:solidFill>
                  <a:srgbClr val="FF0000"/>
                </a:solidFill>
              </a:rPr>
              <a:t>inquiry and procedures</a:t>
            </a:r>
            <a:r>
              <a:rPr lang="en-IN" sz="22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/>
              <a:t>It should state what the review </a:t>
            </a:r>
            <a:r>
              <a:rPr lang="en-IN" sz="2200" dirty="0" smtClean="0"/>
              <a:t>entailed </a:t>
            </a:r>
            <a:r>
              <a:rPr lang="en-IN" sz="2200" dirty="0"/>
              <a:t>and explain that a review provides only </a:t>
            </a:r>
            <a:r>
              <a:rPr lang="en-IN" sz="2200" dirty="0">
                <a:solidFill>
                  <a:srgbClr val="FF0000"/>
                </a:solidFill>
              </a:rPr>
              <a:t>"</a:t>
            </a:r>
            <a:r>
              <a:rPr lang="en-IN" sz="2200" dirty="0" smtClean="0">
                <a:solidFill>
                  <a:srgbClr val="FF0000"/>
                </a:solidFill>
              </a:rPr>
              <a:t>limited assurance</a:t>
            </a:r>
            <a:r>
              <a:rPr lang="en-IN" sz="2200" dirty="0">
                <a:solidFill>
                  <a:srgbClr val="FF0000"/>
                </a:solidFill>
              </a:rPr>
              <a:t>" to third parties.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70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’s a Maturity Model?&#10;“A maturity model is a set of characteristics, attributes, indicators, or patterns that repres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&#10;Types of Intellectual&#10;Property&#10;PATENT&#10;TRADEMARK&#10;TRADE&#10;SECRETS&#10;INDUSTRIAL PROPERTY COPYRIGHT&#10;JRA &amp; Associat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7" name="Picture 21" descr="Types of Maturity Models&#10;1. Progress-based Maturity Models&#10;1. Measures Simple Progress /Advance Through Ascending Levels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392"/>
            <a:ext cx="907259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3865" y="1912287"/>
            <a:ext cx="312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factor authentication(OTP)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SO/IEC 21827 Systems Security Engineering &#10;Capability Maturity Model (SSE-CMM) &#10;The model is a standard metric for secu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7384"/>
            <a:ext cx="89622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22" y="188640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</a:rPr>
              <a:t>COBIT ( Control Objectives for Information and Related Technology).</a:t>
            </a:r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 It is a framework created by the ISACA (Information Systems Audit and </a:t>
            </a:r>
          </a:p>
          <a:p>
            <a:r>
              <a:rPr lang="en-IN" sz="2200" dirty="0" smtClean="0"/>
              <a:t>   Control Association) for IT governance and management.</a:t>
            </a:r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endParaRPr lang="en-IN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96944" cy="540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80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6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-24"/>
            <a:ext cx="8801024" cy="66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76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-24"/>
            <a:ext cx="8643998" cy="68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4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03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nefits&#10;•&#10;&#10;Reduced complexity and increased cost-effectiveness due to&#10;improved and easier integration of information sec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715"/>
            <a:ext cx="8643998" cy="667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78605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 You …</a:t>
            </a:r>
            <a:endParaRPr lang="en-IN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1929</Words>
  <Application>Microsoft Office PowerPoint</Application>
  <PresentationFormat>On-screen Show (4:3)</PresentationFormat>
  <Paragraphs>202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Security Laws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</dc:creator>
  <cp:lastModifiedBy>ADMIN 2</cp:lastModifiedBy>
  <cp:revision>67</cp:revision>
  <dcterms:created xsi:type="dcterms:W3CDTF">2019-02-01T14:09:07Z</dcterms:created>
  <dcterms:modified xsi:type="dcterms:W3CDTF">2019-02-26T08:30:56Z</dcterms:modified>
</cp:coreProperties>
</file>