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5" r:id="rId1"/>
  </p:sldMasterIdLst>
  <p:sldIdLst>
    <p:sldId id="256" r:id="rId2"/>
    <p:sldId id="257" r:id="rId3"/>
    <p:sldId id="258" r:id="rId4"/>
    <p:sldId id="290"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311" r:id="rId27"/>
    <p:sldId id="280" r:id="rId28"/>
    <p:sldId id="282" r:id="rId29"/>
    <p:sldId id="283" r:id="rId30"/>
    <p:sldId id="284" r:id="rId31"/>
    <p:sldId id="285" r:id="rId32"/>
    <p:sldId id="286" r:id="rId33"/>
    <p:sldId id="297" r:id="rId34"/>
    <p:sldId id="298" r:id="rId35"/>
    <p:sldId id="300" r:id="rId36"/>
    <p:sldId id="299" r:id="rId37"/>
    <p:sldId id="301" r:id="rId38"/>
    <p:sldId id="302" r:id="rId39"/>
    <p:sldId id="303" r:id="rId40"/>
    <p:sldId id="296" r:id="rId41"/>
    <p:sldId id="312" r:id="rId42"/>
    <p:sldId id="313" r:id="rId43"/>
    <p:sldId id="314" r:id="rId44"/>
    <p:sldId id="315" r:id="rId45"/>
    <p:sldId id="316" r:id="rId46"/>
    <p:sldId id="317" r:id="rId47"/>
    <p:sldId id="318" r:id="rId48"/>
    <p:sldId id="319" r:id="rId49"/>
    <p:sldId id="320" r:id="rId50"/>
    <p:sldId id="321" r:id="rId51"/>
    <p:sldId id="322" r:id="rId52"/>
    <p:sldId id="323" r:id="rId53"/>
    <p:sldId id="324" r:id="rId54"/>
    <p:sldId id="325" r:id="rId55"/>
    <p:sldId id="326" r:id="rId56"/>
    <p:sldId id="327" r:id="rId57"/>
    <p:sldId id="328" r:id="rId58"/>
    <p:sldId id="329" r:id="rId59"/>
    <p:sldId id="330" r:id="rId60"/>
    <p:sldId id="331" r:id="rId61"/>
    <p:sldId id="342" r:id="rId62"/>
    <p:sldId id="333" r:id="rId63"/>
    <p:sldId id="334" r:id="rId64"/>
    <p:sldId id="335" r:id="rId65"/>
    <p:sldId id="336" r:id="rId66"/>
    <p:sldId id="337" r:id="rId67"/>
    <p:sldId id="338" r:id="rId68"/>
    <p:sldId id="339" r:id="rId69"/>
    <p:sldId id="340" r:id="rId70"/>
    <p:sldId id="341" r:id="rId71"/>
    <p:sldId id="346" r:id="rId72"/>
    <p:sldId id="345" r:id="rId73"/>
    <p:sldId id="347" r:id="rId74"/>
    <p:sldId id="348" r:id="rId75"/>
    <p:sldId id="349" r:id="rId76"/>
    <p:sldId id="351" r:id="rId77"/>
    <p:sldId id="352" r:id="rId7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487" autoAdjust="0"/>
    <p:restoredTop sz="94660"/>
  </p:normalViewPr>
  <p:slideViewPr>
    <p:cSldViewPr snapToGrid="0">
      <p:cViewPr varScale="1">
        <p:scale>
          <a:sx n="69" d="100"/>
          <a:sy n="69" d="100"/>
        </p:scale>
        <p:origin x="-672"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AAD347D-5ACD-4C99-B74B-A9C85AD731AF}" type="datetimeFigureOut">
              <a:rPr lang="en-US" smtClean="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509A250-FF31-4206-8172-F9D3106AACB1}" type="datetimeFigureOut">
              <a:rPr lang="en-US" smtClean="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509A250-FF31-4206-8172-F9D3106AACB1}" type="datetimeFigureOut">
              <a:rPr lang="en-US" smtClean="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509A250-FF31-4206-8172-F9D3106AACB1}" type="datetimeFigureOut">
              <a:rPr lang="en-US" smtClean="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796027F-7875-4030-9381-8BD8C4F21935}" type="datetimeFigureOut">
              <a:rPr lang="en-US" smtClean="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796027F-7875-4030-9381-8BD8C4F21935}" type="datetimeFigureOut">
              <a:rPr lang="en-US" smtClean="0"/>
              <a:pPr/>
              <a:t>2/21/2019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509A250-FF31-4206-8172-F9D3106AACB1}" type="datetimeFigureOut">
              <a:rPr lang="en-US" smtClean="0"/>
              <a:pPr/>
              <a:t>2/21/2019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pPr/>
              <a:t>2/21/2019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D347D-5ACD-4C99-B74B-A9C85AD731AF}" type="datetimeFigureOut">
              <a:rPr lang="en-US" smtClean="0"/>
              <a:pPr/>
              <a:t>2/21/2019</a:t>
            </a:fld>
            <a:endParaRPr lang="en-US"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02111984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sans.org/resources/policies/Acceptable_Use_Policy.doc" TargetMode="External"/><Relationship Id="rId2" Type="http://schemas.openxmlformats.org/officeDocument/2006/relationships/hyperlink" Target="http://www.sans.org/resources/policies/Acceptable_Use_Policy.pdf" TargetMode="External"/><Relationship Id="rId1" Type="http://schemas.openxmlformats.org/officeDocument/2006/relationships/slideLayout" Target="../slideLayouts/slideLayout2.xml"/><Relationship Id="rId6" Type="http://schemas.openxmlformats.org/officeDocument/2006/relationships/hyperlink" Target="http://www.sans.org/resources/policies/" TargetMode="External"/><Relationship Id="rId5" Type="http://schemas.openxmlformats.org/officeDocument/2006/relationships/hyperlink" Target="http://www.sans.org/resources/policies/Information_Sensitivity_Policy.doc" TargetMode="External"/><Relationship Id="rId4" Type="http://schemas.openxmlformats.org/officeDocument/2006/relationships/hyperlink" Target="http://www.sans.org/resources/policies/Information_Sensitivity_Policy.pdf"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6628" y="2320637"/>
            <a:ext cx="9793782" cy="1548063"/>
          </a:xfrm>
        </p:spPr>
        <p:txBody>
          <a:bodyPr/>
          <a:lstStyle/>
          <a:p>
            <a:r>
              <a:rPr lang="en-US" sz="3600" b="1" dirty="0">
                <a:solidFill>
                  <a:schemeClr val="tx2"/>
                </a:solidFill>
              </a:rPr>
              <a:t>Chapter 1: Security Management Practices </a:t>
            </a:r>
          </a:p>
        </p:txBody>
      </p:sp>
    </p:spTree>
    <p:extLst>
      <p:ext uri="{BB962C8B-B14F-4D97-AF65-F5344CB8AC3E}">
        <p14:creationId xmlns="" xmlns:p14="http://schemas.microsoft.com/office/powerpoint/2010/main" val="12915645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89549" y="192505"/>
            <a:ext cx="11249526" cy="6388404"/>
          </a:xfrm>
        </p:spPr>
        <p:txBody>
          <a:bodyPr>
            <a:noAutofit/>
          </a:bodyPr>
          <a:lstStyle/>
          <a:p>
            <a:r>
              <a:rPr lang="en-US" sz="2800" cap="none" dirty="0" smtClean="0"/>
              <a:t> </a:t>
            </a:r>
            <a:r>
              <a:rPr lang="en-US" sz="3600" cap="none" dirty="0" smtClean="0">
                <a:solidFill>
                  <a:srgbClr val="FF0000"/>
                </a:solidFill>
              </a:rPr>
              <a:t>Local area network (LAN) classifications </a:t>
            </a:r>
            <a:endParaRPr lang="en-US" sz="2800" cap="none" dirty="0" smtClean="0">
              <a:solidFill>
                <a:srgbClr val="FF0000"/>
              </a:solidFill>
            </a:endParaRPr>
          </a:p>
          <a:p>
            <a:pPr algn="just"/>
            <a:r>
              <a:rPr lang="en-US" sz="2800" cap="none" dirty="0" smtClean="0">
                <a:solidFill>
                  <a:schemeClr val="tx1"/>
                </a:solidFill>
              </a:rPr>
              <a:t>A LAN will be classified by the systems directly connected to it. </a:t>
            </a:r>
            <a:r>
              <a:rPr lang="en-US" sz="2800" cap="none" dirty="0">
                <a:solidFill>
                  <a:schemeClr val="tx1"/>
                </a:solidFill>
              </a:rPr>
              <a:t>e</a:t>
            </a:r>
            <a:r>
              <a:rPr lang="en-US" sz="2800" cap="none" dirty="0" smtClean="0">
                <a:solidFill>
                  <a:schemeClr val="tx1"/>
                </a:solidFill>
              </a:rPr>
              <a:t>.g., if a LAN contains just one RED system and all network users will be subject to the same restrictions as RED systems users. A LAN will assume the security classification of the highest level systems attached to it. </a:t>
            </a:r>
          </a:p>
          <a:p>
            <a:pPr algn="just"/>
            <a:r>
              <a:rPr lang="en-US" sz="2800" cap="none" dirty="0" smtClean="0">
                <a:solidFill>
                  <a:schemeClr val="accent1"/>
                </a:solidFill>
              </a:rPr>
              <a:t>Definitions </a:t>
            </a:r>
          </a:p>
          <a:p>
            <a:pPr algn="just"/>
            <a:r>
              <a:rPr lang="en-US" sz="2800" cap="none" dirty="0" smtClean="0">
                <a:solidFill>
                  <a:srgbClr val="FF0000"/>
                </a:solidFill>
              </a:rPr>
              <a:t>1) Externally accessible to public.  </a:t>
            </a:r>
            <a:r>
              <a:rPr lang="en-US" sz="2800" cap="none" dirty="0" smtClean="0">
                <a:solidFill>
                  <a:schemeClr val="tx1"/>
                </a:solidFill>
              </a:rPr>
              <a:t>The system may be accessed via the internet by persons outside of the company without a login id or password. The </a:t>
            </a:r>
            <a:r>
              <a:rPr lang="en-US" sz="2800" cap="none" dirty="0" smtClean="0">
                <a:solidFill>
                  <a:srgbClr val="00B050"/>
                </a:solidFill>
              </a:rPr>
              <a:t>system</a:t>
            </a:r>
            <a:r>
              <a:rPr lang="en-US" sz="2800" cap="none" dirty="0" smtClean="0">
                <a:solidFill>
                  <a:schemeClr val="tx1"/>
                </a:solidFill>
              </a:rPr>
              <a:t> may be </a:t>
            </a:r>
            <a:r>
              <a:rPr lang="en-US" sz="2800" cap="none" dirty="0" smtClean="0">
                <a:solidFill>
                  <a:srgbClr val="00B050"/>
                </a:solidFill>
              </a:rPr>
              <a:t>accessed via dial-up connection without providing a login id or password</a:t>
            </a:r>
            <a:r>
              <a:rPr lang="en-US" sz="2800" cap="none" dirty="0" smtClean="0">
                <a:solidFill>
                  <a:schemeClr val="tx1"/>
                </a:solidFill>
              </a:rPr>
              <a:t>. It is possible to “ping” the system from the internet. The system may or may not be behind a firewall. A public web server is an example of this type of system. </a:t>
            </a:r>
            <a:endParaRPr lang="en-US" sz="2800" cap="none" dirty="0">
              <a:solidFill>
                <a:schemeClr val="tx1"/>
              </a:solidFill>
            </a:endParaRPr>
          </a:p>
        </p:txBody>
      </p:sp>
    </p:spTree>
    <p:extLst>
      <p:ext uri="{BB962C8B-B14F-4D97-AF65-F5344CB8AC3E}">
        <p14:creationId xmlns="" xmlns:p14="http://schemas.microsoft.com/office/powerpoint/2010/main" val="2543783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2509" y="505326"/>
            <a:ext cx="11554692" cy="6124074"/>
          </a:xfrm>
        </p:spPr>
        <p:txBody>
          <a:bodyPr>
            <a:noAutofit/>
          </a:bodyPr>
          <a:lstStyle/>
          <a:p>
            <a:pPr algn="just"/>
            <a:r>
              <a:rPr lang="en-US" sz="2800" cap="none" dirty="0" smtClean="0">
                <a:solidFill>
                  <a:srgbClr val="FF0000"/>
                </a:solidFill>
              </a:rPr>
              <a:t> 2) Non-Public</a:t>
            </a:r>
            <a:r>
              <a:rPr lang="en-US" sz="2800" cap="none" dirty="0">
                <a:solidFill>
                  <a:srgbClr val="FF0000"/>
                </a:solidFill>
              </a:rPr>
              <a:t>, Externally accessible</a:t>
            </a:r>
            <a:r>
              <a:rPr lang="en-US" sz="2800" cap="none" dirty="0" smtClean="0">
                <a:solidFill>
                  <a:schemeClr val="tx1"/>
                </a:solidFill>
              </a:rPr>
              <a:t>.</a:t>
            </a:r>
          </a:p>
          <a:p>
            <a:pPr algn="just"/>
            <a:r>
              <a:rPr lang="en-US" sz="2800" cap="none" dirty="0" smtClean="0">
                <a:solidFill>
                  <a:schemeClr val="tx1"/>
                </a:solidFill>
              </a:rPr>
              <a:t>  </a:t>
            </a:r>
            <a:r>
              <a:rPr lang="en-US" sz="2800" cap="none" dirty="0">
                <a:solidFill>
                  <a:srgbClr val="00B050"/>
                </a:solidFill>
              </a:rPr>
              <a:t>Users of the </a:t>
            </a:r>
            <a:r>
              <a:rPr lang="en-US" sz="2800" cap="none" dirty="0" smtClean="0">
                <a:solidFill>
                  <a:srgbClr val="00B050"/>
                </a:solidFill>
              </a:rPr>
              <a:t>system must </a:t>
            </a:r>
            <a:r>
              <a:rPr lang="en-US" sz="2800" cap="none" dirty="0">
                <a:solidFill>
                  <a:srgbClr val="00B050"/>
                </a:solidFill>
              </a:rPr>
              <a:t>have a valid </a:t>
            </a:r>
            <a:r>
              <a:rPr lang="en-US" sz="2800" cap="none" dirty="0" smtClean="0">
                <a:solidFill>
                  <a:srgbClr val="00B050"/>
                </a:solidFill>
              </a:rPr>
              <a:t>login </a:t>
            </a:r>
            <a:r>
              <a:rPr lang="en-US" sz="2800" cap="none" dirty="0">
                <a:solidFill>
                  <a:srgbClr val="00B050"/>
                </a:solidFill>
              </a:rPr>
              <a:t>id and password</a:t>
            </a:r>
            <a:r>
              <a:rPr lang="en-US" sz="2800" cap="none" dirty="0">
                <a:solidFill>
                  <a:schemeClr val="tx1"/>
                </a:solidFill>
              </a:rPr>
              <a:t>. The system must have at least </a:t>
            </a:r>
            <a:r>
              <a:rPr lang="en-US" sz="2800" cap="none" dirty="0">
                <a:solidFill>
                  <a:srgbClr val="00B050"/>
                </a:solidFill>
              </a:rPr>
              <a:t>one level of firewall protection between its network and the Internet</a:t>
            </a:r>
            <a:r>
              <a:rPr lang="en-US" sz="2800" cap="none" dirty="0">
                <a:solidFill>
                  <a:schemeClr val="tx1"/>
                </a:solidFill>
              </a:rPr>
              <a:t>. The system may be accessed via the Internet or the private Intranet. A private FTP server used to exchange files with business partners is an example of this type of </a:t>
            </a:r>
            <a:r>
              <a:rPr lang="en-US" sz="2800" cap="none" dirty="0" smtClean="0">
                <a:solidFill>
                  <a:schemeClr val="tx1"/>
                </a:solidFill>
              </a:rPr>
              <a:t>system.</a:t>
            </a:r>
            <a:r>
              <a:rPr lang="en-US" sz="2800" cap="none" dirty="0" smtClean="0">
                <a:solidFill>
                  <a:schemeClr val="bg1"/>
                </a:solidFill>
              </a:rPr>
              <a:t>. </a:t>
            </a:r>
            <a:endParaRPr lang="en-US" sz="2800" cap="none" dirty="0">
              <a:solidFill>
                <a:schemeClr val="bg1"/>
              </a:solidFill>
            </a:endParaRPr>
          </a:p>
          <a:p>
            <a:pPr algn="just"/>
            <a:r>
              <a:rPr lang="en-US" sz="2800" cap="none" dirty="0" smtClean="0">
                <a:solidFill>
                  <a:srgbClr val="FF0000"/>
                </a:solidFill>
              </a:rPr>
              <a:t>3)  Internally </a:t>
            </a:r>
            <a:r>
              <a:rPr lang="en-US" sz="2800" cap="none" dirty="0">
                <a:solidFill>
                  <a:srgbClr val="FF0000"/>
                </a:solidFill>
              </a:rPr>
              <a:t>accessible only</a:t>
            </a:r>
            <a:r>
              <a:rPr lang="en-US" sz="2800" cap="none" dirty="0">
                <a:solidFill>
                  <a:schemeClr val="tx1"/>
                </a:solidFill>
              </a:rPr>
              <a:t>. </a:t>
            </a:r>
            <a:endParaRPr lang="en-US" sz="2800" cap="none" dirty="0" smtClean="0">
              <a:solidFill>
                <a:schemeClr val="tx1"/>
              </a:solidFill>
            </a:endParaRPr>
          </a:p>
          <a:p>
            <a:pPr algn="just"/>
            <a:r>
              <a:rPr lang="en-US" sz="2800" cap="none" dirty="0" smtClean="0">
                <a:solidFill>
                  <a:schemeClr val="tx1"/>
                </a:solidFill>
              </a:rPr>
              <a:t> </a:t>
            </a:r>
            <a:r>
              <a:rPr lang="en-US" sz="2800" cap="none" dirty="0">
                <a:solidFill>
                  <a:schemeClr val="tx1"/>
                </a:solidFill>
              </a:rPr>
              <a:t>Users of the system must have a valid </a:t>
            </a:r>
            <a:r>
              <a:rPr lang="en-US" sz="2800" cap="none" dirty="0" smtClean="0">
                <a:solidFill>
                  <a:schemeClr val="tx1"/>
                </a:solidFill>
              </a:rPr>
              <a:t>login</a:t>
            </a:r>
            <a:r>
              <a:rPr lang="en-US" sz="2800" cap="none" dirty="0" smtClean="0">
                <a:solidFill>
                  <a:schemeClr val="bg1"/>
                </a:solidFill>
              </a:rPr>
              <a:t> </a:t>
            </a:r>
            <a:r>
              <a:rPr lang="en-US" sz="2800" cap="none" dirty="0">
                <a:solidFill>
                  <a:schemeClr val="tx1"/>
                </a:solidFill>
              </a:rPr>
              <a:t>and password. The system must have </a:t>
            </a:r>
            <a:r>
              <a:rPr lang="en-US" sz="2800" cap="none" dirty="0">
                <a:solidFill>
                  <a:srgbClr val="FF0000"/>
                </a:solidFill>
              </a:rPr>
              <a:t>at least two levels of firewall protection between its network and the Internet</a:t>
            </a:r>
            <a:r>
              <a:rPr lang="en-US" sz="2800" cap="none" dirty="0">
                <a:solidFill>
                  <a:schemeClr val="tx1"/>
                </a:solidFill>
              </a:rPr>
              <a:t>. The system is not visible to Internet users. It may have a private Internet (non-translated) address and it does not respond to a “ping” from the Internet. A </a:t>
            </a:r>
            <a:r>
              <a:rPr lang="en-US" sz="2800" cap="none" dirty="0">
                <a:solidFill>
                  <a:srgbClr val="FF0000"/>
                </a:solidFill>
              </a:rPr>
              <a:t>private intranet Web Server </a:t>
            </a:r>
            <a:r>
              <a:rPr lang="en-US" sz="2800" cap="none" dirty="0">
                <a:solidFill>
                  <a:schemeClr val="tx1"/>
                </a:solidFill>
              </a:rPr>
              <a:t>is an example of this type of system. </a:t>
            </a:r>
            <a:r>
              <a:rPr lang="en-US" sz="2800" cap="none" dirty="0" smtClean="0">
                <a:solidFill>
                  <a:schemeClr val="tx1"/>
                </a:solidFill>
              </a:rPr>
              <a:t>. </a:t>
            </a:r>
            <a:endParaRPr lang="en-US" sz="2800" cap="none" dirty="0">
              <a:solidFill>
                <a:schemeClr val="tx1"/>
              </a:solidFill>
            </a:endParaRPr>
          </a:p>
        </p:txBody>
      </p:sp>
    </p:spTree>
    <p:extLst>
      <p:ext uri="{BB962C8B-B14F-4D97-AF65-F5344CB8AC3E}">
        <p14:creationId xmlns="" xmlns:p14="http://schemas.microsoft.com/office/powerpoint/2010/main" val="2354795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37675" y="505326"/>
            <a:ext cx="11249526" cy="6124074"/>
          </a:xfrm>
        </p:spPr>
        <p:txBody>
          <a:bodyPr>
            <a:noAutofit/>
          </a:bodyPr>
          <a:lstStyle/>
          <a:p>
            <a:pPr algn="just"/>
            <a:r>
              <a:rPr lang="en-US" sz="2800" cap="none" dirty="0" smtClean="0">
                <a:solidFill>
                  <a:srgbClr val="FF0000"/>
                </a:solidFill>
              </a:rPr>
              <a:t>Chief </a:t>
            </a:r>
            <a:r>
              <a:rPr lang="en-US" sz="2800" cap="none" dirty="0">
                <a:solidFill>
                  <a:srgbClr val="FF0000"/>
                </a:solidFill>
              </a:rPr>
              <a:t>Information Officer</a:t>
            </a:r>
            <a:r>
              <a:rPr lang="en-US" sz="2800" cap="none" dirty="0">
                <a:solidFill>
                  <a:schemeClr val="tx1"/>
                </a:solidFill>
              </a:rPr>
              <a:t>.  </a:t>
            </a:r>
            <a:endParaRPr lang="en-US" sz="2800" cap="none" dirty="0" smtClean="0">
              <a:solidFill>
                <a:schemeClr val="tx1"/>
              </a:solidFill>
            </a:endParaRPr>
          </a:p>
          <a:p>
            <a:pPr algn="just"/>
            <a:r>
              <a:rPr lang="en-US" sz="2800" cap="none" dirty="0" smtClean="0">
                <a:solidFill>
                  <a:schemeClr val="tx1"/>
                </a:solidFill>
              </a:rPr>
              <a:t>The </a:t>
            </a:r>
            <a:r>
              <a:rPr lang="en-US" sz="2800" cap="none" dirty="0">
                <a:solidFill>
                  <a:srgbClr val="FF0000"/>
                </a:solidFill>
              </a:rPr>
              <a:t>Director of the Department of Information Technology (IT) </a:t>
            </a:r>
            <a:r>
              <a:rPr lang="en-US" sz="2800" cap="none" dirty="0">
                <a:solidFill>
                  <a:schemeClr val="tx1"/>
                </a:solidFill>
              </a:rPr>
              <a:t>shall serve as the Chief Information Officer. </a:t>
            </a:r>
          </a:p>
          <a:p>
            <a:pPr algn="just"/>
            <a:r>
              <a:rPr lang="en-US" sz="2800" cap="none" dirty="0">
                <a:solidFill>
                  <a:schemeClr val="tx1"/>
                </a:solidFill>
              </a:rPr>
              <a:t> </a:t>
            </a:r>
          </a:p>
          <a:p>
            <a:pPr algn="just"/>
            <a:r>
              <a:rPr lang="en-US" sz="2800" cap="none" dirty="0">
                <a:solidFill>
                  <a:srgbClr val="FF0000"/>
                </a:solidFill>
              </a:rPr>
              <a:t>Security Administrator</a:t>
            </a:r>
            <a:r>
              <a:rPr lang="en-US" sz="2800" cap="none" dirty="0">
                <a:solidFill>
                  <a:schemeClr val="tx1"/>
                </a:solidFill>
              </a:rPr>
              <a:t>. </a:t>
            </a:r>
            <a:endParaRPr lang="en-US" sz="2800" cap="none" dirty="0" smtClean="0">
              <a:solidFill>
                <a:schemeClr val="tx1"/>
              </a:solidFill>
            </a:endParaRPr>
          </a:p>
          <a:p>
            <a:pPr algn="just"/>
            <a:r>
              <a:rPr lang="en-US" sz="2800" cap="none" dirty="0" smtClean="0">
                <a:solidFill>
                  <a:schemeClr val="tx1"/>
                </a:solidFill>
              </a:rPr>
              <a:t> </a:t>
            </a:r>
            <a:r>
              <a:rPr lang="en-US" sz="2800" cap="none" dirty="0">
                <a:solidFill>
                  <a:schemeClr val="tx1"/>
                </a:solidFill>
              </a:rPr>
              <a:t>An </a:t>
            </a:r>
            <a:r>
              <a:rPr lang="en-US" sz="2800" cap="none" dirty="0">
                <a:solidFill>
                  <a:srgbClr val="FF0000"/>
                </a:solidFill>
              </a:rPr>
              <a:t>employee of IT </a:t>
            </a:r>
            <a:r>
              <a:rPr lang="en-US" sz="2800" cap="none" dirty="0">
                <a:solidFill>
                  <a:schemeClr val="tx1"/>
                </a:solidFill>
              </a:rPr>
              <a:t>shall be designated as the Security Administrator for the company. </a:t>
            </a:r>
          </a:p>
          <a:p>
            <a:pPr algn="just"/>
            <a:r>
              <a:rPr lang="en-US" sz="2800" cap="none" dirty="0">
                <a:solidFill>
                  <a:schemeClr val="tx1"/>
                </a:solidFill>
              </a:rPr>
              <a:t> </a:t>
            </a:r>
            <a:r>
              <a:rPr lang="en-US" sz="2800" cap="none" dirty="0" smtClean="0">
                <a:solidFill>
                  <a:schemeClr val="tx1"/>
                </a:solidFill>
              </a:rPr>
              <a:t> </a:t>
            </a:r>
            <a:endParaRPr lang="en-US" sz="2800" cap="none" dirty="0">
              <a:solidFill>
                <a:schemeClr val="tx1"/>
              </a:solidFill>
            </a:endParaRPr>
          </a:p>
        </p:txBody>
      </p:sp>
    </p:spTree>
    <p:extLst>
      <p:ext uri="{BB962C8B-B14F-4D97-AF65-F5344CB8AC3E}">
        <p14:creationId xmlns="" xmlns:p14="http://schemas.microsoft.com/office/powerpoint/2010/main" val="827916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20802" y="339072"/>
            <a:ext cx="11124834" cy="6124074"/>
          </a:xfrm>
        </p:spPr>
        <p:txBody>
          <a:bodyPr>
            <a:noAutofit/>
          </a:bodyPr>
          <a:lstStyle/>
          <a:p>
            <a:pPr algn="just"/>
            <a:r>
              <a:rPr lang="en-US" sz="2800" b="1" cap="none" dirty="0">
                <a:solidFill>
                  <a:srgbClr val="FF0000"/>
                </a:solidFill>
              </a:rPr>
              <a:t>Threats to Security </a:t>
            </a:r>
            <a:endParaRPr lang="en-US" sz="2800" b="1" cap="none" dirty="0">
              <a:solidFill>
                <a:schemeClr val="tx1"/>
              </a:solidFill>
            </a:endParaRPr>
          </a:p>
          <a:p>
            <a:pPr algn="just"/>
            <a:r>
              <a:rPr lang="en-US" sz="2800" b="1" cap="none" dirty="0" smtClean="0">
                <a:solidFill>
                  <a:srgbClr val="FF0000"/>
                </a:solidFill>
              </a:rPr>
              <a:t>1) Employees </a:t>
            </a:r>
            <a:endParaRPr lang="en-US" sz="2800" b="1" cap="none" dirty="0">
              <a:solidFill>
                <a:srgbClr val="FF0000"/>
              </a:solidFill>
            </a:endParaRPr>
          </a:p>
          <a:p>
            <a:pPr algn="just"/>
            <a:r>
              <a:rPr lang="en-US" sz="2800" cap="none" dirty="0">
                <a:solidFill>
                  <a:schemeClr val="tx1"/>
                </a:solidFill>
              </a:rPr>
              <a:t>One of the </a:t>
            </a:r>
            <a:r>
              <a:rPr lang="en-US" sz="2800" cap="none" dirty="0">
                <a:solidFill>
                  <a:srgbClr val="FF0000"/>
                </a:solidFill>
              </a:rPr>
              <a:t>biggest security threats is employees</a:t>
            </a:r>
            <a:r>
              <a:rPr lang="en-US" sz="2800" cap="none" dirty="0">
                <a:solidFill>
                  <a:schemeClr val="tx1"/>
                </a:solidFill>
              </a:rPr>
              <a:t>.  They may </a:t>
            </a:r>
            <a:r>
              <a:rPr lang="en-US" sz="2800" cap="none" dirty="0" smtClean="0">
                <a:solidFill>
                  <a:schemeClr val="tx1"/>
                </a:solidFill>
              </a:rPr>
              <a:t>damage </a:t>
            </a:r>
            <a:r>
              <a:rPr lang="en-US" sz="2800" cap="none" dirty="0">
                <a:solidFill>
                  <a:schemeClr val="tx1"/>
                </a:solidFill>
              </a:rPr>
              <a:t>to </a:t>
            </a:r>
            <a:r>
              <a:rPr lang="en-US" sz="2800" cap="none" dirty="0" smtClean="0">
                <a:solidFill>
                  <a:schemeClr val="tx1"/>
                </a:solidFill>
              </a:rPr>
              <a:t> </a:t>
            </a:r>
            <a:r>
              <a:rPr lang="en-US" sz="2800" cap="none" dirty="0">
                <a:solidFill>
                  <a:schemeClr val="tx1"/>
                </a:solidFill>
              </a:rPr>
              <a:t>systems either through </a:t>
            </a:r>
            <a:r>
              <a:rPr lang="en-US" sz="2800" cap="none" dirty="0" smtClean="0">
                <a:solidFill>
                  <a:schemeClr val="tx1"/>
                </a:solidFill>
              </a:rPr>
              <a:t>ineffectiveness </a:t>
            </a:r>
            <a:r>
              <a:rPr lang="en-US" sz="2800" cap="none" dirty="0">
                <a:solidFill>
                  <a:schemeClr val="tx1"/>
                </a:solidFill>
              </a:rPr>
              <a:t>or on purpose.  You have to layer your security to compensate for </a:t>
            </a:r>
            <a:r>
              <a:rPr lang="en-US" sz="2800" cap="none" dirty="0" smtClean="0">
                <a:solidFill>
                  <a:schemeClr val="tx1"/>
                </a:solidFill>
              </a:rPr>
              <a:t>that.  </a:t>
            </a:r>
            <a:r>
              <a:rPr lang="en-US" sz="2800" cap="none" dirty="0">
                <a:solidFill>
                  <a:schemeClr val="tx1"/>
                </a:solidFill>
              </a:rPr>
              <a:t>You mitigate this by doing the following. </a:t>
            </a:r>
          </a:p>
          <a:p>
            <a:pPr algn="just"/>
            <a:r>
              <a:rPr lang="en-US" sz="2800" cap="none" dirty="0">
                <a:solidFill>
                  <a:schemeClr val="tx1"/>
                </a:solidFill>
              </a:rPr>
              <a:t> </a:t>
            </a:r>
            <a:r>
              <a:rPr lang="en-US" sz="2800" cap="none" dirty="0" smtClean="0">
                <a:solidFill>
                  <a:schemeClr val="tx1"/>
                </a:solidFill>
              </a:rPr>
              <a:t> </a:t>
            </a:r>
            <a:endParaRPr lang="en-US" sz="2800" cap="none" dirty="0">
              <a:solidFill>
                <a:schemeClr val="tx1"/>
              </a:solidFill>
            </a:endParaRPr>
          </a:p>
        </p:txBody>
      </p:sp>
      <p:pic>
        <p:nvPicPr>
          <p:cNvPr id="2" name="Picture 1"/>
          <p:cNvPicPr>
            <a:picLocks noChangeAspect="1"/>
          </p:cNvPicPr>
          <p:nvPr/>
        </p:nvPicPr>
        <p:blipFill>
          <a:blip r:embed="rId2"/>
          <a:stretch>
            <a:fillRect/>
          </a:stretch>
        </p:blipFill>
        <p:spPr>
          <a:xfrm>
            <a:off x="659136" y="3207044"/>
            <a:ext cx="10960274" cy="3034430"/>
          </a:xfrm>
          <a:prstGeom prst="rect">
            <a:avLst/>
          </a:prstGeom>
        </p:spPr>
      </p:pic>
    </p:spTree>
    <p:extLst>
      <p:ext uri="{BB962C8B-B14F-4D97-AF65-F5344CB8AC3E}">
        <p14:creationId xmlns="" xmlns:p14="http://schemas.microsoft.com/office/powerpoint/2010/main" val="2475173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37675" y="505326"/>
            <a:ext cx="11249526" cy="4897947"/>
          </a:xfrm>
        </p:spPr>
        <p:txBody>
          <a:bodyPr>
            <a:noAutofit/>
          </a:bodyPr>
          <a:lstStyle/>
          <a:p>
            <a:pPr algn="just"/>
            <a:r>
              <a:rPr lang="en-US" sz="2800" cap="none" dirty="0" smtClean="0">
                <a:solidFill>
                  <a:srgbClr val="FF0000"/>
                </a:solidFill>
              </a:rPr>
              <a:t>2) Amateur (Unprofessional) </a:t>
            </a:r>
            <a:r>
              <a:rPr lang="en-US" sz="2800" cap="none" dirty="0">
                <a:solidFill>
                  <a:srgbClr val="FF0000"/>
                </a:solidFill>
              </a:rPr>
              <a:t>Hackers and Vandals. </a:t>
            </a:r>
            <a:endParaRPr lang="en-US" sz="2800" cap="none" dirty="0">
              <a:solidFill>
                <a:schemeClr val="tx1"/>
              </a:solidFill>
            </a:endParaRPr>
          </a:p>
          <a:p>
            <a:pPr marL="457200" indent="-457200" algn="just">
              <a:buFont typeface="Arial" panose="020B0604020202020204" pitchFamily="34" charset="0"/>
              <a:buChar char="•"/>
            </a:pPr>
            <a:r>
              <a:rPr lang="en-US" sz="2800" cap="none" dirty="0">
                <a:solidFill>
                  <a:schemeClr val="tx1"/>
                </a:solidFill>
              </a:rPr>
              <a:t>These people are the </a:t>
            </a:r>
            <a:r>
              <a:rPr lang="en-US" sz="2800" cap="none" dirty="0">
                <a:solidFill>
                  <a:srgbClr val="FF0000"/>
                </a:solidFill>
              </a:rPr>
              <a:t>most common type of attackers </a:t>
            </a:r>
            <a:r>
              <a:rPr lang="en-US" sz="2800" cap="none" dirty="0">
                <a:solidFill>
                  <a:schemeClr val="tx1"/>
                </a:solidFill>
              </a:rPr>
              <a:t>on the Internet.  </a:t>
            </a:r>
            <a:endParaRPr lang="en-US" sz="2800" cap="none" dirty="0" smtClean="0">
              <a:solidFill>
                <a:schemeClr val="tx1"/>
              </a:solidFill>
            </a:endParaRPr>
          </a:p>
          <a:p>
            <a:pPr marL="457200" indent="-457200" algn="just">
              <a:buFont typeface="Arial" panose="020B0604020202020204" pitchFamily="34" charset="0"/>
              <a:buChar char="•"/>
            </a:pPr>
            <a:r>
              <a:rPr lang="en-US" sz="2800" cap="none" dirty="0" smtClean="0">
                <a:solidFill>
                  <a:schemeClr val="tx1"/>
                </a:solidFill>
              </a:rPr>
              <a:t>The </a:t>
            </a:r>
            <a:r>
              <a:rPr lang="en-US" sz="2800" cap="none" dirty="0">
                <a:solidFill>
                  <a:schemeClr val="tx1"/>
                </a:solidFill>
              </a:rPr>
              <a:t>probability of attack is extremely </a:t>
            </a:r>
            <a:r>
              <a:rPr lang="en-US" sz="2800" cap="none" dirty="0" smtClean="0">
                <a:solidFill>
                  <a:schemeClr val="tx1"/>
                </a:solidFill>
              </a:rPr>
              <a:t>high.   </a:t>
            </a:r>
          </a:p>
          <a:p>
            <a:pPr marL="457200" indent="-457200" algn="just">
              <a:buFont typeface="Arial" panose="020B0604020202020204" pitchFamily="34" charset="0"/>
              <a:buChar char="•"/>
            </a:pPr>
            <a:r>
              <a:rPr lang="en-US" sz="2800" cap="none" dirty="0" smtClean="0">
                <a:solidFill>
                  <a:schemeClr val="tx1"/>
                </a:solidFill>
              </a:rPr>
              <a:t>These </a:t>
            </a:r>
            <a:r>
              <a:rPr lang="en-US" sz="2800" cap="none" dirty="0">
                <a:solidFill>
                  <a:schemeClr val="tx1"/>
                </a:solidFill>
              </a:rPr>
              <a:t>amateur hackers are scanning the Internet and looking for well </a:t>
            </a:r>
            <a:r>
              <a:rPr lang="en-US" sz="2800" cap="none" dirty="0" smtClean="0">
                <a:solidFill>
                  <a:schemeClr val="tx1"/>
                </a:solidFill>
              </a:rPr>
              <a:t>  known </a:t>
            </a:r>
            <a:r>
              <a:rPr lang="en-US" sz="2800" cap="none" dirty="0">
                <a:solidFill>
                  <a:srgbClr val="FF0000"/>
                </a:solidFill>
              </a:rPr>
              <a:t>security holes </a:t>
            </a:r>
            <a:r>
              <a:rPr lang="en-US" sz="2800" cap="none" dirty="0">
                <a:solidFill>
                  <a:schemeClr val="tx1"/>
                </a:solidFill>
              </a:rPr>
              <a:t>that have not been </a:t>
            </a:r>
            <a:r>
              <a:rPr lang="en-US" sz="2800" cap="none" dirty="0" smtClean="0">
                <a:solidFill>
                  <a:schemeClr val="tx1"/>
                </a:solidFill>
              </a:rPr>
              <a:t>persevered. </a:t>
            </a:r>
          </a:p>
          <a:p>
            <a:pPr marL="457200" indent="-457200" algn="just">
              <a:buFont typeface="Arial" panose="020B0604020202020204" pitchFamily="34" charset="0"/>
              <a:buChar char="•"/>
            </a:pPr>
            <a:r>
              <a:rPr lang="en-US" sz="2800" cap="none" dirty="0" smtClean="0">
                <a:solidFill>
                  <a:srgbClr val="FF0000"/>
                </a:solidFill>
              </a:rPr>
              <a:t>Web </a:t>
            </a:r>
            <a:r>
              <a:rPr lang="en-US" sz="2800" cap="none" dirty="0">
                <a:solidFill>
                  <a:srgbClr val="FF0000"/>
                </a:solidFill>
              </a:rPr>
              <a:t>servers and electronic mail are their favorite targets</a:t>
            </a:r>
            <a:r>
              <a:rPr lang="en-US" sz="2800" cap="none" dirty="0">
                <a:solidFill>
                  <a:schemeClr val="tx1"/>
                </a:solidFill>
              </a:rPr>
              <a:t>.  </a:t>
            </a:r>
            <a:endParaRPr lang="en-US" sz="2800" cap="none" dirty="0" smtClean="0">
              <a:solidFill>
                <a:schemeClr val="tx1"/>
              </a:solidFill>
            </a:endParaRPr>
          </a:p>
          <a:p>
            <a:pPr marL="457200" indent="-457200" algn="just">
              <a:buFont typeface="Arial" panose="020B0604020202020204" pitchFamily="34" charset="0"/>
              <a:buChar char="•"/>
            </a:pPr>
            <a:r>
              <a:rPr lang="en-US" sz="2800" cap="none" dirty="0" smtClean="0">
                <a:solidFill>
                  <a:schemeClr val="tx1"/>
                </a:solidFill>
              </a:rPr>
              <a:t>Once </a:t>
            </a:r>
            <a:r>
              <a:rPr lang="en-US" sz="2800" cap="none" dirty="0">
                <a:solidFill>
                  <a:schemeClr val="tx1"/>
                </a:solidFill>
              </a:rPr>
              <a:t>they find a </a:t>
            </a:r>
            <a:r>
              <a:rPr lang="en-US" sz="2800" cap="none" dirty="0" smtClean="0">
                <a:solidFill>
                  <a:schemeClr val="tx1"/>
                </a:solidFill>
              </a:rPr>
              <a:t>weakness, </a:t>
            </a:r>
            <a:r>
              <a:rPr lang="en-US" sz="2800" cap="none" dirty="0">
                <a:solidFill>
                  <a:schemeClr val="tx1"/>
                </a:solidFill>
              </a:rPr>
              <a:t>they will exploit it to </a:t>
            </a:r>
            <a:r>
              <a:rPr lang="en-US" sz="2800" cap="none" dirty="0">
                <a:solidFill>
                  <a:srgbClr val="FF0000"/>
                </a:solidFill>
              </a:rPr>
              <a:t>plant viruses, Trojan horses</a:t>
            </a:r>
            <a:r>
              <a:rPr lang="en-US" sz="2800" cap="none" dirty="0">
                <a:solidFill>
                  <a:schemeClr val="tx1"/>
                </a:solidFill>
              </a:rPr>
              <a:t>, or use the resources of your system for their own means.  </a:t>
            </a:r>
            <a:endParaRPr lang="en-US" sz="2800" cap="none" dirty="0" smtClean="0">
              <a:solidFill>
                <a:schemeClr val="tx1"/>
              </a:solidFill>
            </a:endParaRPr>
          </a:p>
          <a:p>
            <a:pPr marL="457200" indent="-457200" algn="just">
              <a:buFont typeface="Arial" panose="020B0604020202020204" pitchFamily="34" charset="0"/>
              <a:buChar char="•"/>
            </a:pPr>
            <a:r>
              <a:rPr lang="en-US" sz="2800" cap="none" dirty="0" smtClean="0">
                <a:solidFill>
                  <a:schemeClr val="tx1"/>
                </a:solidFill>
              </a:rPr>
              <a:t>If </a:t>
            </a:r>
            <a:r>
              <a:rPr lang="en-US" sz="2800" cap="none" dirty="0">
                <a:solidFill>
                  <a:schemeClr val="tx1"/>
                </a:solidFill>
              </a:rPr>
              <a:t>they do not find an obvious weakness they </a:t>
            </a:r>
            <a:r>
              <a:rPr lang="en-US" sz="2800" cap="none" dirty="0" smtClean="0">
                <a:solidFill>
                  <a:schemeClr val="tx1"/>
                </a:solidFill>
              </a:rPr>
              <a:t>move </a:t>
            </a:r>
            <a:r>
              <a:rPr lang="en-US" sz="2800" cap="none" dirty="0">
                <a:solidFill>
                  <a:schemeClr val="tx1"/>
                </a:solidFill>
              </a:rPr>
              <a:t>on to an easier target. </a:t>
            </a:r>
          </a:p>
        </p:txBody>
      </p:sp>
    </p:spTree>
    <p:extLst>
      <p:ext uri="{BB962C8B-B14F-4D97-AF65-F5344CB8AC3E}">
        <p14:creationId xmlns="" xmlns:p14="http://schemas.microsoft.com/office/powerpoint/2010/main" val="2590646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3050" y="214381"/>
            <a:ext cx="10841182" cy="6124074"/>
          </a:xfrm>
        </p:spPr>
        <p:txBody>
          <a:bodyPr>
            <a:noAutofit/>
          </a:bodyPr>
          <a:lstStyle/>
          <a:p>
            <a:pPr algn="just"/>
            <a:r>
              <a:rPr lang="en-US" sz="2800" cap="none" dirty="0" smtClean="0">
                <a:solidFill>
                  <a:srgbClr val="FF0000"/>
                </a:solidFill>
              </a:rPr>
              <a:t>3) Criminal </a:t>
            </a:r>
            <a:r>
              <a:rPr lang="en-US" sz="2800" cap="none" dirty="0">
                <a:solidFill>
                  <a:srgbClr val="FF0000"/>
                </a:solidFill>
              </a:rPr>
              <a:t>Hackers and Saboteurs. </a:t>
            </a:r>
            <a:endParaRPr lang="en-US" sz="2800" cap="none" dirty="0">
              <a:solidFill>
                <a:schemeClr val="tx1"/>
              </a:solidFill>
            </a:endParaRPr>
          </a:p>
          <a:p>
            <a:pPr marL="457200" indent="-457200" algn="just">
              <a:buFont typeface="Arial" panose="020B0604020202020204" pitchFamily="34" charset="0"/>
              <a:buChar char="•"/>
            </a:pPr>
            <a:r>
              <a:rPr lang="en-US" sz="2800" dirty="0">
                <a:solidFill>
                  <a:schemeClr val="tx1"/>
                </a:solidFill>
              </a:rPr>
              <a:t>P</a:t>
            </a:r>
            <a:r>
              <a:rPr lang="en-US" sz="2800" cap="none" dirty="0" smtClean="0">
                <a:solidFill>
                  <a:schemeClr val="tx1"/>
                </a:solidFill>
              </a:rPr>
              <a:t>robability </a:t>
            </a:r>
            <a:r>
              <a:rPr lang="en-US" sz="2800" cap="none" dirty="0">
                <a:solidFill>
                  <a:schemeClr val="tx1"/>
                </a:solidFill>
              </a:rPr>
              <a:t>of this type of attack is </a:t>
            </a:r>
            <a:r>
              <a:rPr lang="en-US" sz="2800" cap="none" dirty="0" smtClean="0">
                <a:solidFill>
                  <a:schemeClr val="tx1"/>
                </a:solidFill>
              </a:rPr>
              <a:t>low.</a:t>
            </a:r>
          </a:p>
          <a:p>
            <a:pPr marL="457200" indent="-457200" algn="just">
              <a:buFont typeface="Arial" panose="020B0604020202020204" pitchFamily="34" charset="0"/>
              <a:buChar char="•"/>
            </a:pPr>
            <a:r>
              <a:rPr lang="en-US" sz="2800" cap="none" dirty="0" smtClean="0">
                <a:solidFill>
                  <a:schemeClr val="tx1"/>
                </a:solidFill>
              </a:rPr>
              <a:t>Skill </a:t>
            </a:r>
            <a:r>
              <a:rPr lang="en-US" sz="2800" cap="none" dirty="0">
                <a:solidFill>
                  <a:schemeClr val="tx1"/>
                </a:solidFill>
              </a:rPr>
              <a:t>of these attackers is medium to high as they are </a:t>
            </a:r>
            <a:r>
              <a:rPr lang="en-US" sz="2800" cap="none" dirty="0" smtClean="0">
                <a:solidFill>
                  <a:srgbClr val="FF0000"/>
                </a:solidFill>
              </a:rPr>
              <a:t>trained </a:t>
            </a:r>
            <a:r>
              <a:rPr lang="en-US" sz="2800" cap="none" dirty="0">
                <a:solidFill>
                  <a:srgbClr val="FF0000"/>
                </a:solidFill>
              </a:rPr>
              <a:t>in </a:t>
            </a:r>
            <a:r>
              <a:rPr lang="en-US" sz="2800" cap="none" dirty="0">
                <a:solidFill>
                  <a:schemeClr val="tx1"/>
                </a:solidFill>
              </a:rPr>
              <a:t>the use of the </a:t>
            </a:r>
            <a:r>
              <a:rPr lang="en-US" sz="2800" cap="none" dirty="0">
                <a:solidFill>
                  <a:srgbClr val="FF0000"/>
                </a:solidFill>
              </a:rPr>
              <a:t>latest hacker tools</a:t>
            </a:r>
            <a:r>
              <a:rPr lang="en-US" sz="2800" cap="none" dirty="0">
                <a:solidFill>
                  <a:schemeClr val="tx1"/>
                </a:solidFill>
              </a:rPr>
              <a:t>.  </a:t>
            </a:r>
            <a:endParaRPr lang="en-US" sz="2800" cap="none" dirty="0" smtClean="0">
              <a:solidFill>
                <a:schemeClr val="tx1"/>
              </a:solidFill>
            </a:endParaRPr>
          </a:p>
          <a:p>
            <a:pPr marL="457200" indent="-457200" algn="just">
              <a:buFont typeface="Arial" panose="020B0604020202020204" pitchFamily="34" charset="0"/>
              <a:buChar char="•"/>
            </a:pPr>
            <a:r>
              <a:rPr lang="en-US" sz="2800" dirty="0">
                <a:solidFill>
                  <a:schemeClr val="tx1"/>
                </a:solidFill>
              </a:rPr>
              <a:t>A</a:t>
            </a:r>
            <a:r>
              <a:rPr lang="en-US" sz="2800" cap="none" dirty="0" smtClean="0">
                <a:solidFill>
                  <a:schemeClr val="tx1"/>
                </a:solidFill>
              </a:rPr>
              <a:t>ttacks </a:t>
            </a:r>
            <a:r>
              <a:rPr lang="en-US" sz="2800" cap="none" dirty="0">
                <a:solidFill>
                  <a:schemeClr val="tx1"/>
                </a:solidFill>
              </a:rPr>
              <a:t>are well planned and are based on any </a:t>
            </a:r>
            <a:r>
              <a:rPr lang="en-US" sz="2800" cap="none" dirty="0">
                <a:solidFill>
                  <a:srgbClr val="FF0000"/>
                </a:solidFill>
              </a:rPr>
              <a:t>weaknesses discovered </a:t>
            </a:r>
            <a:r>
              <a:rPr lang="en-US" sz="2800" cap="none" dirty="0">
                <a:solidFill>
                  <a:schemeClr val="tx1"/>
                </a:solidFill>
              </a:rPr>
              <a:t>that will </a:t>
            </a:r>
            <a:r>
              <a:rPr lang="en-US" sz="2800" cap="none" dirty="0" smtClean="0">
                <a:solidFill>
                  <a:schemeClr val="tx1"/>
                </a:solidFill>
              </a:rPr>
              <a:t>allow </a:t>
            </a:r>
            <a:r>
              <a:rPr lang="en-US" sz="2800" cap="none" dirty="0">
                <a:solidFill>
                  <a:schemeClr val="tx1"/>
                </a:solidFill>
              </a:rPr>
              <a:t>a foothold into the network. </a:t>
            </a:r>
            <a:endParaRPr lang="en-US" sz="2800" cap="none" dirty="0" smtClean="0">
              <a:solidFill>
                <a:schemeClr val="tx1"/>
              </a:solidFill>
            </a:endParaRPr>
          </a:p>
          <a:p>
            <a:pPr marL="457200" indent="-457200">
              <a:buFont typeface="Arial" panose="020B0604020202020204" pitchFamily="34" charset="0"/>
              <a:buChar char="•"/>
            </a:pPr>
            <a:r>
              <a:rPr lang="en-US" sz="2800" cap="none" dirty="0">
                <a:solidFill>
                  <a:srgbClr val="FF0000"/>
                </a:solidFill>
              </a:rPr>
              <a:t>User Responsibilities </a:t>
            </a:r>
            <a:endParaRPr lang="en-US" sz="2800" cap="none" dirty="0" smtClean="0">
              <a:solidFill>
                <a:srgbClr val="FF0000"/>
              </a:solidFill>
            </a:endParaRPr>
          </a:p>
          <a:p>
            <a:pPr marL="457200" indent="-457200" algn="just">
              <a:buFont typeface="Arial" panose="020B0604020202020204" pitchFamily="34" charset="0"/>
              <a:buChar char="•"/>
            </a:pPr>
            <a:r>
              <a:rPr lang="en-US" sz="2800" cap="none" dirty="0" smtClean="0">
                <a:solidFill>
                  <a:schemeClr val="tx1"/>
                </a:solidFill>
              </a:rPr>
              <a:t>This section establishes usage policy for the computer systems, n/w and information resources of the office. </a:t>
            </a:r>
          </a:p>
          <a:p>
            <a:pPr marL="457200" indent="-457200" algn="just">
              <a:buFont typeface="Arial" panose="020B0604020202020204" pitchFamily="34" charset="0"/>
              <a:buChar char="•"/>
            </a:pPr>
            <a:r>
              <a:rPr lang="en-US" sz="2800" cap="none" dirty="0" smtClean="0">
                <a:solidFill>
                  <a:schemeClr val="tx1"/>
                </a:solidFill>
              </a:rPr>
              <a:t>It </a:t>
            </a:r>
            <a:r>
              <a:rPr lang="en-US" sz="2800" dirty="0" smtClean="0">
                <a:solidFill>
                  <a:schemeClr val="tx1"/>
                </a:solidFill>
              </a:rPr>
              <a:t>relate</a:t>
            </a:r>
            <a:r>
              <a:rPr lang="en-US" sz="2800" cap="none" dirty="0" smtClean="0">
                <a:solidFill>
                  <a:schemeClr val="tx1"/>
                </a:solidFill>
              </a:rPr>
              <a:t>s </a:t>
            </a:r>
            <a:r>
              <a:rPr lang="en-US" sz="2800" cap="none" dirty="0">
                <a:solidFill>
                  <a:schemeClr val="tx1"/>
                </a:solidFill>
              </a:rPr>
              <a:t>to all employees and contractors who use the computer systems, </a:t>
            </a:r>
            <a:r>
              <a:rPr lang="en-US" sz="2800" cap="none" dirty="0" smtClean="0">
                <a:solidFill>
                  <a:schemeClr val="tx1"/>
                </a:solidFill>
              </a:rPr>
              <a:t>n/w, </a:t>
            </a:r>
            <a:r>
              <a:rPr lang="en-US" sz="2800" cap="none" dirty="0">
                <a:solidFill>
                  <a:schemeClr val="tx1"/>
                </a:solidFill>
              </a:rPr>
              <a:t>and information resources as business partners, and individuals who are </a:t>
            </a:r>
            <a:r>
              <a:rPr lang="en-US" sz="2800" cap="none" dirty="0">
                <a:solidFill>
                  <a:srgbClr val="FF0000"/>
                </a:solidFill>
              </a:rPr>
              <a:t>granted access to the </a:t>
            </a:r>
            <a:r>
              <a:rPr lang="en-US" sz="2800" cap="none" dirty="0" smtClean="0">
                <a:solidFill>
                  <a:srgbClr val="FF0000"/>
                </a:solidFill>
              </a:rPr>
              <a:t>n/w </a:t>
            </a:r>
            <a:r>
              <a:rPr lang="en-US" sz="2800" cap="none" dirty="0">
                <a:solidFill>
                  <a:schemeClr val="tx1"/>
                </a:solidFill>
              </a:rPr>
              <a:t>for the business purposes of the company. </a:t>
            </a:r>
          </a:p>
        </p:txBody>
      </p:sp>
    </p:spTree>
    <p:extLst>
      <p:ext uri="{BB962C8B-B14F-4D97-AF65-F5344CB8AC3E}">
        <p14:creationId xmlns="" xmlns:p14="http://schemas.microsoft.com/office/powerpoint/2010/main" val="234189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9865" y="300789"/>
            <a:ext cx="10900609" cy="6124074"/>
          </a:xfrm>
        </p:spPr>
        <p:txBody>
          <a:bodyPr>
            <a:noAutofit/>
          </a:bodyPr>
          <a:lstStyle/>
          <a:p>
            <a:pPr algn="just"/>
            <a:r>
              <a:rPr lang="en-US" sz="2800" b="1" cap="none" dirty="0">
                <a:solidFill>
                  <a:schemeClr val="accent1"/>
                </a:solidFill>
              </a:rPr>
              <a:t>Acceptable Use </a:t>
            </a:r>
            <a:endParaRPr lang="en-US" sz="2800" b="1" cap="none" dirty="0">
              <a:solidFill>
                <a:schemeClr val="tx1"/>
              </a:solidFill>
            </a:endParaRPr>
          </a:p>
          <a:p>
            <a:pPr marL="457200" indent="-457200" algn="just">
              <a:buFont typeface="Arial" panose="020B0604020202020204" pitchFamily="34" charset="0"/>
              <a:buChar char="•"/>
            </a:pPr>
            <a:r>
              <a:rPr lang="en-US" sz="2800" cap="none" dirty="0" smtClean="0">
                <a:solidFill>
                  <a:srgbClr val="FF0000"/>
                </a:solidFill>
              </a:rPr>
              <a:t>User </a:t>
            </a:r>
            <a:r>
              <a:rPr lang="en-US" sz="2800" cap="none" dirty="0">
                <a:solidFill>
                  <a:srgbClr val="FF0000"/>
                </a:solidFill>
              </a:rPr>
              <a:t>accounts on company computer systems </a:t>
            </a:r>
            <a:r>
              <a:rPr lang="en-US" sz="2800" cap="none" dirty="0">
                <a:solidFill>
                  <a:schemeClr val="tx1"/>
                </a:solidFill>
              </a:rPr>
              <a:t>are to be used </a:t>
            </a:r>
            <a:r>
              <a:rPr lang="en-US" sz="2800" cap="none" dirty="0">
                <a:solidFill>
                  <a:srgbClr val="FF0000"/>
                </a:solidFill>
              </a:rPr>
              <a:t>only for business</a:t>
            </a:r>
            <a:r>
              <a:rPr lang="en-US" sz="2800" cap="none" dirty="0">
                <a:solidFill>
                  <a:schemeClr val="tx1"/>
                </a:solidFill>
              </a:rPr>
              <a:t> of the company and </a:t>
            </a:r>
            <a:r>
              <a:rPr lang="en-US" sz="2800" cap="none" dirty="0">
                <a:solidFill>
                  <a:srgbClr val="FF0000"/>
                </a:solidFill>
              </a:rPr>
              <a:t>not</a:t>
            </a:r>
            <a:r>
              <a:rPr lang="en-US" sz="2800" cap="none" dirty="0">
                <a:solidFill>
                  <a:schemeClr val="tx1"/>
                </a:solidFill>
              </a:rPr>
              <a:t> to be used </a:t>
            </a:r>
            <a:r>
              <a:rPr lang="en-US" sz="2800" cap="none" dirty="0">
                <a:solidFill>
                  <a:srgbClr val="FF0000"/>
                </a:solidFill>
              </a:rPr>
              <a:t>for personal activities</a:t>
            </a:r>
            <a:r>
              <a:rPr lang="en-US" sz="2800" cap="none" dirty="0" smtClean="0">
                <a:solidFill>
                  <a:schemeClr val="tx1"/>
                </a:solidFill>
              </a:rPr>
              <a:t>.</a:t>
            </a:r>
          </a:p>
          <a:p>
            <a:pPr marL="457200" indent="-457200" algn="just">
              <a:buFont typeface="Arial" panose="020B0604020202020204" pitchFamily="34" charset="0"/>
              <a:buChar char="•"/>
            </a:pPr>
            <a:r>
              <a:rPr lang="en-US" sz="2800" cap="none" dirty="0" smtClean="0">
                <a:solidFill>
                  <a:schemeClr val="tx1"/>
                </a:solidFill>
              </a:rPr>
              <a:t>Unauthorized </a:t>
            </a:r>
            <a:r>
              <a:rPr lang="en-US" sz="2800" cap="none" dirty="0">
                <a:solidFill>
                  <a:schemeClr val="tx1"/>
                </a:solidFill>
              </a:rPr>
              <a:t>use of the system may be in violation of the law, </a:t>
            </a:r>
            <a:r>
              <a:rPr lang="en-US" sz="2800" cap="none" dirty="0" smtClean="0">
                <a:solidFill>
                  <a:schemeClr val="tx1"/>
                </a:solidFill>
              </a:rPr>
              <a:t>founds </a:t>
            </a:r>
            <a:r>
              <a:rPr lang="en-US" sz="2800" cap="none" dirty="0">
                <a:solidFill>
                  <a:schemeClr val="tx1"/>
                </a:solidFill>
              </a:rPr>
              <a:t>theft and can be </a:t>
            </a:r>
            <a:r>
              <a:rPr lang="en-US" sz="2800" cap="none" dirty="0">
                <a:solidFill>
                  <a:srgbClr val="FF0000"/>
                </a:solidFill>
              </a:rPr>
              <a:t>punishable by law</a:t>
            </a:r>
            <a:r>
              <a:rPr lang="en-US" sz="2800" cap="none" dirty="0" smtClean="0">
                <a:solidFill>
                  <a:schemeClr val="tx1"/>
                </a:solidFill>
              </a:rPr>
              <a:t>.</a:t>
            </a:r>
          </a:p>
          <a:p>
            <a:pPr marL="457200" indent="-457200" algn="just">
              <a:buFont typeface="Arial" panose="020B0604020202020204" pitchFamily="34" charset="0"/>
              <a:buChar char="•"/>
            </a:pPr>
            <a:r>
              <a:rPr lang="en-US" sz="2800" cap="none" dirty="0" smtClean="0">
                <a:solidFill>
                  <a:schemeClr val="tx1"/>
                </a:solidFill>
              </a:rPr>
              <a:t>Therefore</a:t>
            </a:r>
            <a:r>
              <a:rPr lang="en-US" sz="2800" cap="none" dirty="0">
                <a:solidFill>
                  <a:schemeClr val="tx1"/>
                </a:solidFill>
              </a:rPr>
              <a:t>, unauthorized use of the company computing system and facilities may constitute grounds for either civil or criminal prosecution. </a:t>
            </a:r>
          </a:p>
          <a:p>
            <a:pPr marL="457200" indent="-457200" algn="just">
              <a:buFont typeface="Arial" panose="020B0604020202020204" pitchFamily="34" charset="0"/>
              <a:buChar char="•"/>
            </a:pPr>
            <a:r>
              <a:rPr lang="en-US" sz="2800" cap="none" dirty="0" smtClean="0">
                <a:solidFill>
                  <a:schemeClr val="tx1"/>
                </a:solidFill>
              </a:rPr>
              <a:t>Users </a:t>
            </a:r>
            <a:r>
              <a:rPr lang="en-US" sz="2800" cap="none" dirty="0">
                <a:solidFill>
                  <a:schemeClr val="tx1"/>
                </a:solidFill>
              </a:rPr>
              <a:t>are personally responsible for </a:t>
            </a:r>
            <a:r>
              <a:rPr lang="en-US" sz="2800" cap="none" dirty="0">
                <a:solidFill>
                  <a:srgbClr val="FF0000"/>
                </a:solidFill>
              </a:rPr>
              <a:t>protecting all confidential information </a:t>
            </a:r>
            <a:r>
              <a:rPr lang="en-US" sz="2800" cap="none" dirty="0">
                <a:solidFill>
                  <a:schemeClr val="tx1"/>
                </a:solidFill>
              </a:rPr>
              <a:t>used and/or stored on their accounts</a:t>
            </a:r>
            <a:r>
              <a:rPr lang="en-US" sz="2800" cap="none" dirty="0" smtClean="0">
                <a:solidFill>
                  <a:schemeClr val="tx1"/>
                </a:solidFill>
              </a:rPr>
              <a:t>.</a:t>
            </a:r>
          </a:p>
          <a:p>
            <a:pPr marL="457200" indent="-457200" algn="just">
              <a:buFont typeface="Arial" panose="020B0604020202020204" pitchFamily="34" charset="0"/>
              <a:buChar char="•"/>
            </a:pPr>
            <a:r>
              <a:rPr lang="en-US" sz="2800" cap="none" dirty="0" smtClean="0">
                <a:solidFill>
                  <a:schemeClr val="tx1"/>
                </a:solidFill>
              </a:rPr>
              <a:t>This </a:t>
            </a:r>
            <a:r>
              <a:rPr lang="en-US" sz="2800" cap="none" dirty="0">
                <a:solidFill>
                  <a:schemeClr val="tx1"/>
                </a:solidFill>
              </a:rPr>
              <a:t>includes their </a:t>
            </a:r>
            <a:r>
              <a:rPr lang="en-US" sz="2800" cap="none" dirty="0">
                <a:solidFill>
                  <a:srgbClr val="FF0000"/>
                </a:solidFill>
              </a:rPr>
              <a:t>logon IDs and passwords</a:t>
            </a:r>
            <a:r>
              <a:rPr lang="en-US" sz="2800" cap="none" dirty="0">
                <a:solidFill>
                  <a:schemeClr val="tx1"/>
                </a:solidFill>
              </a:rPr>
              <a:t>. </a:t>
            </a:r>
            <a:endParaRPr lang="en-US" sz="2800" cap="none" dirty="0" smtClean="0">
              <a:solidFill>
                <a:schemeClr val="tx1"/>
              </a:solidFill>
            </a:endParaRPr>
          </a:p>
          <a:p>
            <a:pPr marL="457200" indent="-457200" algn="just">
              <a:buFont typeface="Arial" panose="020B0604020202020204" pitchFamily="34" charset="0"/>
              <a:buChar char="•"/>
            </a:pPr>
            <a:r>
              <a:rPr lang="en-US" sz="2800" cap="none" dirty="0" smtClean="0">
                <a:solidFill>
                  <a:schemeClr val="tx1"/>
                </a:solidFill>
              </a:rPr>
              <a:t>They </a:t>
            </a:r>
            <a:r>
              <a:rPr lang="en-US" sz="2800" cap="none" dirty="0">
                <a:solidFill>
                  <a:schemeClr val="tx1"/>
                </a:solidFill>
              </a:rPr>
              <a:t>are </a:t>
            </a:r>
            <a:r>
              <a:rPr lang="en-US" sz="2800" cap="none" dirty="0">
                <a:solidFill>
                  <a:srgbClr val="FF0000"/>
                </a:solidFill>
              </a:rPr>
              <a:t>prohibited from making unauthorized copies of such confidential information </a:t>
            </a:r>
            <a:r>
              <a:rPr lang="en-US" sz="2800" cap="none" dirty="0">
                <a:solidFill>
                  <a:schemeClr val="tx1"/>
                </a:solidFill>
              </a:rPr>
              <a:t>and/or distributing it to unauthorized persons outside of the company.</a:t>
            </a:r>
          </a:p>
        </p:txBody>
      </p:sp>
    </p:spTree>
    <p:extLst>
      <p:ext uri="{BB962C8B-B14F-4D97-AF65-F5344CB8AC3E}">
        <p14:creationId xmlns="" xmlns:p14="http://schemas.microsoft.com/office/powerpoint/2010/main" val="3852207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86591" y="372979"/>
            <a:ext cx="10226840" cy="5522495"/>
          </a:xfrm>
        </p:spPr>
        <p:txBody>
          <a:bodyPr>
            <a:noAutofit/>
          </a:bodyPr>
          <a:lstStyle/>
          <a:p>
            <a:pPr algn="just"/>
            <a:r>
              <a:rPr lang="en-US" sz="2800" b="1" cap="none" dirty="0">
                <a:solidFill>
                  <a:schemeClr val="accent1"/>
                </a:solidFill>
              </a:rPr>
              <a:t>Acceptable Use </a:t>
            </a:r>
            <a:endParaRPr lang="en-US" sz="2800" b="1" cap="none" dirty="0">
              <a:solidFill>
                <a:schemeClr val="tx1"/>
              </a:solidFill>
            </a:endParaRPr>
          </a:p>
          <a:p>
            <a:pPr marL="457200" indent="-457200" algn="just">
              <a:buFont typeface="Arial" panose="020B0604020202020204" pitchFamily="34" charset="0"/>
              <a:buChar char="•"/>
            </a:pPr>
            <a:r>
              <a:rPr lang="en-US" sz="2800" cap="none" dirty="0">
                <a:solidFill>
                  <a:schemeClr val="tx1"/>
                </a:solidFill>
              </a:rPr>
              <a:t>Users shall not purposely engage in activity with the intent to: </a:t>
            </a:r>
            <a:r>
              <a:rPr lang="en-US" sz="2800" cap="none" dirty="0">
                <a:solidFill>
                  <a:srgbClr val="FF0000"/>
                </a:solidFill>
              </a:rPr>
              <a:t>harass other users</a:t>
            </a:r>
            <a:r>
              <a:rPr lang="en-US" sz="2800" cap="none" dirty="0">
                <a:solidFill>
                  <a:schemeClr val="tx1"/>
                </a:solidFill>
              </a:rPr>
              <a:t>; </a:t>
            </a:r>
            <a:r>
              <a:rPr lang="en-US" sz="2800" cap="none" dirty="0">
                <a:solidFill>
                  <a:srgbClr val="FF0000"/>
                </a:solidFill>
              </a:rPr>
              <a:t>degrade the performance of the </a:t>
            </a:r>
            <a:r>
              <a:rPr lang="en-US" sz="2800" cap="none" dirty="0" smtClean="0">
                <a:solidFill>
                  <a:srgbClr val="FF0000"/>
                </a:solidFill>
              </a:rPr>
              <a:t>system</a:t>
            </a:r>
            <a:endParaRPr lang="en-US" sz="2800" cap="none" dirty="0">
              <a:solidFill>
                <a:schemeClr val="tx1"/>
              </a:solidFill>
            </a:endParaRPr>
          </a:p>
          <a:p>
            <a:pPr marL="457200" indent="-457200" algn="just">
              <a:buFont typeface="Arial" panose="020B0604020202020204" pitchFamily="34" charset="0"/>
              <a:buChar char="•"/>
            </a:pPr>
            <a:r>
              <a:rPr lang="en-US" sz="2800" cap="none" dirty="0">
                <a:solidFill>
                  <a:schemeClr val="tx1"/>
                </a:solidFill>
              </a:rPr>
              <a:t> </a:t>
            </a:r>
            <a:r>
              <a:rPr lang="en-US" sz="2800" cap="none" dirty="0" smtClean="0">
                <a:solidFill>
                  <a:schemeClr val="tx1"/>
                </a:solidFill>
              </a:rPr>
              <a:t>Users </a:t>
            </a:r>
            <a:r>
              <a:rPr lang="en-US" sz="2800" cap="none" dirty="0">
                <a:solidFill>
                  <a:schemeClr val="tx1"/>
                </a:solidFill>
              </a:rPr>
              <a:t>shall </a:t>
            </a:r>
            <a:r>
              <a:rPr lang="en-US" sz="2800" cap="none" dirty="0">
                <a:solidFill>
                  <a:srgbClr val="FF0000"/>
                </a:solidFill>
              </a:rPr>
              <a:t>not attach unauthorized devices on their PCs or workstations</a:t>
            </a:r>
            <a:r>
              <a:rPr lang="en-US" sz="2800" cap="none" dirty="0">
                <a:solidFill>
                  <a:schemeClr val="tx1"/>
                </a:solidFill>
              </a:rPr>
              <a:t>, unless they have received specific authorization from the employees’ manager and/or the company IT designee. </a:t>
            </a:r>
            <a:endParaRPr lang="en-US" sz="2800" cap="none" dirty="0" smtClean="0">
              <a:solidFill>
                <a:schemeClr val="tx1"/>
              </a:solidFill>
            </a:endParaRPr>
          </a:p>
          <a:p>
            <a:pPr marL="457200" indent="-457200" algn="just">
              <a:buFont typeface="Arial" panose="020B0604020202020204" pitchFamily="34" charset="0"/>
              <a:buChar char="•"/>
            </a:pPr>
            <a:r>
              <a:rPr lang="en-US" sz="2800" cap="none" dirty="0" smtClean="0">
                <a:solidFill>
                  <a:schemeClr val="tx1"/>
                </a:solidFill>
              </a:rPr>
              <a:t>Users </a:t>
            </a:r>
            <a:r>
              <a:rPr lang="en-US" sz="2800" cap="none" dirty="0">
                <a:solidFill>
                  <a:schemeClr val="tx1"/>
                </a:solidFill>
              </a:rPr>
              <a:t>shall </a:t>
            </a:r>
            <a:r>
              <a:rPr lang="en-US" sz="2800" cap="none" dirty="0">
                <a:solidFill>
                  <a:srgbClr val="FF0000"/>
                </a:solidFill>
              </a:rPr>
              <a:t>not download unauthorized </a:t>
            </a:r>
            <a:r>
              <a:rPr lang="en-US" sz="2800" cap="none" dirty="0" smtClean="0">
                <a:solidFill>
                  <a:srgbClr val="FF0000"/>
                </a:solidFill>
              </a:rPr>
              <a:t>s/w </a:t>
            </a:r>
            <a:r>
              <a:rPr lang="en-US" sz="2800" cap="none" dirty="0">
                <a:solidFill>
                  <a:schemeClr val="tx1"/>
                </a:solidFill>
              </a:rPr>
              <a:t>from the Internet onto their PCs or workstations. </a:t>
            </a:r>
          </a:p>
          <a:p>
            <a:pPr marL="457200" indent="-457200" algn="just">
              <a:buFont typeface="Arial" panose="020B0604020202020204" pitchFamily="34" charset="0"/>
              <a:buChar char="•"/>
            </a:pPr>
            <a:r>
              <a:rPr lang="en-US" sz="2800" cap="none" dirty="0">
                <a:solidFill>
                  <a:schemeClr val="tx1"/>
                </a:solidFill>
              </a:rPr>
              <a:t> </a:t>
            </a:r>
            <a:r>
              <a:rPr lang="en-US" sz="2800" cap="none" dirty="0" smtClean="0">
                <a:solidFill>
                  <a:schemeClr val="tx1"/>
                </a:solidFill>
              </a:rPr>
              <a:t>Users </a:t>
            </a:r>
            <a:r>
              <a:rPr lang="en-US" sz="2800" cap="none" dirty="0">
                <a:solidFill>
                  <a:schemeClr val="tx1"/>
                </a:solidFill>
              </a:rPr>
              <a:t>are required to </a:t>
            </a:r>
            <a:r>
              <a:rPr lang="en-US" sz="2800" cap="none" dirty="0">
                <a:solidFill>
                  <a:srgbClr val="FF0000"/>
                </a:solidFill>
              </a:rPr>
              <a:t>report any weaknesses in the company computer security</a:t>
            </a:r>
            <a:r>
              <a:rPr lang="en-US" sz="2800" cap="none" dirty="0">
                <a:solidFill>
                  <a:schemeClr val="tx1"/>
                </a:solidFill>
              </a:rPr>
              <a:t>, any incidents of misuse or violation of this policy to their immediate supervisor. </a:t>
            </a:r>
          </a:p>
        </p:txBody>
      </p:sp>
    </p:spTree>
    <p:extLst>
      <p:ext uri="{BB962C8B-B14F-4D97-AF65-F5344CB8AC3E}">
        <p14:creationId xmlns="" xmlns:p14="http://schemas.microsoft.com/office/powerpoint/2010/main" val="32590984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4560" y="409074"/>
            <a:ext cx="10359188" cy="6124074"/>
          </a:xfrm>
        </p:spPr>
        <p:txBody>
          <a:bodyPr>
            <a:noAutofit/>
          </a:bodyPr>
          <a:lstStyle/>
          <a:p>
            <a:pPr algn="just"/>
            <a:r>
              <a:rPr lang="en-US" sz="2800" b="1" cap="none" dirty="0">
                <a:solidFill>
                  <a:schemeClr val="accent1"/>
                </a:solidFill>
              </a:rPr>
              <a:t>Use of the Internet </a:t>
            </a:r>
            <a:endParaRPr lang="en-US" sz="2800" b="1" cap="none" dirty="0">
              <a:solidFill>
                <a:schemeClr val="tx1"/>
              </a:solidFill>
            </a:endParaRPr>
          </a:p>
          <a:p>
            <a:pPr marL="457200" indent="-457200" algn="just">
              <a:buFont typeface="Arial" panose="020B0604020202020204" pitchFamily="34" charset="0"/>
              <a:buChar char="•"/>
            </a:pPr>
            <a:r>
              <a:rPr lang="en-US" sz="2800" dirty="0">
                <a:solidFill>
                  <a:schemeClr val="tx1"/>
                </a:solidFill>
              </a:rPr>
              <a:t>C</a:t>
            </a:r>
            <a:r>
              <a:rPr lang="en-US" sz="2800" cap="none" dirty="0" smtClean="0">
                <a:solidFill>
                  <a:schemeClr val="tx1"/>
                </a:solidFill>
              </a:rPr>
              <a:t>ompany </a:t>
            </a:r>
            <a:r>
              <a:rPr lang="en-US" sz="2800" cap="none" dirty="0">
                <a:solidFill>
                  <a:schemeClr val="tx1"/>
                </a:solidFill>
              </a:rPr>
              <a:t>will </a:t>
            </a:r>
            <a:r>
              <a:rPr lang="en-US" sz="2800" cap="none" dirty="0">
                <a:solidFill>
                  <a:srgbClr val="FF0000"/>
                </a:solidFill>
              </a:rPr>
              <a:t>provide Internet access to employees and contractors </a:t>
            </a:r>
            <a:r>
              <a:rPr lang="en-US" sz="2800" cap="none" dirty="0">
                <a:solidFill>
                  <a:schemeClr val="tx1"/>
                </a:solidFill>
              </a:rPr>
              <a:t>who are connected to the internal </a:t>
            </a:r>
            <a:r>
              <a:rPr lang="en-US" sz="2800" cap="none" dirty="0" smtClean="0">
                <a:solidFill>
                  <a:schemeClr val="tx1"/>
                </a:solidFill>
              </a:rPr>
              <a:t>n/w </a:t>
            </a:r>
            <a:r>
              <a:rPr lang="en-US" sz="2800" cap="none" dirty="0">
                <a:solidFill>
                  <a:schemeClr val="tx1"/>
                </a:solidFill>
              </a:rPr>
              <a:t>and who has a business need for this access</a:t>
            </a:r>
            <a:r>
              <a:rPr lang="en-US" sz="2800" cap="none" dirty="0" smtClean="0">
                <a:solidFill>
                  <a:schemeClr val="tx1"/>
                </a:solidFill>
              </a:rPr>
              <a:t>.</a:t>
            </a:r>
          </a:p>
          <a:p>
            <a:pPr marL="457200" indent="-457200" algn="just">
              <a:buFont typeface="Arial" panose="020B0604020202020204" pitchFamily="34" charset="0"/>
              <a:buChar char="•"/>
            </a:pPr>
            <a:r>
              <a:rPr lang="en-US" sz="2800" cap="none" dirty="0" smtClean="0">
                <a:solidFill>
                  <a:schemeClr val="tx1"/>
                </a:solidFill>
              </a:rPr>
              <a:t> </a:t>
            </a:r>
            <a:r>
              <a:rPr lang="en-US" sz="2800" cap="none" dirty="0">
                <a:solidFill>
                  <a:schemeClr val="tx1"/>
                </a:solidFill>
              </a:rPr>
              <a:t>Employees and contractors must </a:t>
            </a:r>
            <a:r>
              <a:rPr lang="en-US" sz="2800" cap="none" dirty="0" smtClean="0">
                <a:solidFill>
                  <a:srgbClr val="FF0000"/>
                </a:solidFill>
              </a:rPr>
              <a:t>obtain permission </a:t>
            </a:r>
            <a:r>
              <a:rPr lang="en-US" sz="2800" cap="none" dirty="0">
                <a:solidFill>
                  <a:srgbClr val="FF0000"/>
                </a:solidFill>
              </a:rPr>
              <a:t>from their supervisor </a:t>
            </a:r>
            <a:r>
              <a:rPr lang="en-US" sz="2800" cap="none" dirty="0">
                <a:solidFill>
                  <a:schemeClr val="tx1"/>
                </a:solidFill>
              </a:rPr>
              <a:t>and file a request with the Security Administrator. </a:t>
            </a:r>
          </a:p>
          <a:p>
            <a:pPr marL="457200" indent="-457200" algn="just">
              <a:buFont typeface="Arial" panose="020B0604020202020204" pitchFamily="34" charset="0"/>
              <a:buChar char="•"/>
            </a:pPr>
            <a:r>
              <a:rPr lang="en-US" sz="2800" cap="none" dirty="0">
                <a:solidFill>
                  <a:schemeClr val="tx1"/>
                </a:solidFill>
              </a:rPr>
              <a:t> </a:t>
            </a:r>
            <a:r>
              <a:rPr lang="en-US" sz="2800" cap="none" dirty="0" smtClean="0">
                <a:solidFill>
                  <a:schemeClr val="tx1"/>
                </a:solidFill>
              </a:rPr>
              <a:t>The </a:t>
            </a:r>
            <a:r>
              <a:rPr lang="en-US" sz="2800" cap="none" dirty="0">
                <a:solidFill>
                  <a:srgbClr val="FF0000"/>
                </a:solidFill>
              </a:rPr>
              <a:t>Internet is a business tool for the company</a:t>
            </a:r>
            <a:r>
              <a:rPr lang="en-US" sz="2800" cap="none" dirty="0">
                <a:solidFill>
                  <a:schemeClr val="tx1"/>
                </a:solidFill>
              </a:rPr>
              <a:t>.  </a:t>
            </a:r>
            <a:endParaRPr lang="en-US" sz="2800" cap="none" dirty="0" smtClean="0">
              <a:solidFill>
                <a:schemeClr val="tx1"/>
              </a:solidFill>
            </a:endParaRPr>
          </a:p>
          <a:p>
            <a:pPr marL="457200" indent="-457200" algn="just">
              <a:buFont typeface="Arial" panose="020B0604020202020204" pitchFamily="34" charset="0"/>
              <a:buChar char="•"/>
            </a:pPr>
            <a:r>
              <a:rPr lang="en-US" sz="2800" cap="none" dirty="0" smtClean="0">
                <a:solidFill>
                  <a:schemeClr val="tx1"/>
                </a:solidFill>
              </a:rPr>
              <a:t>It </a:t>
            </a:r>
            <a:r>
              <a:rPr lang="en-US" sz="2800" cap="none" dirty="0">
                <a:solidFill>
                  <a:schemeClr val="tx1"/>
                </a:solidFill>
              </a:rPr>
              <a:t>is to be </a:t>
            </a:r>
            <a:r>
              <a:rPr lang="en-US" sz="2800" cap="none" dirty="0">
                <a:solidFill>
                  <a:srgbClr val="FF0000"/>
                </a:solidFill>
              </a:rPr>
              <a:t>used for business-related </a:t>
            </a:r>
            <a:r>
              <a:rPr lang="en-US" sz="2800" cap="none" dirty="0">
                <a:solidFill>
                  <a:schemeClr val="tx1"/>
                </a:solidFill>
              </a:rPr>
              <a:t>purposes </a:t>
            </a:r>
            <a:r>
              <a:rPr lang="en-US" sz="2800" cap="none" dirty="0" smtClean="0">
                <a:solidFill>
                  <a:schemeClr val="tx1"/>
                </a:solidFill>
              </a:rPr>
              <a:t>such as communicating </a:t>
            </a:r>
            <a:r>
              <a:rPr lang="en-US" sz="2800" cap="none" dirty="0">
                <a:solidFill>
                  <a:schemeClr val="tx1"/>
                </a:solidFill>
              </a:rPr>
              <a:t>via electronic mail with suppliers and business partners, obtaining useful business information and relevant technical and business topics</a:t>
            </a:r>
            <a:r>
              <a:rPr lang="en-US" sz="2800" cap="none" dirty="0" smtClean="0">
                <a:solidFill>
                  <a:schemeClr val="tx1"/>
                </a:solidFill>
              </a:rPr>
              <a:t>.</a:t>
            </a:r>
          </a:p>
        </p:txBody>
      </p:sp>
    </p:spTree>
    <p:extLst>
      <p:ext uri="{BB962C8B-B14F-4D97-AF65-F5344CB8AC3E}">
        <p14:creationId xmlns="" xmlns:p14="http://schemas.microsoft.com/office/powerpoint/2010/main" val="22815772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4244" y="505326"/>
            <a:ext cx="10587788" cy="3898232"/>
          </a:xfrm>
        </p:spPr>
        <p:txBody>
          <a:bodyPr>
            <a:noAutofit/>
          </a:bodyPr>
          <a:lstStyle/>
          <a:p>
            <a:r>
              <a:rPr lang="en-US" sz="2800" b="1" cap="none" dirty="0">
                <a:solidFill>
                  <a:schemeClr val="accent1"/>
                </a:solidFill>
              </a:rPr>
              <a:t>User Classification </a:t>
            </a:r>
            <a:endParaRPr lang="en-US" sz="2800" b="1" cap="none" dirty="0">
              <a:solidFill>
                <a:schemeClr val="tx1"/>
              </a:solidFill>
            </a:endParaRPr>
          </a:p>
          <a:p>
            <a:pPr algn="just"/>
            <a:r>
              <a:rPr lang="en-US" sz="2800" cap="none" dirty="0">
                <a:solidFill>
                  <a:schemeClr val="tx1"/>
                </a:solidFill>
              </a:rPr>
              <a:t>All users are expected to have knowledge of these security policies and are required to report </a:t>
            </a:r>
            <a:r>
              <a:rPr lang="en-US" sz="2800" cap="none" dirty="0" smtClean="0">
                <a:solidFill>
                  <a:schemeClr val="tx1"/>
                </a:solidFill>
              </a:rPr>
              <a:t>abuses </a:t>
            </a:r>
            <a:r>
              <a:rPr lang="en-US" sz="2800" cap="none" dirty="0">
                <a:solidFill>
                  <a:schemeClr val="tx1"/>
                </a:solidFill>
              </a:rPr>
              <a:t>to the Security Administrator.  </a:t>
            </a:r>
            <a:r>
              <a:rPr lang="en-US" sz="2800" dirty="0">
                <a:solidFill>
                  <a:schemeClr val="tx1"/>
                </a:solidFill>
              </a:rPr>
              <a:t>A</a:t>
            </a:r>
            <a:r>
              <a:rPr lang="en-US" sz="2800" cap="none" dirty="0" smtClean="0">
                <a:solidFill>
                  <a:schemeClr val="tx1"/>
                </a:solidFill>
              </a:rPr>
              <a:t>ll </a:t>
            </a:r>
            <a:r>
              <a:rPr lang="en-US" sz="2800" cap="none" dirty="0">
                <a:solidFill>
                  <a:schemeClr val="tx1"/>
                </a:solidFill>
              </a:rPr>
              <a:t>users must </a:t>
            </a:r>
            <a:r>
              <a:rPr lang="en-US" sz="2800" cap="none" dirty="0" smtClean="0">
                <a:solidFill>
                  <a:schemeClr val="tx1"/>
                </a:solidFill>
              </a:rPr>
              <a:t>follow </a:t>
            </a:r>
            <a:r>
              <a:rPr lang="en-US" sz="2800" cap="none" dirty="0">
                <a:solidFill>
                  <a:schemeClr val="tx1"/>
                </a:solidFill>
              </a:rPr>
              <a:t>to the Acceptable Use Policy defined in this document</a:t>
            </a:r>
            <a:r>
              <a:rPr lang="en-US" sz="2800" cap="none" dirty="0" smtClean="0">
                <a:solidFill>
                  <a:schemeClr val="tx1"/>
                </a:solidFill>
              </a:rPr>
              <a:t>.</a:t>
            </a:r>
          </a:p>
          <a:p>
            <a:pPr algn="just"/>
            <a:r>
              <a:rPr lang="en-US" sz="2800" dirty="0" smtClean="0">
                <a:solidFill>
                  <a:schemeClr val="accent1"/>
                </a:solidFill>
              </a:rPr>
              <a:t>The company has established the following user groups and defined the access privileges and responsibilities: </a:t>
            </a:r>
          </a:p>
          <a:p>
            <a:pPr algn="just"/>
            <a:endParaRPr lang="en-US" sz="2800" cap="none" dirty="0">
              <a:solidFill>
                <a:schemeClr val="tx1"/>
              </a:solidFill>
            </a:endParaRPr>
          </a:p>
        </p:txBody>
      </p:sp>
    </p:spTree>
    <p:extLst>
      <p:ext uri="{BB962C8B-B14F-4D97-AF65-F5344CB8AC3E}">
        <p14:creationId xmlns="" xmlns:p14="http://schemas.microsoft.com/office/powerpoint/2010/main" val="95096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06905" y="1191126"/>
            <a:ext cx="9713495" cy="4253709"/>
          </a:xfrm>
        </p:spPr>
        <p:txBody>
          <a:bodyPr>
            <a:noAutofit/>
          </a:bodyPr>
          <a:lstStyle/>
          <a:p>
            <a:pPr algn="l"/>
            <a:r>
              <a:rPr lang="en-US" sz="2800" dirty="0" smtClean="0">
                <a:solidFill>
                  <a:srgbClr val="FF0000"/>
                </a:solidFill>
              </a:rPr>
              <a:t>1. Overview of Security Management</a:t>
            </a:r>
          </a:p>
          <a:p>
            <a:pPr algn="l"/>
            <a:r>
              <a:rPr lang="en-US" sz="2800" dirty="0" smtClean="0">
                <a:solidFill>
                  <a:schemeClr val="tx1"/>
                </a:solidFill>
              </a:rPr>
              <a:t>2. Information Classification Process</a:t>
            </a:r>
          </a:p>
          <a:p>
            <a:pPr algn="l"/>
            <a:r>
              <a:rPr lang="en-US" sz="2800" dirty="0" smtClean="0">
                <a:solidFill>
                  <a:schemeClr val="tx1"/>
                </a:solidFill>
              </a:rPr>
              <a:t>3. Security Policy</a:t>
            </a:r>
          </a:p>
          <a:p>
            <a:pPr algn="l"/>
            <a:r>
              <a:rPr lang="en-US" sz="2800" dirty="0" smtClean="0">
                <a:solidFill>
                  <a:schemeClr val="tx1"/>
                </a:solidFill>
              </a:rPr>
              <a:t>4. Risk Management</a:t>
            </a:r>
          </a:p>
          <a:p>
            <a:pPr algn="l"/>
            <a:r>
              <a:rPr lang="en-US" sz="2800" dirty="0" smtClean="0">
                <a:solidFill>
                  <a:schemeClr val="tx1"/>
                </a:solidFill>
              </a:rPr>
              <a:t>5. Security Procedures and Guidelines</a:t>
            </a:r>
          </a:p>
          <a:p>
            <a:pPr algn="l"/>
            <a:r>
              <a:rPr lang="en-US" sz="2800" dirty="0" smtClean="0">
                <a:solidFill>
                  <a:schemeClr val="tx1"/>
                </a:solidFill>
              </a:rPr>
              <a:t>6. Business Continuity and Disaster Recovery</a:t>
            </a:r>
          </a:p>
          <a:p>
            <a:pPr algn="l"/>
            <a:r>
              <a:rPr lang="en-US" sz="2800" dirty="0" smtClean="0">
                <a:solidFill>
                  <a:schemeClr val="tx1"/>
                </a:solidFill>
              </a:rPr>
              <a:t>7. Ethics and Best Practices</a:t>
            </a:r>
            <a:endParaRPr lang="en-US" sz="2800" dirty="0">
              <a:solidFill>
                <a:schemeClr val="tx1"/>
              </a:solidFill>
            </a:endParaRPr>
          </a:p>
        </p:txBody>
      </p:sp>
    </p:spTree>
    <p:extLst>
      <p:ext uri="{BB962C8B-B14F-4D97-AF65-F5344CB8AC3E}">
        <p14:creationId xmlns="" xmlns:p14="http://schemas.microsoft.com/office/powerpoint/2010/main" val="42395821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855" y="110839"/>
            <a:ext cx="12207228" cy="5098473"/>
          </a:xfrm>
          <a:prstGeom prst="rect">
            <a:avLst/>
          </a:prstGeom>
        </p:spPr>
      </p:pic>
      <p:pic>
        <p:nvPicPr>
          <p:cNvPr id="4" name="Picture 3"/>
          <p:cNvPicPr>
            <a:picLocks noChangeAspect="1"/>
          </p:cNvPicPr>
          <p:nvPr/>
        </p:nvPicPr>
        <p:blipFill>
          <a:blip r:embed="rId3"/>
          <a:stretch>
            <a:fillRect/>
          </a:stretch>
        </p:blipFill>
        <p:spPr>
          <a:xfrm>
            <a:off x="13855" y="5237018"/>
            <a:ext cx="12207227" cy="1620982"/>
          </a:xfrm>
          <a:prstGeom prst="rect">
            <a:avLst/>
          </a:prstGeom>
        </p:spPr>
      </p:pic>
    </p:spTree>
    <p:extLst>
      <p:ext uri="{BB962C8B-B14F-4D97-AF65-F5344CB8AC3E}">
        <p14:creationId xmlns="" xmlns:p14="http://schemas.microsoft.com/office/powerpoint/2010/main" val="27869817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4086" y="397042"/>
            <a:ext cx="10563724" cy="5185611"/>
          </a:xfrm>
        </p:spPr>
        <p:txBody>
          <a:bodyPr>
            <a:noAutofit/>
          </a:bodyPr>
          <a:lstStyle/>
          <a:p>
            <a:r>
              <a:rPr lang="en-US" sz="2800" b="1" cap="none" dirty="0">
                <a:solidFill>
                  <a:schemeClr val="accent1"/>
                </a:solidFill>
              </a:rPr>
              <a:t>Monitoring Use of Computer Systems </a:t>
            </a:r>
            <a:endParaRPr lang="en-US" sz="2800" b="1" cap="none" dirty="0">
              <a:solidFill>
                <a:schemeClr val="tx1"/>
              </a:solidFill>
            </a:endParaRPr>
          </a:p>
          <a:p>
            <a:pPr marL="457200" indent="-457200" algn="just">
              <a:buFont typeface="Arial" panose="020B0604020202020204" pitchFamily="34" charset="0"/>
              <a:buChar char="•"/>
            </a:pPr>
            <a:r>
              <a:rPr lang="en-US" sz="2800" dirty="0">
                <a:solidFill>
                  <a:srgbClr val="FF0000"/>
                </a:solidFill>
              </a:rPr>
              <a:t>C</a:t>
            </a:r>
            <a:r>
              <a:rPr lang="en-US" sz="2800" cap="none" dirty="0" smtClean="0">
                <a:solidFill>
                  <a:srgbClr val="FF0000"/>
                </a:solidFill>
              </a:rPr>
              <a:t>ompany </a:t>
            </a:r>
            <a:r>
              <a:rPr lang="en-US" sz="2800" cap="none" dirty="0">
                <a:solidFill>
                  <a:srgbClr val="FF0000"/>
                </a:solidFill>
              </a:rPr>
              <a:t>has the right and capability to monitor electronic information created and/or communicated by </a:t>
            </a:r>
            <a:r>
              <a:rPr lang="en-US" sz="2800" cap="none" dirty="0" smtClean="0">
                <a:solidFill>
                  <a:srgbClr val="FF0000"/>
                </a:solidFill>
              </a:rPr>
              <a:t>persons</a:t>
            </a:r>
            <a:r>
              <a:rPr lang="en-US" sz="2800" cap="none" dirty="0" smtClean="0">
                <a:solidFill>
                  <a:schemeClr val="tx1"/>
                </a:solidFill>
              </a:rPr>
              <a:t> </a:t>
            </a:r>
            <a:r>
              <a:rPr lang="en-US" sz="2800" cap="none" dirty="0">
                <a:solidFill>
                  <a:schemeClr val="tx1"/>
                </a:solidFill>
              </a:rPr>
              <a:t>using company computer systems and </a:t>
            </a:r>
            <a:r>
              <a:rPr lang="en-US" sz="2800" cap="none" dirty="0" smtClean="0">
                <a:solidFill>
                  <a:schemeClr val="tx1"/>
                </a:solidFill>
              </a:rPr>
              <a:t>n/w, </a:t>
            </a:r>
            <a:r>
              <a:rPr lang="en-US" sz="2800" cap="none" dirty="0">
                <a:solidFill>
                  <a:schemeClr val="tx1"/>
                </a:solidFill>
              </a:rPr>
              <a:t>including e-mail messages and usage of the Internet</a:t>
            </a:r>
            <a:r>
              <a:rPr lang="en-US" sz="2800" cap="none" dirty="0" smtClean="0">
                <a:solidFill>
                  <a:schemeClr val="tx1"/>
                </a:solidFill>
              </a:rPr>
              <a:t>.</a:t>
            </a:r>
          </a:p>
          <a:p>
            <a:pPr marL="457200" indent="-457200" algn="just">
              <a:buFont typeface="Arial" panose="020B0604020202020204" pitchFamily="34" charset="0"/>
              <a:buChar char="•"/>
            </a:pPr>
            <a:r>
              <a:rPr lang="en-US" sz="2800" cap="none" dirty="0" smtClean="0">
                <a:solidFill>
                  <a:schemeClr val="tx1"/>
                </a:solidFill>
              </a:rPr>
              <a:t> </a:t>
            </a:r>
            <a:r>
              <a:rPr lang="en-US" sz="2800" cap="none" dirty="0">
                <a:solidFill>
                  <a:schemeClr val="tx1"/>
                </a:solidFill>
              </a:rPr>
              <a:t>It is not the company policy </a:t>
            </a:r>
            <a:r>
              <a:rPr lang="en-US" sz="2800" cap="none" dirty="0" smtClean="0">
                <a:solidFill>
                  <a:schemeClr val="tx1"/>
                </a:solidFill>
              </a:rPr>
              <a:t>to </a:t>
            </a:r>
            <a:r>
              <a:rPr lang="en-US" sz="2800" cap="none" dirty="0">
                <a:solidFill>
                  <a:schemeClr val="tx1"/>
                </a:solidFill>
              </a:rPr>
              <a:t>continuously monitor all computer usage by employees or other users of the company computer systems and network. </a:t>
            </a:r>
            <a:endParaRPr lang="en-US" sz="2800" cap="none" dirty="0" smtClean="0">
              <a:solidFill>
                <a:schemeClr val="tx1"/>
              </a:solidFill>
            </a:endParaRPr>
          </a:p>
          <a:p>
            <a:pPr marL="457200" indent="-457200" algn="just">
              <a:buFont typeface="Arial" panose="020B0604020202020204" pitchFamily="34" charset="0"/>
              <a:buChar char="•"/>
            </a:pPr>
            <a:r>
              <a:rPr lang="en-US" sz="2800" cap="none" dirty="0" smtClean="0">
                <a:solidFill>
                  <a:schemeClr val="tx1"/>
                </a:solidFill>
              </a:rPr>
              <a:t>However</a:t>
            </a:r>
            <a:r>
              <a:rPr lang="en-US" sz="2800" cap="none" dirty="0">
                <a:solidFill>
                  <a:schemeClr val="tx1"/>
                </a:solidFill>
              </a:rPr>
              <a:t>, </a:t>
            </a:r>
            <a:r>
              <a:rPr lang="en-US" sz="2800" cap="none" dirty="0">
                <a:solidFill>
                  <a:srgbClr val="FF0000"/>
                </a:solidFill>
              </a:rPr>
              <a:t>users of the systems should be aware that the company may monitor usage, including, but not limited to, patterns of usage of the Internet </a:t>
            </a:r>
            <a:r>
              <a:rPr lang="en-US" sz="2800" cap="none" dirty="0">
                <a:solidFill>
                  <a:schemeClr val="tx1"/>
                </a:solidFill>
              </a:rPr>
              <a:t>(e.g. site accessed, on-line length, time of day </a:t>
            </a:r>
            <a:r>
              <a:rPr lang="en-US" sz="2800" cap="none" dirty="0" smtClean="0">
                <a:solidFill>
                  <a:schemeClr val="tx1"/>
                </a:solidFill>
              </a:rPr>
              <a:t>access)</a:t>
            </a:r>
            <a:endParaRPr lang="en-US" sz="2800" cap="none" dirty="0">
              <a:solidFill>
                <a:schemeClr val="tx1"/>
              </a:solidFill>
            </a:endParaRPr>
          </a:p>
        </p:txBody>
      </p:sp>
    </p:spTree>
    <p:extLst>
      <p:ext uri="{BB962C8B-B14F-4D97-AF65-F5344CB8AC3E}">
        <p14:creationId xmlns="" xmlns:p14="http://schemas.microsoft.com/office/powerpoint/2010/main" val="40046567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8984" y="288757"/>
            <a:ext cx="10450700" cy="5739063"/>
          </a:xfrm>
        </p:spPr>
        <p:txBody>
          <a:bodyPr>
            <a:noAutofit/>
          </a:bodyPr>
          <a:lstStyle/>
          <a:p>
            <a:r>
              <a:rPr lang="en-US" sz="3600" b="1" cap="none" dirty="0">
                <a:solidFill>
                  <a:schemeClr val="accent1"/>
                </a:solidFill>
              </a:rPr>
              <a:t>Access </a:t>
            </a:r>
            <a:r>
              <a:rPr lang="en-US" sz="3600" b="1" cap="none" dirty="0" smtClean="0">
                <a:solidFill>
                  <a:schemeClr val="accent1"/>
                </a:solidFill>
              </a:rPr>
              <a:t>Control</a:t>
            </a:r>
          </a:p>
          <a:p>
            <a:pPr marL="457200" indent="-457200" algn="just">
              <a:buFont typeface="Arial" panose="020B0604020202020204" pitchFamily="34" charset="0"/>
              <a:buChar char="•"/>
            </a:pPr>
            <a:r>
              <a:rPr lang="en-US" sz="2800" cap="none" smtClean="0">
                <a:solidFill>
                  <a:schemeClr val="tx1"/>
                </a:solidFill>
              </a:rPr>
              <a:t>A </a:t>
            </a:r>
            <a:r>
              <a:rPr lang="en-US" sz="2800" cap="none" dirty="0">
                <a:solidFill>
                  <a:schemeClr val="tx1"/>
                </a:solidFill>
              </a:rPr>
              <a:t>fundamental component of </a:t>
            </a:r>
            <a:r>
              <a:rPr lang="en-US" sz="2800" cap="none" dirty="0" smtClean="0">
                <a:solidFill>
                  <a:schemeClr val="tx1"/>
                </a:solidFill>
              </a:rPr>
              <a:t>Cyber </a:t>
            </a:r>
            <a:r>
              <a:rPr lang="en-US" sz="2800" cap="none" dirty="0">
                <a:solidFill>
                  <a:schemeClr val="tx1"/>
                </a:solidFill>
              </a:rPr>
              <a:t>Security Policy is </a:t>
            </a:r>
            <a:r>
              <a:rPr lang="en-US" sz="2800" cap="none" dirty="0">
                <a:solidFill>
                  <a:srgbClr val="FF0000"/>
                </a:solidFill>
              </a:rPr>
              <a:t>controlling access to the critical information </a:t>
            </a:r>
            <a:r>
              <a:rPr lang="en-US" sz="2800" cap="none" dirty="0">
                <a:solidFill>
                  <a:schemeClr val="tx1"/>
                </a:solidFill>
              </a:rPr>
              <a:t>resources that require protection from unauthorized disclosure or modification</a:t>
            </a:r>
            <a:r>
              <a:rPr lang="en-US" sz="2800" cap="none" dirty="0" smtClean="0">
                <a:solidFill>
                  <a:schemeClr val="tx1"/>
                </a:solidFill>
              </a:rPr>
              <a:t>.</a:t>
            </a:r>
          </a:p>
          <a:p>
            <a:pPr marL="457200" indent="-457200" algn="just">
              <a:buFont typeface="Arial" panose="020B0604020202020204" pitchFamily="34" charset="0"/>
              <a:buChar char="•"/>
            </a:pPr>
            <a:r>
              <a:rPr lang="en-US" sz="2800" dirty="0">
                <a:solidFill>
                  <a:schemeClr val="tx1"/>
                </a:solidFill>
              </a:rPr>
              <a:t>F</a:t>
            </a:r>
            <a:r>
              <a:rPr lang="en-US" sz="2800" cap="none" dirty="0" smtClean="0">
                <a:solidFill>
                  <a:schemeClr val="tx1"/>
                </a:solidFill>
              </a:rPr>
              <a:t>undamental </a:t>
            </a:r>
            <a:r>
              <a:rPr lang="en-US" sz="2800" cap="none" dirty="0">
                <a:solidFill>
                  <a:schemeClr val="tx1"/>
                </a:solidFill>
              </a:rPr>
              <a:t>meaning of access control is that </a:t>
            </a:r>
            <a:r>
              <a:rPr lang="en-US" sz="2800" cap="none" dirty="0">
                <a:solidFill>
                  <a:srgbClr val="FF0000"/>
                </a:solidFill>
              </a:rPr>
              <a:t>permissions are assigned to individuals </a:t>
            </a:r>
            <a:r>
              <a:rPr lang="en-US" sz="2800" cap="none" dirty="0">
                <a:solidFill>
                  <a:schemeClr val="tx1"/>
                </a:solidFill>
              </a:rPr>
              <a:t>or systems that are authorized to access specific resources</a:t>
            </a:r>
            <a:r>
              <a:rPr lang="en-US" sz="2800" cap="none" dirty="0" smtClean="0">
                <a:solidFill>
                  <a:schemeClr val="tx1"/>
                </a:solidFill>
              </a:rPr>
              <a:t>.</a:t>
            </a:r>
          </a:p>
          <a:p>
            <a:pPr marL="457200" indent="-457200" algn="just">
              <a:buFont typeface="Arial" panose="020B0604020202020204" pitchFamily="34" charset="0"/>
              <a:buChar char="•"/>
            </a:pPr>
            <a:r>
              <a:rPr lang="en-US" sz="2800" cap="none" dirty="0" smtClean="0">
                <a:solidFill>
                  <a:schemeClr val="tx1"/>
                </a:solidFill>
              </a:rPr>
              <a:t> </a:t>
            </a:r>
            <a:r>
              <a:rPr lang="en-US" sz="2800" cap="none" dirty="0">
                <a:solidFill>
                  <a:srgbClr val="FF0000"/>
                </a:solidFill>
              </a:rPr>
              <a:t>Access controls exist at various layers of the system</a:t>
            </a:r>
            <a:r>
              <a:rPr lang="en-US" sz="2800" cap="none" dirty="0">
                <a:solidFill>
                  <a:schemeClr val="tx1"/>
                </a:solidFill>
              </a:rPr>
              <a:t>, including </a:t>
            </a:r>
            <a:r>
              <a:rPr lang="en-US" sz="2800" cap="none" dirty="0" smtClean="0">
                <a:solidFill>
                  <a:schemeClr val="tx1"/>
                </a:solidFill>
              </a:rPr>
              <a:t>n/w </a:t>
            </a:r>
          </a:p>
          <a:p>
            <a:pPr marL="457200" indent="-457200" algn="just">
              <a:buFont typeface="Arial" panose="020B0604020202020204" pitchFamily="34" charset="0"/>
              <a:buChar char="•"/>
            </a:pPr>
            <a:r>
              <a:rPr lang="en-US" sz="2800" cap="none" dirty="0" smtClean="0">
                <a:solidFill>
                  <a:schemeClr val="tx1"/>
                </a:solidFill>
              </a:rPr>
              <a:t>Access </a:t>
            </a:r>
            <a:r>
              <a:rPr lang="en-US" sz="2800" cap="none" dirty="0">
                <a:solidFill>
                  <a:schemeClr val="tx1"/>
                </a:solidFill>
              </a:rPr>
              <a:t>control is </a:t>
            </a:r>
            <a:r>
              <a:rPr lang="en-US" sz="2800" cap="none" dirty="0">
                <a:solidFill>
                  <a:srgbClr val="FF0000"/>
                </a:solidFill>
              </a:rPr>
              <a:t>implemented by logon ID and password</a:t>
            </a:r>
            <a:r>
              <a:rPr lang="en-US" sz="2800" cap="none" dirty="0">
                <a:solidFill>
                  <a:schemeClr val="tx1"/>
                </a:solidFill>
              </a:rPr>
              <a:t>. </a:t>
            </a:r>
            <a:endParaRPr lang="en-US" sz="2800" cap="none" dirty="0" smtClean="0">
              <a:solidFill>
                <a:schemeClr val="tx1"/>
              </a:solidFill>
            </a:endParaRPr>
          </a:p>
          <a:p>
            <a:pPr marL="457200" indent="-457200" algn="just">
              <a:buFont typeface="Arial" panose="020B0604020202020204" pitchFamily="34" charset="0"/>
              <a:buChar char="•"/>
            </a:pPr>
            <a:r>
              <a:rPr lang="en-US" sz="2800" cap="none" dirty="0" smtClean="0">
                <a:solidFill>
                  <a:schemeClr val="tx1"/>
                </a:solidFill>
              </a:rPr>
              <a:t>At </a:t>
            </a:r>
            <a:r>
              <a:rPr lang="en-US" sz="2800" cap="none" dirty="0">
                <a:solidFill>
                  <a:schemeClr val="tx1"/>
                </a:solidFill>
              </a:rPr>
              <a:t>the application and database level, other access control methods can be implemented to further restrict access</a:t>
            </a:r>
            <a:r>
              <a:rPr lang="en-US" sz="2800" cap="none" dirty="0" smtClean="0">
                <a:solidFill>
                  <a:schemeClr val="tx1"/>
                </a:solidFill>
              </a:rPr>
              <a:t>.</a:t>
            </a:r>
          </a:p>
          <a:p>
            <a:pPr algn="just"/>
            <a:endParaRPr lang="en-US" sz="2800" cap="none" dirty="0">
              <a:solidFill>
                <a:schemeClr val="tx1"/>
              </a:solidFill>
            </a:endParaRPr>
          </a:p>
        </p:txBody>
      </p:sp>
    </p:spTree>
    <p:extLst>
      <p:ext uri="{BB962C8B-B14F-4D97-AF65-F5344CB8AC3E}">
        <p14:creationId xmlns="" xmlns:p14="http://schemas.microsoft.com/office/powerpoint/2010/main" val="25474629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1265" y="372979"/>
            <a:ext cx="11249526" cy="6124074"/>
          </a:xfrm>
        </p:spPr>
        <p:txBody>
          <a:bodyPr>
            <a:noAutofit/>
          </a:bodyPr>
          <a:lstStyle/>
          <a:p>
            <a:r>
              <a:rPr lang="en-US" b="1" cap="none" dirty="0">
                <a:solidFill>
                  <a:schemeClr val="accent1"/>
                </a:solidFill>
              </a:rPr>
              <a:t>User System and </a:t>
            </a:r>
            <a:r>
              <a:rPr lang="en-US" b="1" dirty="0" smtClean="0">
                <a:solidFill>
                  <a:schemeClr val="accent1"/>
                </a:solidFill>
              </a:rPr>
              <a:t>n/w</a:t>
            </a:r>
            <a:r>
              <a:rPr lang="en-US" b="1" cap="none" dirty="0" smtClean="0">
                <a:solidFill>
                  <a:schemeClr val="accent1"/>
                </a:solidFill>
              </a:rPr>
              <a:t> </a:t>
            </a:r>
            <a:r>
              <a:rPr lang="en-US" b="1" cap="none" dirty="0">
                <a:solidFill>
                  <a:schemeClr val="accent1"/>
                </a:solidFill>
              </a:rPr>
              <a:t>Access </a:t>
            </a:r>
            <a:r>
              <a:rPr lang="en-US" b="1" dirty="0">
                <a:solidFill>
                  <a:schemeClr val="accent1"/>
                </a:solidFill>
              </a:rPr>
              <a:t>:</a:t>
            </a:r>
            <a:r>
              <a:rPr lang="en-US" b="1" cap="none" dirty="0" smtClean="0">
                <a:solidFill>
                  <a:schemeClr val="accent1"/>
                </a:solidFill>
              </a:rPr>
              <a:t> </a:t>
            </a:r>
            <a:r>
              <a:rPr lang="en-US" b="1" cap="none" dirty="0">
                <a:solidFill>
                  <a:schemeClr val="accent1"/>
                </a:solidFill>
              </a:rPr>
              <a:t>Normal User Identification </a:t>
            </a:r>
          </a:p>
          <a:p>
            <a:pPr algn="just"/>
            <a:r>
              <a:rPr lang="en-US" sz="2400" cap="none" dirty="0">
                <a:solidFill>
                  <a:schemeClr val="tx1"/>
                </a:solidFill>
              </a:rPr>
              <a:t>All users </a:t>
            </a:r>
            <a:r>
              <a:rPr lang="en-US" sz="2400" cap="none" dirty="0" smtClean="0">
                <a:solidFill>
                  <a:schemeClr val="tx1"/>
                </a:solidFill>
              </a:rPr>
              <a:t>should </a:t>
            </a:r>
            <a:r>
              <a:rPr lang="en-US" sz="2400" cap="none" dirty="0">
                <a:solidFill>
                  <a:schemeClr val="tx1"/>
                </a:solidFill>
              </a:rPr>
              <a:t>have a unique logon ID and password </a:t>
            </a:r>
            <a:r>
              <a:rPr lang="en-US" sz="2400" cap="none" dirty="0" smtClean="0">
                <a:solidFill>
                  <a:schemeClr val="tx1"/>
                </a:solidFill>
              </a:rPr>
              <a:t>to </a:t>
            </a:r>
            <a:r>
              <a:rPr lang="en-US" sz="2400" cap="none" dirty="0">
                <a:solidFill>
                  <a:schemeClr val="tx1"/>
                </a:solidFill>
              </a:rPr>
              <a:t>access </a:t>
            </a:r>
            <a:r>
              <a:rPr lang="en-US" sz="2400" cap="none" dirty="0" smtClean="0">
                <a:solidFill>
                  <a:schemeClr val="tx1"/>
                </a:solidFill>
              </a:rPr>
              <a:t>systems</a:t>
            </a:r>
            <a:r>
              <a:rPr lang="en-US" sz="2400" cap="none" dirty="0">
                <a:solidFill>
                  <a:schemeClr val="tx1"/>
                </a:solidFill>
              </a:rPr>
              <a:t>. </a:t>
            </a:r>
            <a:r>
              <a:rPr lang="en-US" sz="2400" cap="none" dirty="0" smtClean="0">
                <a:solidFill>
                  <a:srgbClr val="FF0000"/>
                </a:solidFill>
              </a:rPr>
              <a:t>password </a:t>
            </a:r>
            <a:r>
              <a:rPr lang="en-US" sz="2400" cap="none" dirty="0">
                <a:solidFill>
                  <a:srgbClr val="FF0000"/>
                </a:solidFill>
              </a:rPr>
              <a:t>should be kept confidential and MUST NOT be shared </a:t>
            </a:r>
            <a:r>
              <a:rPr lang="en-US" sz="2400" cap="none" dirty="0">
                <a:solidFill>
                  <a:schemeClr val="tx1"/>
                </a:solidFill>
              </a:rPr>
              <a:t>with management &amp; supervisory </a:t>
            </a:r>
            <a:r>
              <a:rPr lang="en-US" sz="2400" cap="none" dirty="0" smtClean="0">
                <a:solidFill>
                  <a:schemeClr val="tx1"/>
                </a:solidFill>
              </a:rPr>
              <a:t>staff </a:t>
            </a:r>
            <a:r>
              <a:rPr lang="en-US" sz="2400" cap="none" dirty="0">
                <a:solidFill>
                  <a:schemeClr val="tx1"/>
                </a:solidFill>
              </a:rPr>
              <a:t>and/or any other </a:t>
            </a:r>
            <a:r>
              <a:rPr lang="en-US" sz="2400" cap="none" dirty="0" smtClean="0">
                <a:solidFill>
                  <a:schemeClr val="tx1"/>
                </a:solidFill>
              </a:rPr>
              <a:t>employee. </a:t>
            </a:r>
          </a:p>
          <a:p>
            <a:pPr algn="just"/>
            <a:r>
              <a:rPr lang="en-US" sz="2400" cap="none" dirty="0" smtClean="0">
                <a:solidFill>
                  <a:schemeClr val="tx1"/>
                </a:solidFill>
              </a:rPr>
              <a:t>All </a:t>
            </a:r>
            <a:r>
              <a:rPr lang="en-US" sz="2400" cap="none" dirty="0">
                <a:solidFill>
                  <a:schemeClr val="tx1"/>
                </a:solidFill>
              </a:rPr>
              <a:t>users must </a:t>
            </a:r>
            <a:r>
              <a:rPr lang="en-US" sz="2400" cap="none" dirty="0" smtClean="0">
                <a:solidFill>
                  <a:schemeClr val="tx1"/>
                </a:solidFill>
              </a:rPr>
              <a:t>fulfill following </a:t>
            </a:r>
            <a:r>
              <a:rPr lang="en-US" sz="2400" cap="none" dirty="0">
                <a:solidFill>
                  <a:srgbClr val="FF0000"/>
                </a:solidFill>
              </a:rPr>
              <a:t>rules </a:t>
            </a:r>
            <a:r>
              <a:rPr lang="en-US" sz="2400" cap="none" dirty="0" smtClean="0">
                <a:solidFill>
                  <a:srgbClr val="FF0000"/>
                </a:solidFill>
              </a:rPr>
              <a:t>for </a:t>
            </a:r>
            <a:r>
              <a:rPr lang="en-US" sz="2400" cap="none" dirty="0">
                <a:solidFill>
                  <a:srgbClr val="FF0000"/>
                </a:solidFill>
              </a:rPr>
              <a:t>creation and maintenance of passwords: </a:t>
            </a:r>
          </a:p>
        </p:txBody>
      </p:sp>
      <p:pic>
        <p:nvPicPr>
          <p:cNvPr id="2" name="Picture 1"/>
          <p:cNvPicPr>
            <a:picLocks noChangeAspect="1"/>
          </p:cNvPicPr>
          <p:nvPr/>
        </p:nvPicPr>
        <p:blipFill>
          <a:blip r:embed="rId2"/>
          <a:stretch>
            <a:fillRect/>
          </a:stretch>
        </p:blipFill>
        <p:spPr>
          <a:xfrm>
            <a:off x="312821" y="2784764"/>
            <a:ext cx="11417969" cy="3712289"/>
          </a:xfrm>
          <a:prstGeom prst="rect">
            <a:avLst/>
          </a:prstGeom>
        </p:spPr>
      </p:pic>
    </p:spTree>
    <p:extLst>
      <p:ext uri="{BB962C8B-B14F-4D97-AF65-F5344CB8AC3E}">
        <p14:creationId xmlns="" xmlns:p14="http://schemas.microsoft.com/office/powerpoint/2010/main" val="8628322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7991" y="108284"/>
            <a:ext cx="10698135" cy="6376738"/>
          </a:xfrm>
        </p:spPr>
        <p:txBody>
          <a:bodyPr>
            <a:noAutofit/>
          </a:bodyPr>
          <a:lstStyle/>
          <a:p>
            <a:pPr marL="342900" indent="-342900" algn="just">
              <a:buFont typeface="Arial" panose="020B0604020202020204" pitchFamily="34" charset="0"/>
              <a:buChar char="•"/>
            </a:pPr>
            <a:r>
              <a:rPr lang="en-US" sz="2800" cap="none" dirty="0">
                <a:solidFill>
                  <a:schemeClr val="tx1"/>
                </a:solidFill>
              </a:rPr>
              <a:t>Users are not allowed to access password files on any </a:t>
            </a:r>
            <a:r>
              <a:rPr lang="en-US" sz="2800" cap="none" dirty="0" smtClean="0">
                <a:solidFill>
                  <a:schemeClr val="tx1"/>
                </a:solidFill>
              </a:rPr>
              <a:t>n/w </a:t>
            </a:r>
            <a:r>
              <a:rPr lang="en-US" sz="2800" cap="none" dirty="0">
                <a:solidFill>
                  <a:schemeClr val="tx1"/>
                </a:solidFill>
              </a:rPr>
              <a:t>infrastructure component. Password files on servers will be monitored for access by unauthorized users.  </a:t>
            </a:r>
            <a:r>
              <a:rPr lang="en-US" sz="2800" cap="none" dirty="0">
                <a:solidFill>
                  <a:srgbClr val="FF0000"/>
                </a:solidFill>
              </a:rPr>
              <a:t>Copying, reading, deleting or modifying a password file on any computer system is prohibited. </a:t>
            </a:r>
          </a:p>
          <a:p>
            <a:pPr marL="342900" indent="-342900" algn="just">
              <a:buFont typeface="Arial" panose="020B0604020202020204" pitchFamily="34" charset="0"/>
              <a:buChar char="•"/>
            </a:pPr>
            <a:r>
              <a:rPr lang="en-US" sz="2800" cap="none" dirty="0">
                <a:solidFill>
                  <a:schemeClr val="tx1"/>
                </a:solidFill>
              </a:rPr>
              <a:t> </a:t>
            </a:r>
            <a:r>
              <a:rPr lang="en-US" sz="2800" cap="none" dirty="0" smtClean="0">
                <a:solidFill>
                  <a:schemeClr val="tx1"/>
                </a:solidFill>
              </a:rPr>
              <a:t>Users </a:t>
            </a:r>
            <a:r>
              <a:rPr lang="en-US" sz="2800" cap="none" dirty="0">
                <a:solidFill>
                  <a:schemeClr val="tx1"/>
                </a:solidFill>
              </a:rPr>
              <a:t>will </a:t>
            </a:r>
            <a:r>
              <a:rPr lang="en-US" sz="2800" cap="none" dirty="0">
                <a:solidFill>
                  <a:srgbClr val="FF0000"/>
                </a:solidFill>
              </a:rPr>
              <a:t>not be allowed to logon as a System Administrator</a:t>
            </a:r>
            <a:r>
              <a:rPr lang="en-US" sz="2800" cap="none" dirty="0">
                <a:solidFill>
                  <a:schemeClr val="tx1"/>
                </a:solidFill>
              </a:rPr>
              <a:t>. </a:t>
            </a:r>
          </a:p>
          <a:p>
            <a:pPr marL="342900" indent="-342900" algn="just">
              <a:buFont typeface="Arial" panose="020B0604020202020204" pitchFamily="34" charset="0"/>
              <a:buChar char="•"/>
            </a:pPr>
            <a:r>
              <a:rPr lang="en-US" sz="2800" cap="none" dirty="0">
                <a:solidFill>
                  <a:schemeClr val="tx1"/>
                </a:solidFill>
              </a:rPr>
              <a:t> </a:t>
            </a:r>
            <a:r>
              <a:rPr lang="en-US" sz="2800" cap="none" dirty="0" smtClean="0">
                <a:solidFill>
                  <a:schemeClr val="tx1"/>
                </a:solidFill>
              </a:rPr>
              <a:t>Employee </a:t>
            </a:r>
            <a:r>
              <a:rPr lang="en-US" sz="2800" cap="none" dirty="0">
                <a:solidFill>
                  <a:schemeClr val="tx1"/>
                </a:solidFill>
              </a:rPr>
              <a:t>Logon IDs and passwords will be </a:t>
            </a:r>
            <a:r>
              <a:rPr lang="en-US" sz="2800" cap="none" dirty="0">
                <a:solidFill>
                  <a:srgbClr val="FF0000"/>
                </a:solidFill>
              </a:rPr>
              <a:t>deactivated</a:t>
            </a:r>
            <a:r>
              <a:rPr lang="en-US" sz="2800" cap="none" dirty="0">
                <a:solidFill>
                  <a:schemeClr val="tx1"/>
                </a:solidFill>
              </a:rPr>
              <a:t> as soon as possible if the </a:t>
            </a:r>
            <a:r>
              <a:rPr lang="en-US" sz="2800" cap="none" dirty="0">
                <a:solidFill>
                  <a:srgbClr val="FF0000"/>
                </a:solidFill>
              </a:rPr>
              <a:t>employee is terminated, fired, suspended, placed on leave, or otherwise leaves </a:t>
            </a:r>
            <a:r>
              <a:rPr lang="en-US" sz="2800" cap="none" dirty="0">
                <a:solidFill>
                  <a:schemeClr val="tx1"/>
                </a:solidFill>
              </a:rPr>
              <a:t>the employment of the company office. </a:t>
            </a:r>
          </a:p>
          <a:p>
            <a:pPr marL="342900" indent="-342900" algn="just">
              <a:buFont typeface="Arial" panose="020B0604020202020204" pitchFamily="34" charset="0"/>
              <a:buChar char="•"/>
            </a:pPr>
            <a:r>
              <a:rPr lang="en-US" sz="2800" cap="none" dirty="0" smtClean="0">
                <a:solidFill>
                  <a:srgbClr val="00B050"/>
                </a:solidFill>
              </a:rPr>
              <a:t>Employees </a:t>
            </a:r>
            <a:r>
              <a:rPr lang="en-US" sz="2800" cap="none" dirty="0">
                <a:solidFill>
                  <a:srgbClr val="00B050"/>
                </a:solidFill>
              </a:rPr>
              <a:t>who forget their password must call the IT department to get a new password assigned to their account</a:t>
            </a:r>
            <a:r>
              <a:rPr lang="en-US" sz="2800" cap="none" dirty="0">
                <a:solidFill>
                  <a:schemeClr val="tx1"/>
                </a:solidFill>
              </a:rPr>
              <a:t>. </a:t>
            </a:r>
            <a:r>
              <a:rPr lang="en-US" sz="2800" cap="none" dirty="0" smtClean="0">
                <a:solidFill>
                  <a:schemeClr val="tx1"/>
                </a:solidFill>
              </a:rPr>
              <a:t>Employee </a:t>
            </a:r>
            <a:r>
              <a:rPr lang="en-US" sz="2800" cap="none" dirty="0">
                <a:solidFill>
                  <a:schemeClr val="tx1"/>
                </a:solidFill>
              </a:rPr>
              <a:t>must identify himself/herself by (e.g. employee number) to the IT department. </a:t>
            </a:r>
          </a:p>
          <a:p>
            <a:pPr marL="342900" indent="-342900" algn="just">
              <a:buFont typeface="Arial" panose="020B0604020202020204" pitchFamily="34" charset="0"/>
              <a:buChar char="•"/>
            </a:pPr>
            <a:r>
              <a:rPr lang="en-US" sz="2800" cap="none" dirty="0" smtClean="0">
                <a:solidFill>
                  <a:schemeClr val="tx1"/>
                </a:solidFill>
              </a:rPr>
              <a:t>Employees </a:t>
            </a:r>
            <a:r>
              <a:rPr lang="en-US" sz="2800" cap="none" dirty="0">
                <a:solidFill>
                  <a:schemeClr val="tx1"/>
                </a:solidFill>
              </a:rPr>
              <a:t>will be responsible for all transactions occurring during Logon sessions initiated by use of the employee’s password and ID. </a:t>
            </a:r>
            <a:endParaRPr lang="en-US" sz="2800" cap="none" dirty="0" smtClean="0">
              <a:solidFill>
                <a:schemeClr val="tx1"/>
              </a:solidFill>
            </a:endParaRPr>
          </a:p>
        </p:txBody>
      </p:sp>
    </p:spTree>
    <p:extLst>
      <p:ext uri="{BB962C8B-B14F-4D97-AF65-F5344CB8AC3E}">
        <p14:creationId xmlns="" xmlns:p14="http://schemas.microsoft.com/office/powerpoint/2010/main" val="35551574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79097" y="926431"/>
            <a:ext cx="10166682" cy="4632158"/>
          </a:xfrm>
        </p:spPr>
        <p:txBody>
          <a:bodyPr>
            <a:noAutofit/>
          </a:bodyPr>
          <a:lstStyle/>
          <a:p>
            <a:pPr algn="just"/>
            <a:r>
              <a:rPr lang="en-US" sz="2800" b="1" cap="none" dirty="0">
                <a:solidFill>
                  <a:schemeClr val="accent1"/>
                </a:solidFill>
              </a:rPr>
              <a:t>System Administrator Access</a:t>
            </a:r>
            <a:r>
              <a:rPr lang="en-US" sz="2400" b="1" cap="none" dirty="0">
                <a:solidFill>
                  <a:schemeClr val="accent1"/>
                </a:solidFill>
              </a:rPr>
              <a:t> </a:t>
            </a:r>
            <a:endParaRPr lang="en-US" sz="2400" b="1" cap="none" dirty="0" smtClean="0">
              <a:solidFill>
                <a:schemeClr val="accent1"/>
              </a:solidFill>
            </a:endParaRPr>
          </a:p>
          <a:p>
            <a:pPr marL="342900" indent="-342900" algn="just">
              <a:buFont typeface="Arial" panose="020B0604020202020204" pitchFamily="34" charset="0"/>
              <a:buChar char="•"/>
            </a:pPr>
            <a:r>
              <a:rPr lang="en-US" sz="2800" cap="none" dirty="0" smtClean="0">
                <a:solidFill>
                  <a:schemeClr val="tx1"/>
                </a:solidFill>
              </a:rPr>
              <a:t>System </a:t>
            </a:r>
            <a:r>
              <a:rPr lang="en-US" sz="2800" cap="none" dirty="0">
                <a:solidFill>
                  <a:schemeClr val="tx1"/>
                </a:solidFill>
              </a:rPr>
              <a:t>Administrators, network administrators, and security administrators will have (type of access) access to host systems, routers, hubs, and firewalls as required to fulfill the duties of their job. </a:t>
            </a:r>
          </a:p>
          <a:p>
            <a:pPr marL="342900" indent="-342900" algn="just">
              <a:buFont typeface="Arial" panose="020B0604020202020204" pitchFamily="34" charset="0"/>
              <a:buChar char="•"/>
            </a:pPr>
            <a:r>
              <a:rPr lang="en-US" sz="2800" cap="none" dirty="0">
                <a:solidFill>
                  <a:schemeClr val="tx1"/>
                </a:solidFill>
              </a:rPr>
              <a:t> </a:t>
            </a:r>
            <a:r>
              <a:rPr lang="en-US" sz="2800" cap="none" dirty="0" smtClean="0">
                <a:solidFill>
                  <a:schemeClr val="tx1"/>
                </a:solidFill>
              </a:rPr>
              <a:t>All </a:t>
            </a:r>
            <a:r>
              <a:rPr lang="en-US" sz="2800" cap="none" dirty="0">
                <a:solidFill>
                  <a:schemeClr val="tx1"/>
                </a:solidFill>
              </a:rPr>
              <a:t>system administrator passwords will be DELETED immediately after any employee who has access to such passwords is terminated, fired, or otherwise leaves the employment of the company. </a:t>
            </a:r>
          </a:p>
          <a:p>
            <a:pPr algn="just"/>
            <a:r>
              <a:rPr lang="en-US" sz="2800" b="1" cap="none" dirty="0" smtClean="0">
                <a:solidFill>
                  <a:schemeClr val="accent1"/>
                </a:solidFill>
              </a:rPr>
              <a:t> </a:t>
            </a:r>
            <a:endParaRPr lang="en-US" sz="2400" cap="none" dirty="0">
              <a:solidFill>
                <a:schemeClr val="tx1"/>
              </a:solidFill>
            </a:endParaRPr>
          </a:p>
        </p:txBody>
      </p:sp>
    </p:spTree>
    <p:extLst>
      <p:ext uri="{BB962C8B-B14F-4D97-AF65-F5344CB8AC3E}">
        <p14:creationId xmlns="" xmlns:p14="http://schemas.microsoft.com/office/powerpoint/2010/main" val="28194471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8939" y="180474"/>
            <a:ext cx="9986208" cy="5161547"/>
          </a:xfrm>
        </p:spPr>
        <p:txBody>
          <a:bodyPr>
            <a:noAutofit/>
          </a:bodyPr>
          <a:lstStyle/>
          <a:p>
            <a:pPr algn="just"/>
            <a:r>
              <a:rPr lang="en-US" sz="2800" b="1" cap="none" dirty="0" smtClean="0">
                <a:solidFill>
                  <a:schemeClr val="accent1"/>
                </a:solidFill>
              </a:rPr>
              <a:t> </a:t>
            </a:r>
            <a:endParaRPr lang="en-US" sz="2800" cap="none" dirty="0">
              <a:solidFill>
                <a:schemeClr val="tx1"/>
              </a:solidFill>
            </a:endParaRPr>
          </a:p>
          <a:p>
            <a:pPr algn="just"/>
            <a:r>
              <a:rPr lang="en-US" sz="2800" b="1" cap="none" dirty="0">
                <a:solidFill>
                  <a:schemeClr val="accent1"/>
                </a:solidFill>
              </a:rPr>
              <a:t>Special Access </a:t>
            </a:r>
          </a:p>
          <a:p>
            <a:pPr marL="342900" indent="-342900" algn="just">
              <a:buFont typeface="Arial" panose="020B0604020202020204" pitchFamily="34" charset="0"/>
              <a:buChar char="•"/>
            </a:pPr>
            <a:r>
              <a:rPr lang="en-US" sz="2800" cap="none" dirty="0">
                <a:solidFill>
                  <a:schemeClr val="tx1"/>
                </a:solidFill>
              </a:rPr>
              <a:t>Special access accounts are provided to </a:t>
            </a:r>
            <a:r>
              <a:rPr lang="en-US" sz="2800" cap="none" dirty="0" smtClean="0">
                <a:solidFill>
                  <a:schemeClr val="tx1"/>
                </a:solidFill>
              </a:rPr>
              <a:t>individuals, </a:t>
            </a:r>
            <a:r>
              <a:rPr lang="en-US" sz="2800" cap="none" dirty="0">
                <a:solidFill>
                  <a:schemeClr val="tx1"/>
                </a:solidFill>
              </a:rPr>
              <a:t>requiring temporary system administrator privileges in order to perform their job</a:t>
            </a:r>
            <a:r>
              <a:rPr lang="en-US" sz="2800" cap="none" dirty="0" smtClean="0">
                <a:solidFill>
                  <a:schemeClr val="tx1"/>
                </a:solidFill>
              </a:rPr>
              <a:t>.</a:t>
            </a:r>
          </a:p>
          <a:p>
            <a:pPr marL="342900" indent="-342900" algn="just">
              <a:buFont typeface="Arial" panose="020B0604020202020204" pitchFamily="34" charset="0"/>
              <a:buChar char="•"/>
            </a:pPr>
            <a:r>
              <a:rPr lang="en-US" sz="2800" cap="none" dirty="0" smtClean="0">
                <a:solidFill>
                  <a:schemeClr val="tx1"/>
                </a:solidFill>
              </a:rPr>
              <a:t>These </a:t>
            </a:r>
            <a:r>
              <a:rPr lang="en-US" sz="2800" cap="none" dirty="0">
                <a:solidFill>
                  <a:schemeClr val="tx1"/>
                </a:solidFill>
              </a:rPr>
              <a:t>accounts are monitored by the company and require the permission of the user’s company IT Manager. </a:t>
            </a:r>
            <a:endParaRPr lang="en-US" sz="2800" cap="none" dirty="0" smtClean="0">
              <a:solidFill>
                <a:schemeClr val="tx1"/>
              </a:solidFill>
            </a:endParaRPr>
          </a:p>
          <a:p>
            <a:pPr marL="342900" indent="-342900" algn="just">
              <a:buFont typeface="Arial" panose="020B0604020202020204" pitchFamily="34" charset="0"/>
              <a:buChar char="•"/>
            </a:pPr>
            <a:r>
              <a:rPr lang="en-US" sz="2800" cap="none" dirty="0" smtClean="0">
                <a:solidFill>
                  <a:schemeClr val="tx1"/>
                </a:solidFill>
              </a:rPr>
              <a:t>Monitoring </a:t>
            </a:r>
            <a:r>
              <a:rPr lang="en-US" sz="2800" cap="none" dirty="0">
                <a:solidFill>
                  <a:schemeClr val="tx1"/>
                </a:solidFill>
              </a:rPr>
              <a:t>of the special access accounts is done by entering the users into a specific area and periodically generating reports to management.  </a:t>
            </a:r>
          </a:p>
        </p:txBody>
      </p:sp>
    </p:spTree>
    <p:extLst>
      <p:ext uri="{BB962C8B-B14F-4D97-AF65-F5344CB8AC3E}">
        <p14:creationId xmlns="" xmlns:p14="http://schemas.microsoft.com/office/powerpoint/2010/main" val="38270215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4560" y="397042"/>
            <a:ext cx="9950114" cy="6124074"/>
          </a:xfrm>
        </p:spPr>
        <p:txBody>
          <a:bodyPr>
            <a:noAutofit/>
          </a:bodyPr>
          <a:lstStyle/>
          <a:p>
            <a:r>
              <a:rPr lang="en-US" b="1" cap="none" dirty="0">
                <a:solidFill>
                  <a:schemeClr val="accent1"/>
                </a:solidFill>
              </a:rPr>
              <a:t>Connecting to Third-Party </a:t>
            </a:r>
            <a:r>
              <a:rPr lang="en-US" b="1" cap="none" dirty="0" smtClean="0">
                <a:solidFill>
                  <a:schemeClr val="accent1"/>
                </a:solidFill>
              </a:rPr>
              <a:t>Networks </a:t>
            </a:r>
            <a:endParaRPr lang="en-US" b="1" cap="none" dirty="0">
              <a:solidFill>
                <a:schemeClr val="tx1"/>
              </a:solidFill>
            </a:endParaRPr>
          </a:p>
          <a:p>
            <a:pPr algn="just"/>
            <a:r>
              <a:rPr lang="en-US" sz="2800" cap="none" dirty="0">
                <a:solidFill>
                  <a:schemeClr val="tx1"/>
                </a:solidFill>
              </a:rPr>
              <a:t>This policy is established to ensure a secure method of connectivity provided between the company and all third-part </a:t>
            </a:r>
            <a:r>
              <a:rPr lang="en-US" sz="2800" cap="none" dirty="0" smtClean="0">
                <a:solidFill>
                  <a:schemeClr val="tx1"/>
                </a:solidFill>
              </a:rPr>
              <a:t>companies.</a:t>
            </a:r>
            <a:endParaRPr lang="en-US" sz="2800" cap="none" dirty="0">
              <a:solidFill>
                <a:schemeClr val="tx1"/>
              </a:solidFill>
            </a:endParaRPr>
          </a:p>
          <a:p>
            <a:pPr algn="just"/>
            <a:r>
              <a:rPr lang="en-US" sz="2400" cap="none" dirty="0">
                <a:solidFill>
                  <a:schemeClr val="tx1"/>
                </a:solidFill>
              </a:rPr>
              <a:t> </a:t>
            </a:r>
          </a:p>
          <a:p>
            <a:pPr marL="342900" indent="-342900" algn="just">
              <a:buFont typeface="Arial" panose="020B0604020202020204" pitchFamily="34" charset="0"/>
              <a:buChar char="•"/>
            </a:pPr>
            <a:r>
              <a:rPr lang="en-US" sz="2800" cap="none" dirty="0">
                <a:solidFill>
                  <a:schemeClr val="tx1"/>
                </a:solidFill>
              </a:rPr>
              <a:t>“Third-party” refers to </a:t>
            </a:r>
            <a:r>
              <a:rPr lang="en-US" sz="2800" cap="none" dirty="0">
                <a:solidFill>
                  <a:srgbClr val="FF0000"/>
                </a:solidFill>
              </a:rPr>
              <a:t>vendors, consultants and </a:t>
            </a:r>
            <a:r>
              <a:rPr lang="en-US" sz="2800" cap="none" dirty="0" smtClean="0">
                <a:solidFill>
                  <a:srgbClr val="FF0000"/>
                </a:solidFill>
              </a:rPr>
              <a:t>business </a:t>
            </a:r>
            <a:r>
              <a:rPr lang="en-US" sz="2800" cap="none" dirty="0">
                <a:solidFill>
                  <a:srgbClr val="FF0000"/>
                </a:solidFill>
              </a:rPr>
              <a:t>partners</a:t>
            </a:r>
            <a:r>
              <a:rPr lang="en-US" sz="2800" cap="none" dirty="0">
                <a:solidFill>
                  <a:schemeClr val="tx1"/>
                </a:solidFill>
              </a:rPr>
              <a:t> doing business with company, and other partners that have a need to exchange information with the company.  </a:t>
            </a:r>
            <a:endParaRPr lang="en-US" sz="2800" cap="none" dirty="0" smtClean="0">
              <a:solidFill>
                <a:schemeClr val="tx1"/>
              </a:solidFill>
            </a:endParaRPr>
          </a:p>
          <a:p>
            <a:pPr marL="342900" indent="-342900" algn="just">
              <a:buFont typeface="Arial" panose="020B0604020202020204" pitchFamily="34" charset="0"/>
              <a:buChar char="•"/>
            </a:pPr>
            <a:r>
              <a:rPr lang="en-US" sz="2800" cap="none" dirty="0" smtClean="0">
                <a:solidFill>
                  <a:schemeClr val="tx1"/>
                </a:solidFill>
              </a:rPr>
              <a:t>Third-party network </a:t>
            </a:r>
            <a:r>
              <a:rPr lang="en-US" sz="2800" cap="none" dirty="0">
                <a:solidFill>
                  <a:schemeClr val="tx1"/>
                </a:solidFill>
              </a:rPr>
              <a:t>connections are </a:t>
            </a:r>
            <a:r>
              <a:rPr lang="en-US" sz="2800" cap="none" dirty="0" smtClean="0">
                <a:solidFill>
                  <a:schemeClr val="tx1"/>
                </a:solidFill>
              </a:rPr>
              <a:t>used </a:t>
            </a:r>
            <a:r>
              <a:rPr lang="en-US" sz="2800" cap="none" dirty="0">
                <a:solidFill>
                  <a:srgbClr val="FF0000"/>
                </a:solidFill>
              </a:rPr>
              <a:t>only by the employees of the third-party, only for the business purposes of the company. </a:t>
            </a:r>
            <a:endParaRPr lang="en-US" sz="2800" cap="none" dirty="0" smtClean="0">
              <a:solidFill>
                <a:srgbClr val="FF0000"/>
              </a:solidFill>
            </a:endParaRPr>
          </a:p>
          <a:p>
            <a:pPr marL="342900" indent="-342900" algn="just">
              <a:buFont typeface="Arial" panose="020B0604020202020204" pitchFamily="34" charset="0"/>
              <a:buChar char="•"/>
            </a:pPr>
            <a:r>
              <a:rPr lang="en-US" sz="2800" cap="none" dirty="0" smtClean="0">
                <a:solidFill>
                  <a:schemeClr val="tx1"/>
                </a:solidFill>
              </a:rPr>
              <a:t> </a:t>
            </a:r>
            <a:r>
              <a:rPr lang="en-US" sz="2800" cap="none" dirty="0">
                <a:solidFill>
                  <a:schemeClr val="tx1"/>
                </a:solidFill>
              </a:rPr>
              <a:t>The third-party company will ensure that </a:t>
            </a:r>
            <a:r>
              <a:rPr lang="en-US" sz="2800" cap="none" dirty="0">
                <a:solidFill>
                  <a:srgbClr val="FF0000"/>
                </a:solidFill>
              </a:rPr>
              <a:t>only authorized users will be allowed to access </a:t>
            </a:r>
            <a:r>
              <a:rPr lang="en-US" sz="2800" cap="none" dirty="0" smtClean="0">
                <a:solidFill>
                  <a:srgbClr val="FF0000"/>
                </a:solidFill>
              </a:rPr>
              <a:t>information.</a:t>
            </a:r>
          </a:p>
          <a:p>
            <a:pPr algn="just"/>
            <a:endParaRPr lang="en-US" sz="2400" cap="none" dirty="0" smtClean="0">
              <a:solidFill>
                <a:schemeClr val="tx1"/>
              </a:solidFill>
            </a:endParaRPr>
          </a:p>
          <a:p>
            <a:pPr algn="just"/>
            <a:r>
              <a:rPr lang="en-US" sz="2400" cap="none" dirty="0" smtClean="0">
                <a:solidFill>
                  <a:schemeClr val="tx1"/>
                </a:solidFill>
              </a:rPr>
              <a:t> </a:t>
            </a:r>
            <a:endParaRPr lang="en-US" sz="2400" cap="none" dirty="0">
              <a:solidFill>
                <a:schemeClr val="tx1"/>
              </a:solidFill>
            </a:endParaRPr>
          </a:p>
        </p:txBody>
      </p:sp>
    </p:spTree>
    <p:extLst>
      <p:ext uri="{BB962C8B-B14F-4D97-AF65-F5344CB8AC3E}">
        <p14:creationId xmlns="" xmlns:p14="http://schemas.microsoft.com/office/powerpoint/2010/main" val="12592074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82054" y="709863"/>
            <a:ext cx="10563724" cy="5522495"/>
          </a:xfrm>
        </p:spPr>
        <p:txBody>
          <a:bodyPr>
            <a:noAutofit/>
          </a:bodyPr>
          <a:lstStyle/>
          <a:p>
            <a:r>
              <a:rPr lang="en-US" b="1" cap="none" dirty="0">
                <a:solidFill>
                  <a:schemeClr val="accent1"/>
                </a:solidFill>
              </a:rPr>
              <a:t>Connecting Devices to the Network </a:t>
            </a:r>
            <a:endParaRPr lang="en-US" b="1" cap="none" dirty="0">
              <a:solidFill>
                <a:schemeClr val="tx1"/>
              </a:solidFill>
            </a:endParaRPr>
          </a:p>
          <a:p>
            <a:pPr marL="342900" indent="-342900" algn="just">
              <a:buFont typeface="Arial" panose="020B0604020202020204" pitchFamily="34" charset="0"/>
              <a:buChar char="•"/>
            </a:pPr>
            <a:r>
              <a:rPr lang="en-US" sz="2800" cap="none" dirty="0">
                <a:solidFill>
                  <a:schemeClr val="tx1"/>
                </a:solidFill>
              </a:rPr>
              <a:t>Only authorized devices may be connected to </a:t>
            </a:r>
            <a:r>
              <a:rPr lang="en-US" sz="2800" cap="none" dirty="0" smtClean="0">
                <a:solidFill>
                  <a:schemeClr val="tx1"/>
                </a:solidFill>
              </a:rPr>
              <a:t>company </a:t>
            </a:r>
            <a:r>
              <a:rPr lang="en-US" sz="2800" cap="none" dirty="0">
                <a:solidFill>
                  <a:schemeClr val="tx1"/>
                </a:solidFill>
              </a:rPr>
              <a:t>network(s). </a:t>
            </a:r>
            <a:endParaRPr lang="en-US" sz="2800" cap="none" dirty="0" smtClean="0">
              <a:solidFill>
                <a:schemeClr val="tx1"/>
              </a:solidFill>
            </a:endParaRPr>
          </a:p>
          <a:p>
            <a:pPr marL="342900" indent="-342900" algn="just">
              <a:buFont typeface="Arial" panose="020B0604020202020204" pitchFamily="34" charset="0"/>
              <a:buChar char="•"/>
            </a:pPr>
            <a:r>
              <a:rPr lang="en-US" sz="2800" cap="none" dirty="0" smtClean="0">
                <a:solidFill>
                  <a:schemeClr val="tx1"/>
                </a:solidFill>
              </a:rPr>
              <a:t>Authorized </a:t>
            </a:r>
            <a:r>
              <a:rPr lang="en-US" sz="2800" cap="none" dirty="0">
                <a:solidFill>
                  <a:schemeClr val="tx1"/>
                </a:solidFill>
              </a:rPr>
              <a:t>devices include PCs </a:t>
            </a:r>
            <a:r>
              <a:rPr lang="en-US" sz="2800" cap="none" dirty="0" smtClean="0">
                <a:solidFill>
                  <a:schemeClr val="tx1"/>
                </a:solidFill>
              </a:rPr>
              <a:t>&amp; </a:t>
            </a:r>
            <a:r>
              <a:rPr lang="en-US" sz="2800" cap="none" dirty="0">
                <a:solidFill>
                  <a:schemeClr val="tx1"/>
                </a:solidFill>
              </a:rPr>
              <a:t>workstations owned by </a:t>
            </a:r>
            <a:r>
              <a:rPr lang="en-US" sz="2800" cap="none" dirty="0" smtClean="0">
                <a:solidFill>
                  <a:schemeClr val="tx1"/>
                </a:solidFill>
              </a:rPr>
              <a:t>company. </a:t>
            </a:r>
          </a:p>
          <a:p>
            <a:pPr marL="342900" indent="-342900" algn="just">
              <a:buFont typeface="Arial" panose="020B0604020202020204" pitchFamily="34" charset="0"/>
              <a:buChar char="•"/>
            </a:pPr>
            <a:r>
              <a:rPr lang="en-US" sz="2800" cap="none" dirty="0" smtClean="0">
                <a:solidFill>
                  <a:schemeClr val="tx1"/>
                </a:solidFill>
              </a:rPr>
              <a:t>Other </a:t>
            </a:r>
            <a:r>
              <a:rPr lang="en-US" sz="2800" cap="none" dirty="0">
                <a:solidFill>
                  <a:schemeClr val="tx1"/>
                </a:solidFill>
              </a:rPr>
              <a:t>authorized devices include network infrastructure devices used for network management and monitoring. </a:t>
            </a:r>
          </a:p>
          <a:p>
            <a:pPr algn="just"/>
            <a:r>
              <a:rPr lang="en-US" sz="2800" cap="none" dirty="0">
                <a:solidFill>
                  <a:schemeClr val="tx1"/>
                </a:solidFill>
              </a:rPr>
              <a:t> </a:t>
            </a:r>
            <a:r>
              <a:rPr lang="en-US" sz="2800" cap="none" dirty="0" smtClean="0">
                <a:solidFill>
                  <a:srgbClr val="FF0000"/>
                </a:solidFill>
              </a:rPr>
              <a:t>Users </a:t>
            </a:r>
            <a:r>
              <a:rPr lang="en-US" sz="2800" cap="none" dirty="0">
                <a:solidFill>
                  <a:srgbClr val="FF0000"/>
                </a:solidFill>
              </a:rPr>
              <a:t>shall not attach to the network: </a:t>
            </a:r>
            <a:r>
              <a:rPr lang="en-US" sz="2800" cap="none" dirty="0">
                <a:solidFill>
                  <a:schemeClr val="tx1"/>
                </a:solidFill>
              </a:rPr>
              <a:t>non-company computers that are not authorized, owned and/or controlled by </a:t>
            </a:r>
            <a:r>
              <a:rPr lang="en-US" sz="2800" cap="none" dirty="0" smtClean="0">
                <a:solidFill>
                  <a:schemeClr val="tx1"/>
                </a:solidFill>
              </a:rPr>
              <a:t>company</a:t>
            </a:r>
          </a:p>
          <a:p>
            <a:pPr algn="just"/>
            <a:r>
              <a:rPr lang="en-US" sz="2800" cap="none" dirty="0">
                <a:solidFill>
                  <a:schemeClr val="tx1"/>
                </a:solidFill>
              </a:rPr>
              <a:t>NOTE: Users are not authorized to attach any device that would alter the topology characteristics of the Network or any unauthorized storage devices, e.g. thumb drives and writable CD’s. </a:t>
            </a:r>
          </a:p>
        </p:txBody>
      </p:sp>
    </p:spTree>
    <p:extLst>
      <p:ext uri="{BB962C8B-B14F-4D97-AF65-F5344CB8AC3E}">
        <p14:creationId xmlns="" xmlns:p14="http://schemas.microsoft.com/office/powerpoint/2010/main" val="1000693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9865" y="144383"/>
            <a:ext cx="10744198" cy="6412832"/>
          </a:xfrm>
        </p:spPr>
        <p:txBody>
          <a:bodyPr>
            <a:noAutofit/>
          </a:bodyPr>
          <a:lstStyle/>
          <a:p>
            <a:r>
              <a:rPr lang="en-US" sz="2800" b="1" cap="none" dirty="0">
                <a:solidFill>
                  <a:schemeClr val="accent1"/>
                </a:solidFill>
              </a:rPr>
              <a:t>Remote Access </a:t>
            </a:r>
          </a:p>
          <a:p>
            <a:pPr marL="342900" indent="-342900" algn="just">
              <a:buFont typeface="Arial" panose="020B0604020202020204" pitchFamily="34" charset="0"/>
              <a:buChar char="•"/>
            </a:pPr>
            <a:r>
              <a:rPr lang="en-US" sz="2800" cap="none" dirty="0">
                <a:solidFill>
                  <a:schemeClr val="tx1"/>
                </a:solidFill>
              </a:rPr>
              <a:t>Only </a:t>
            </a:r>
            <a:r>
              <a:rPr lang="en-US" sz="2800" cap="none" dirty="0">
                <a:solidFill>
                  <a:srgbClr val="FF0000"/>
                </a:solidFill>
              </a:rPr>
              <a:t>authorized persons may remotely access </a:t>
            </a:r>
            <a:r>
              <a:rPr lang="en-US" sz="2800" cap="none" dirty="0">
                <a:solidFill>
                  <a:schemeClr val="tx1"/>
                </a:solidFill>
              </a:rPr>
              <a:t>the company network</a:t>
            </a:r>
            <a:r>
              <a:rPr lang="en-US" sz="2800" cap="none" dirty="0" smtClean="0">
                <a:solidFill>
                  <a:schemeClr val="tx1"/>
                </a:solidFill>
              </a:rPr>
              <a:t>.</a:t>
            </a:r>
          </a:p>
          <a:p>
            <a:pPr marL="342900" indent="-342900" algn="just">
              <a:buFont typeface="Arial" panose="020B0604020202020204" pitchFamily="34" charset="0"/>
              <a:buChar char="•"/>
            </a:pPr>
            <a:r>
              <a:rPr lang="en-US" sz="2800" cap="none" dirty="0" smtClean="0">
                <a:solidFill>
                  <a:schemeClr val="tx1"/>
                </a:solidFill>
              </a:rPr>
              <a:t> </a:t>
            </a:r>
            <a:r>
              <a:rPr lang="en-US" sz="2800" cap="none" dirty="0">
                <a:solidFill>
                  <a:schemeClr val="tx1"/>
                </a:solidFill>
              </a:rPr>
              <a:t>Remote </a:t>
            </a:r>
            <a:r>
              <a:rPr lang="en-US" sz="2800" cap="none" dirty="0">
                <a:solidFill>
                  <a:srgbClr val="FF0000"/>
                </a:solidFill>
              </a:rPr>
              <a:t>access is provided to those employees, </a:t>
            </a:r>
            <a:r>
              <a:rPr lang="en-US" sz="2800" cap="none" dirty="0" smtClean="0">
                <a:solidFill>
                  <a:srgbClr val="FF0000"/>
                </a:solidFill>
              </a:rPr>
              <a:t>contractors, </a:t>
            </a:r>
            <a:r>
              <a:rPr lang="en-US" sz="2800" cap="none" dirty="0">
                <a:solidFill>
                  <a:srgbClr val="FF0000"/>
                </a:solidFill>
              </a:rPr>
              <a:t>business partners </a:t>
            </a:r>
            <a:r>
              <a:rPr lang="en-US" sz="2800" cap="none" dirty="0">
                <a:solidFill>
                  <a:schemeClr val="tx1"/>
                </a:solidFill>
              </a:rPr>
              <a:t>of </a:t>
            </a:r>
            <a:r>
              <a:rPr lang="en-US" sz="2800" cap="none" dirty="0" smtClean="0">
                <a:solidFill>
                  <a:schemeClr val="tx1"/>
                </a:solidFill>
              </a:rPr>
              <a:t>company </a:t>
            </a:r>
            <a:r>
              <a:rPr lang="en-US" sz="2800" cap="none" dirty="0">
                <a:solidFill>
                  <a:schemeClr val="tx1"/>
                </a:solidFill>
              </a:rPr>
              <a:t>that have a </a:t>
            </a:r>
            <a:r>
              <a:rPr lang="en-US" sz="2800" cap="none" dirty="0" smtClean="0">
                <a:solidFill>
                  <a:schemeClr val="tx1"/>
                </a:solidFill>
              </a:rPr>
              <a:t>genuine </a:t>
            </a:r>
            <a:r>
              <a:rPr lang="en-US" sz="2800" cap="none" dirty="0">
                <a:solidFill>
                  <a:schemeClr val="tx1"/>
                </a:solidFill>
              </a:rPr>
              <a:t>business need to exchange information, copy </a:t>
            </a:r>
            <a:r>
              <a:rPr lang="en-US" sz="2800" cap="none" dirty="0" smtClean="0">
                <a:solidFill>
                  <a:schemeClr val="tx1"/>
                </a:solidFill>
              </a:rPr>
              <a:t>files/programs</a:t>
            </a:r>
            <a:r>
              <a:rPr lang="en-US" sz="2800" cap="none" dirty="0">
                <a:solidFill>
                  <a:schemeClr val="tx1"/>
                </a:solidFill>
              </a:rPr>
              <a:t>, or access computer applications. </a:t>
            </a:r>
            <a:endParaRPr lang="en-US" sz="2800" cap="none" dirty="0" smtClean="0">
              <a:solidFill>
                <a:schemeClr val="tx1"/>
              </a:solidFill>
            </a:endParaRPr>
          </a:p>
          <a:p>
            <a:r>
              <a:rPr lang="en-US" sz="2800" b="1" cap="none" dirty="0" smtClean="0">
                <a:solidFill>
                  <a:schemeClr val="accent1"/>
                </a:solidFill>
              </a:rPr>
              <a:t>Unauthorized </a:t>
            </a:r>
            <a:r>
              <a:rPr lang="en-US" sz="2800" b="1" cap="none" dirty="0">
                <a:solidFill>
                  <a:schemeClr val="accent1"/>
                </a:solidFill>
              </a:rPr>
              <a:t>Remote Access </a:t>
            </a:r>
          </a:p>
          <a:p>
            <a:pPr marL="342900" indent="-342900" algn="just">
              <a:buFont typeface="Arial" panose="020B0604020202020204" pitchFamily="34" charset="0"/>
              <a:buChar char="•"/>
            </a:pPr>
            <a:r>
              <a:rPr lang="en-US" sz="2800" dirty="0">
                <a:solidFill>
                  <a:schemeClr val="tx1"/>
                </a:solidFill>
              </a:rPr>
              <a:t>A</a:t>
            </a:r>
            <a:r>
              <a:rPr lang="en-US" sz="2800" cap="none" dirty="0" smtClean="0">
                <a:solidFill>
                  <a:schemeClr val="tx1"/>
                </a:solidFill>
              </a:rPr>
              <a:t>ttachment </a:t>
            </a:r>
            <a:r>
              <a:rPr lang="en-US" sz="2800" cap="none" dirty="0">
                <a:solidFill>
                  <a:schemeClr val="tx1"/>
                </a:solidFill>
              </a:rPr>
              <a:t>of (e.g. hubs) to a user’s PC or workstation that is connected to the company LAN is not allowed without the written permission of the company</a:t>
            </a:r>
            <a:r>
              <a:rPr lang="en-US" sz="2800" cap="none" dirty="0" smtClean="0">
                <a:solidFill>
                  <a:schemeClr val="tx1"/>
                </a:solidFill>
              </a:rPr>
              <a:t>.</a:t>
            </a:r>
          </a:p>
          <a:p>
            <a:pPr marL="342900" indent="-342900" algn="just">
              <a:buFont typeface="Arial" panose="020B0604020202020204" pitchFamily="34" charset="0"/>
              <a:buChar char="•"/>
            </a:pPr>
            <a:r>
              <a:rPr lang="en-US" sz="2800" cap="none" dirty="0" smtClean="0">
                <a:solidFill>
                  <a:schemeClr val="tx1"/>
                </a:solidFill>
              </a:rPr>
              <a:t> </a:t>
            </a:r>
            <a:r>
              <a:rPr lang="en-US" sz="2800" cap="none" dirty="0">
                <a:solidFill>
                  <a:schemeClr val="tx1"/>
                </a:solidFill>
              </a:rPr>
              <a:t>Additionally, </a:t>
            </a:r>
            <a:r>
              <a:rPr lang="en-US" sz="2800" cap="none" dirty="0">
                <a:solidFill>
                  <a:srgbClr val="00B050"/>
                </a:solidFill>
              </a:rPr>
              <a:t>users may not install personal software designed to provide remote control of the PC or workstation</a:t>
            </a:r>
            <a:r>
              <a:rPr lang="en-US" sz="2800" cap="none" dirty="0" smtClean="0">
                <a:solidFill>
                  <a:schemeClr val="tx1"/>
                </a:solidFill>
              </a:rPr>
              <a:t>.</a:t>
            </a:r>
          </a:p>
          <a:p>
            <a:pPr marL="342900" indent="-342900" algn="just">
              <a:buFont typeface="Arial" panose="020B0604020202020204" pitchFamily="34" charset="0"/>
              <a:buChar char="•"/>
            </a:pPr>
            <a:r>
              <a:rPr lang="en-US" sz="2800" cap="none" dirty="0" smtClean="0">
                <a:solidFill>
                  <a:schemeClr val="tx1"/>
                </a:solidFill>
              </a:rPr>
              <a:t>This </a:t>
            </a:r>
            <a:r>
              <a:rPr lang="en-US" sz="2800" cap="none" dirty="0">
                <a:solidFill>
                  <a:schemeClr val="tx1"/>
                </a:solidFill>
              </a:rPr>
              <a:t>type of remote access </a:t>
            </a:r>
            <a:r>
              <a:rPr lang="en-US" sz="2800" cap="none" dirty="0" smtClean="0">
                <a:solidFill>
                  <a:schemeClr val="tx1"/>
                </a:solidFill>
              </a:rPr>
              <a:t>avoids </a:t>
            </a:r>
            <a:r>
              <a:rPr lang="en-US" sz="2800" cap="none" dirty="0">
                <a:solidFill>
                  <a:schemeClr val="tx1"/>
                </a:solidFill>
              </a:rPr>
              <a:t>the authorized highly secure methods of remote access and poses a threat to the security of </a:t>
            </a:r>
            <a:r>
              <a:rPr lang="en-US" sz="2800" cap="none" dirty="0" smtClean="0">
                <a:solidFill>
                  <a:schemeClr val="tx1"/>
                </a:solidFill>
              </a:rPr>
              <a:t>n/w</a:t>
            </a:r>
            <a:endParaRPr lang="en-US" sz="2800" cap="none" dirty="0">
              <a:solidFill>
                <a:schemeClr val="tx1"/>
              </a:solidFill>
            </a:endParaRPr>
          </a:p>
        </p:txBody>
      </p:sp>
    </p:spTree>
    <p:extLst>
      <p:ext uri="{BB962C8B-B14F-4D97-AF65-F5344CB8AC3E}">
        <p14:creationId xmlns="" xmlns:p14="http://schemas.microsoft.com/office/powerpoint/2010/main" val="3981855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37675" y="1191127"/>
            <a:ext cx="11249526" cy="4162926"/>
          </a:xfrm>
        </p:spPr>
        <p:txBody>
          <a:bodyPr>
            <a:noAutofit/>
          </a:bodyPr>
          <a:lstStyle/>
          <a:p>
            <a:pPr algn="just"/>
            <a:r>
              <a:rPr lang="en-US" sz="2800" dirty="0"/>
              <a:t> </a:t>
            </a:r>
            <a:r>
              <a:rPr lang="en-US" sz="2800" cap="none" dirty="0" smtClean="0">
                <a:solidFill>
                  <a:srgbClr val="FF0000"/>
                </a:solidFill>
              </a:rPr>
              <a:t>Introduction </a:t>
            </a:r>
          </a:p>
          <a:p>
            <a:pPr marL="457200" indent="-457200" algn="just">
              <a:buFont typeface="Arial" panose="020B0604020202020204" pitchFamily="34" charset="0"/>
              <a:buChar char="•"/>
            </a:pPr>
            <a:r>
              <a:rPr lang="en-US" sz="2800" cap="none" dirty="0" smtClean="0">
                <a:solidFill>
                  <a:schemeClr val="tx1"/>
                </a:solidFill>
              </a:rPr>
              <a:t>The cyber security policy serves several purposes. </a:t>
            </a:r>
          </a:p>
          <a:p>
            <a:pPr marL="457200" indent="-457200" algn="just">
              <a:buFont typeface="Arial" panose="020B0604020202020204" pitchFamily="34" charset="0"/>
              <a:buChar char="•"/>
            </a:pPr>
            <a:r>
              <a:rPr lang="en-US" sz="2800" cap="none" dirty="0" smtClean="0">
                <a:solidFill>
                  <a:schemeClr val="tx1"/>
                </a:solidFill>
              </a:rPr>
              <a:t>The main purpose is to inform company users: employees, contractors and other authorized users of their compulsory requirements for </a:t>
            </a:r>
            <a:r>
              <a:rPr lang="en-US" sz="2800" cap="none" dirty="0" smtClean="0">
                <a:solidFill>
                  <a:srgbClr val="FF0000"/>
                </a:solidFill>
              </a:rPr>
              <a:t>protecting the technology and information assets of the company</a:t>
            </a:r>
            <a:r>
              <a:rPr lang="en-US" sz="2800" dirty="0">
                <a:solidFill>
                  <a:schemeClr val="tx1"/>
                </a:solidFill>
              </a:rPr>
              <a:t>. </a:t>
            </a:r>
            <a:endParaRPr lang="en-US" sz="2800" dirty="0" smtClean="0">
              <a:solidFill>
                <a:schemeClr val="tx1"/>
              </a:solidFill>
            </a:endParaRPr>
          </a:p>
          <a:p>
            <a:pPr marL="457200" indent="-457200" algn="just">
              <a:buFont typeface="Arial" panose="020B0604020202020204" pitchFamily="34" charset="0"/>
              <a:buChar char="•"/>
            </a:pPr>
            <a:r>
              <a:rPr lang="en-US" sz="2800" cap="none" dirty="0" smtClean="0">
                <a:solidFill>
                  <a:schemeClr val="tx1"/>
                </a:solidFill>
              </a:rPr>
              <a:t>The cyber security policy </a:t>
            </a:r>
            <a:r>
              <a:rPr lang="en-US" sz="2800" cap="none" dirty="0" smtClean="0">
                <a:solidFill>
                  <a:srgbClr val="FF0000"/>
                </a:solidFill>
              </a:rPr>
              <a:t>also describes the user’s responsibilities and privileges</a:t>
            </a:r>
            <a:endParaRPr lang="en-US" sz="2800" dirty="0">
              <a:solidFill>
                <a:srgbClr val="FF0000"/>
              </a:solidFill>
            </a:endParaRPr>
          </a:p>
        </p:txBody>
      </p:sp>
    </p:spTree>
    <p:extLst>
      <p:ext uri="{BB962C8B-B14F-4D97-AF65-F5344CB8AC3E}">
        <p14:creationId xmlns="" xmlns:p14="http://schemas.microsoft.com/office/powerpoint/2010/main" val="21655272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04721" y="234431"/>
            <a:ext cx="9868080" cy="6443459"/>
          </a:xfrm>
        </p:spPr>
        <p:txBody>
          <a:bodyPr>
            <a:noAutofit/>
          </a:bodyPr>
          <a:lstStyle/>
          <a:p>
            <a:pPr algn="just"/>
            <a:r>
              <a:rPr lang="en-US" b="1" cap="none" dirty="0">
                <a:solidFill>
                  <a:schemeClr val="accent1"/>
                </a:solidFill>
              </a:rPr>
              <a:t>Penalty for Security Violation </a:t>
            </a:r>
            <a:endParaRPr lang="en-US" b="1" cap="none" dirty="0" smtClean="0">
              <a:solidFill>
                <a:schemeClr val="accent1"/>
              </a:solidFill>
            </a:endParaRPr>
          </a:p>
          <a:p>
            <a:pPr marL="342900" indent="-342900" algn="just">
              <a:buFont typeface="Arial" panose="020B0604020202020204" pitchFamily="34" charset="0"/>
              <a:buChar char="•"/>
            </a:pPr>
            <a:r>
              <a:rPr lang="en-US" sz="2600" cap="none" dirty="0" smtClean="0">
                <a:solidFill>
                  <a:schemeClr val="tx1"/>
                </a:solidFill>
              </a:rPr>
              <a:t>The </a:t>
            </a:r>
            <a:r>
              <a:rPr lang="en-US" sz="2600" cap="none" dirty="0">
                <a:solidFill>
                  <a:schemeClr val="tx1"/>
                </a:solidFill>
              </a:rPr>
              <a:t>company takes the issue of security seriously.  </a:t>
            </a:r>
            <a:endParaRPr lang="en-US" sz="2600" cap="none" dirty="0" smtClean="0">
              <a:solidFill>
                <a:schemeClr val="tx1"/>
              </a:solidFill>
            </a:endParaRPr>
          </a:p>
          <a:p>
            <a:pPr marL="342900" indent="-342900" algn="just">
              <a:buFont typeface="Arial" panose="020B0604020202020204" pitchFamily="34" charset="0"/>
              <a:buChar char="•"/>
            </a:pPr>
            <a:r>
              <a:rPr lang="en-US" sz="2600" dirty="0">
                <a:solidFill>
                  <a:schemeClr val="tx1"/>
                </a:solidFill>
              </a:rPr>
              <a:t>P</a:t>
            </a:r>
            <a:r>
              <a:rPr lang="en-US" sz="2600" cap="none" dirty="0" smtClean="0">
                <a:solidFill>
                  <a:schemeClr val="tx1"/>
                </a:solidFill>
              </a:rPr>
              <a:t>eople </a:t>
            </a:r>
            <a:r>
              <a:rPr lang="en-US" sz="2600" cap="none" dirty="0">
                <a:solidFill>
                  <a:schemeClr val="tx1"/>
                </a:solidFill>
              </a:rPr>
              <a:t>who use the technology and information resources of company must be aware that they can be disciplined if they violate this policy. </a:t>
            </a:r>
            <a:endParaRPr lang="en-US" sz="2600" cap="none" dirty="0" smtClean="0">
              <a:solidFill>
                <a:schemeClr val="tx1"/>
              </a:solidFill>
            </a:endParaRPr>
          </a:p>
          <a:p>
            <a:pPr marL="342900" indent="-342900" algn="just">
              <a:buFont typeface="Arial" panose="020B0604020202020204" pitchFamily="34" charset="0"/>
              <a:buChar char="•"/>
            </a:pPr>
            <a:r>
              <a:rPr lang="en-US" sz="2600" cap="none" dirty="0" smtClean="0">
                <a:solidFill>
                  <a:schemeClr val="tx1"/>
                </a:solidFill>
              </a:rPr>
              <a:t>Discipline </a:t>
            </a:r>
            <a:r>
              <a:rPr lang="en-US" sz="2600" cap="none" dirty="0">
                <a:solidFill>
                  <a:schemeClr val="tx1"/>
                </a:solidFill>
              </a:rPr>
              <a:t>which may be taken against an employee shall be administrated in accordance with any appropriate </a:t>
            </a:r>
            <a:r>
              <a:rPr lang="en-US" sz="2600" cap="none" dirty="0" smtClean="0">
                <a:solidFill>
                  <a:schemeClr val="tx1"/>
                </a:solidFill>
              </a:rPr>
              <a:t>rules or </a:t>
            </a:r>
            <a:r>
              <a:rPr lang="en-US" sz="2600" cap="none" dirty="0">
                <a:solidFill>
                  <a:schemeClr val="tx1"/>
                </a:solidFill>
              </a:rPr>
              <a:t>policies and the company Policy Manual. </a:t>
            </a:r>
          </a:p>
          <a:p>
            <a:pPr marL="342900" indent="-342900" algn="just">
              <a:buFont typeface="Arial" panose="020B0604020202020204" pitchFamily="34" charset="0"/>
              <a:buChar char="•"/>
            </a:pPr>
            <a:r>
              <a:rPr lang="en-US" sz="2600" cap="none" dirty="0">
                <a:solidFill>
                  <a:schemeClr val="tx1"/>
                </a:solidFill>
              </a:rPr>
              <a:t>In a case where the </a:t>
            </a:r>
            <a:r>
              <a:rPr lang="en-US" sz="2600" cap="none" dirty="0" smtClean="0">
                <a:solidFill>
                  <a:schemeClr val="tx1"/>
                </a:solidFill>
              </a:rPr>
              <a:t>blamed </a:t>
            </a:r>
            <a:r>
              <a:rPr lang="en-US" sz="2600" cap="none" dirty="0">
                <a:solidFill>
                  <a:schemeClr val="tx1"/>
                </a:solidFill>
              </a:rPr>
              <a:t>person is not an employee of company the matter shall be submitted to the (company designee). </a:t>
            </a:r>
            <a:endParaRPr lang="en-US" sz="2600" cap="none" dirty="0" smtClean="0">
              <a:solidFill>
                <a:schemeClr val="tx1"/>
              </a:solidFill>
            </a:endParaRPr>
          </a:p>
          <a:p>
            <a:pPr marL="342900" indent="-342900" algn="just">
              <a:buFont typeface="Arial" panose="020B0604020202020204" pitchFamily="34" charset="0"/>
              <a:buChar char="•"/>
            </a:pPr>
            <a:r>
              <a:rPr lang="en-US" sz="2600" cap="none" dirty="0" smtClean="0">
                <a:solidFill>
                  <a:schemeClr val="tx1"/>
                </a:solidFill>
              </a:rPr>
              <a:t> </a:t>
            </a:r>
            <a:r>
              <a:rPr lang="en-US" sz="2600" cap="none" dirty="0">
                <a:solidFill>
                  <a:schemeClr val="tx1"/>
                </a:solidFill>
              </a:rPr>
              <a:t>The (company designee) may refer the information to law enforcement agencies and/or prosecutors for consideration as to whether criminal charges should be filed against the alleged violator(s). </a:t>
            </a:r>
          </a:p>
        </p:txBody>
      </p:sp>
    </p:spTree>
    <p:extLst>
      <p:ext uri="{BB962C8B-B14F-4D97-AF65-F5344CB8AC3E}">
        <p14:creationId xmlns="" xmlns:p14="http://schemas.microsoft.com/office/powerpoint/2010/main" val="8241932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6316" y="358394"/>
            <a:ext cx="11168221" cy="6124074"/>
          </a:xfrm>
        </p:spPr>
        <p:txBody>
          <a:bodyPr>
            <a:noAutofit/>
          </a:bodyPr>
          <a:lstStyle/>
          <a:p>
            <a:r>
              <a:rPr lang="en-US" b="1" cap="none" dirty="0">
                <a:solidFill>
                  <a:schemeClr val="accent1"/>
                </a:solidFill>
              </a:rPr>
              <a:t>Security Incident Handling Procedures </a:t>
            </a:r>
            <a:endParaRPr lang="en-US" b="1" cap="none" dirty="0" smtClean="0">
              <a:solidFill>
                <a:schemeClr val="accent1"/>
              </a:solidFill>
            </a:endParaRPr>
          </a:p>
          <a:p>
            <a:pPr algn="just"/>
            <a:r>
              <a:rPr lang="en-US" sz="2400" cap="none" dirty="0" smtClean="0">
                <a:solidFill>
                  <a:schemeClr val="tx1"/>
                </a:solidFill>
              </a:rPr>
              <a:t>This section provides some policy guidelines and procedures for handling security incidents.  The term “security incident” is defined as any irregular or adverse event that threatens the security, integrity, or availability of the information resources on any part of the company network.  Some examples of security incidents are: </a:t>
            </a:r>
          </a:p>
          <a:p>
            <a:pPr marL="342900" indent="-342900" algn="just">
              <a:buFont typeface="Arial" panose="020B0604020202020204" pitchFamily="34" charset="0"/>
              <a:buChar char="•"/>
            </a:pPr>
            <a:r>
              <a:rPr lang="en-US" sz="2400" cap="none" dirty="0" smtClean="0">
                <a:solidFill>
                  <a:srgbClr val="FF0000"/>
                </a:solidFill>
              </a:rPr>
              <a:t>Illegal access of a company computer system</a:t>
            </a:r>
            <a:r>
              <a:rPr lang="en-US" sz="2400" cap="none" dirty="0" smtClean="0">
                <a:solidFill>
                  <a:schemeClr val="tx1"/>
                </a:solidFill>
              </a:rPr>
              <a:t>.  For example, a hacker logs onto a production server and copies the password file. </a:t>
            </a:r>
          </a:p>
          <a:p>
            <a:pPr marL="342900" indent="-342900" algn="just">
              <a:buFont typeface="Arial" panose="020B0604020202020204" pitchFamily="34" charset="0"/>
              <a:buChar char="•"/>
            </a:pPr>
            <a:r>
              <a:rPr lang="en-US" sz="2400" cap="none" dirty="0" smtClean="0">
                <a:solidFill>
                  <a:srgbClr val="FF0000"/>
                </a:solidFill>
              </a:rPr>
              <a:t>Damage to a company computer system or network caused by illegal access</a:t>
            </a:r>
            <a:r>
              <a:rPr lang="en-US" sz="2400" cap="none" dirty="0" smtClean="0">
                <a:solidFill>
                  <a:schemeClr val="tx1"/>
                </a:solidFill>
              </a:rPr>
              <a:t>.  Releasing a virus or worm would be an example. </a:t>
            </a:r>
          </a:p>
          <a:p>
            <a:pPr marL="342900" indent="-342900" algn="just">
              <a:buFont typeface="Arial" panose="020B0604020202020204" pitchFamily="34" charset="0"/>
              <a:buChar char="•"/>
            </a:pPr>
            <a:r>
              <a:rPr lang="en-US" sz="2400" cap="none" dirty="0" smtClean="0">
                <a:solidFill>
                  <a:srgbClr val="FF0000"/>
                </a:solidFill>
              </a:rPr>
              <a:t>Denial of service attack against a company web server</a:t>
            </a:r>
            <a:r>
              <a:rPr lang="en-US" sz="2400" cap="none" dirty="0" smtClean="0">
                <a:solidFill>
                  <a:schemeClr val="tx1"/>
                </a:solidFill>
              </a:rPr>
              <a:t>.  For example, a hacker initiates </a:t>
            </a:r>
            <a:r>
              <a:rPr lang="en-US" sz="2400" cap="none" dirty="0" smtClean="0">
                <a:solidFill>
                  <a:srgbClr val="00B050"/>
                </a:solidFill>
              </a:rPr>
              <a:t>a flood of packets </a:t>
            </a:r>
            <a:r>
              <a:rPr lang="en-US" sz="2400" cap="none" dirty="0" smtClean="0">
                <a:solidFill>
                  <a:schemeClr val="tx1"/>
                </a:solidFill>
              </a:rPr>
              <a:t>against a Web server designed to cause the system to crash. </a:t>
            </a:r>
          </a:p>
          <a:p>
            <a:pPr marL="342900" indent="-342900" algn="just">
              <a:buFont typeface="Arial" panose="020B0604020202020204" pitchFamily="34" charset="0"/>
              <a:buChar char="•"/>
            </a:pPr>
            <a:r>
              <a:rPr lang="en-US" sz="2400" cap="none" dirty="0" smtClean="0">
                <a:solidFill>
                  <a:srgbClr val="FF0000"/>
                </a:solidFill>
              </a:rPr>
              <a:t>Malicious use of system resources to launch </a:t>
            </a:r>
            <a:r>
              <a:rPr lang="en-US" sz="2400" cap="none" dirty="0" smtClean="0">
                <a:solidFill>
                  <a:schemeClr val="tx1"/>
                </a:solidFill>
              </a:rPr>
              <a:t>an attack against other computer outside of the company network.  For example, the system administrator notices a connection to an unknown network and a strange process accumulating a lot of server time. </a:t>
            </a:r>
            <a:endParaRPr lang="en-US" sz="2400" cap="none" dirty="0">
              <a:solidFill>
                <a:schemeClr val="tx1"/>
              </a:solidFill>
            </a:endParaRPr>
          </a:p>
        </p:txBody>
      </p:sp>
    </p:spTree>
    <p:extLst>
      <p:ext uri="{BB962C8B-B14F-4D97-AF65-F5344CB8AC3E}">
        <p14:creationId xmlns="" xmlns:p14="http://schemas.microsoft.com/office/powerpoint/2010/main" val="14464728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9917" y="302978"/>
            <a:ext cx="10830242" cy="6124074"/>
          </a:xfrm>
        </p:spPr>
        <p:txBody>
          <a:bodyPr>
            <a:noAutofit/>
          </a:bodyPr>
          <a:lstStyle/>
          <a:p>
            <a:r>
              <a:rPr lang="en-US" b="1" u="sng" cap="none" dirty="0">
                <a:solidFill>
                  <a:schemeClr val="accent1"/>
                </a:solidFill>
                <a:effectLst>
                  <a:outerShdw blurRad="38100" dist="38100" dir="2700000" algn="tl">
                    <a:srgbClr val="000000">
                      <a:alpha val="43137"/>
                    </a:srgbClr>
                  </a:outerShdw>
                </a:effectLst>
              </a:rPr>
              <a:t>Overview of Security </a:t>
            </a:r>
            <a:r>
              <a:rPr lang="en-US" b="1" u="sng" cap="none" dirty="0" smtClean="0">
                <a:solidFill>
                  <a:schemeClr val="accent1"/>
                </a:solidFill>
                <a:effectLst>
                  <a:outerShdw blurRad="38100" dist="38100" dir="2700000" algn="tl">
                    <a:srgbClr val="000000">
                      <a:alpha val="43137"/>
                    </a:srgbClr>
                  </a:outerShdw>
                </a:effectLst>
              </a:rPr>
              <a:t>Management</a:t>
            </a:r>
          </a:p>
          <a:p>
            <a:pPr marL="457200" indent="-457200" algn="just">
              <a:buFont typeface="Arial" panose="020B0604020202020204" pitchFamily="34" charset="0"/>
              <a:buChar char="•"/>
            </a:pPr>
            <a:r>
              <a:rPr lang="en-US" sz="2800" cap="none" dirty="0" smtClean="0">
                <a:solidFill>
                  <a:schemeClr val="tx1"/>
                </a:solidFill>
              </a:rPr>
              <a:t> </a:t>
            </a:r>
            <a:r>
              <a:rPr lang="en-US" sz="2800" cap="none" dirty="0">
                <a:solidFill>
                  <a:schemeClr val="tx1"/>
                </a:solidFill>
              </a:rPr>
              <a:t>Security is concerned with ensuring legitimate use, maintaining confidentiality, data integrity, and auditing in the network</a:t>
            </a:r>
            <a:r>
              <a:rPr lang="en-US" sz="2800" cap="none" dirty="0" smtClean="0">
                <a:solidFill>
                  <a:schemeClr val="tx1"/>
                </a:solidFill>
              </a:rPr>
              <a:t>.</a:t>
            </a:r>
          </a:p>
          <a:p>
            <a:pPr marL="457200" indent="-457200" algn="just">
              <a:buFont typeface="Arial" panose="020B0604020202020204" pitchFamily="34" charset="0"/>
              <a:buChar char="•"/>
            </a:pPr>
            <a:r>
              <a:rPr lang="en-US" sz="2800" cap="none" dirty="0" smtClean="0">
                <a:solidFill>
                  <a:schemeClr val="tx1"/>
                </a:solidFill>
              </a:rPr>
              <a:t>Security Management </a:t>
            </a:r>
            <a:r>
              <a:rPr lang="en-US" sz="2800" cap="none" dirty="0">
                <a:solidFill>
                  <a:schemeClr val="tx1"/>
                </a:solidFill>
              </a:rPr>
              <a:t>involves identifying the assets, threats, vulnerabilities, and taking protective measures, which if not done may lead to unintended use of computing systems</a:t>
            </a:r>
            <a:r>
              <a:rPr lang="en-US" sz="2800" cap="none" dirty="0" smtClean="0">
                <a:solidFill>
                  <a:schemeClr val="tx1"/>
                </a:solidFill>
              </a:rPr>
              <a:t>.</a:t>
            </a:r>
          </a:p>
          <a:p>
            <a:pPr marL="457200" indent="-457200" algn="just">
              <a:buFont typeface="Arial" panose="020B0604020202020204" pitchFamily="34" charset="0"/>
              <a:buChar char="•"/>
            </a:pPr>
            <a:r>
              <a:rPr lang="en-US" sz="2800" cap="none" dirty="0" smtClean="0">
                <a:solidFill>
                  <a:schemeClr val="tx1"/>
                </a:solidFill>
              </a:rPr>
              <a:t>Network </a:t>
            </a:r>
            <a:r>
              <a:rPr lang="en-US" sz="2800" cap="none" dirty="0">
                <a:solidFill>
                  <a:schemeClr val="tx1"/>
                </a:solidFill>
              </a:rPr>
              <a:t>management applications are increasing in size and complexity to address a broad segment of heterogeneous computing </a:t>
            </a:r>
            <a:r>
              <a:rPr lang="en-US" sz="2800" cap="none" dirty="0" smtClean="0">
                <a:solidFill>
                  <a:schemeClr val="tx1"/>
                </a:solidFill>
              </a:rPr>
              <a:t>environments.</a:t>
            </a:r>
          </a:p>
          <a:p>
            <a:pPr marL="457200" indent="-457200" algn="just">
              <a:buFont typeface="Arial" panose="020B0604020202020204" pitchFamily="34" charset="0"/>
              <a:buChar char="•"/>
            </a:pPr>
            <a:r>
              <a:rPr lang="en-US" sz="2800" cap="none" dirty="0" smtClean="0">
                <a:solidFill>
                  <a:schemeClr val="tx1"/>
                </a:solidFill>
              </a:rPr>
              <a:t>The </a:t>
            </a:r>
            <a:r>
              <a:rPr lang="en-US" sz="2800" cap="none" dirty="0">
                <a:solidFill>
                  <a:schemeClr val="tx1"/>
                </a:solidFill>
              </a:rPr>
              <a:t>complexity of network infrastructure demands a highly scalable application providing end-to-end solution that goes beyond the basic network management needs</a:t>
            </a:r>
            <a:r>
              <a:rPr lang="en-US" sz="2800" cap="none" dirty="0" smtClean="0">
                <a:solidFill>
                  <a:schemeClr val="tx1"/>
                </a:solidFill>
              </a:rPr>
              <a:t>.</a:t>
            </a:r>
          </a:p>
          <a:p>
            <a:pPr algn="just"/>
            <a:endParaRPr lang="en-US" sz="2800" cap="none" dirty="0">
              <a:solidFill>
                <a:schemeClr val="tx1"/>
              </a:solidFill>
            </a:endParaRPr>
          </a:p>
        </p:txBody>
      </p:sp>
    </p:spTree>
    <p:extLst>
      <p:ext uri="{BB962C8B-B14F-4D97-AF65-F5344CB8AC3E}">
        <p14:creationId xmlns="" xmlns:p14="http://schemas.microsoft.com/office/powerpoint/2010/main" val="7620395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4305" y="703665"/>
            <a:ext cx="9878654" cy="5487493"/>
          </a:xfrm>
        </p:spPr>
        <p:txBody>
          <a:bodyPr>
            <a:noAutofit/>
          </a:bodyPr>
          <a:lstStyle/>
          <a:p>
            <a:r>
              <a:rPr lang="en-US" b="1" u="sng" cap="none" dirty="0">
                <a:solidFill>
                  <a:schemeClr val="accent1"/>
                </a:solidFill>
                <a:effectLst>
                  <a:outerShdw blurRad="38100" dist="38100" dir="2700000" algn="tl">
                    <a:srgbClr val="000000">
                      <a:alpha val="43137"/>
                    </a:srgbClr>
                  </a:outerShdw>
                </a:effectLst>
              </a:rPr>
              <a:t>Overview of Security </a:t>
            </a:r>
            <a:r>
              <a:rPr lang="en-US" b="1" u="sng" cap="none" dirty="0" smtClean="0">
                <a:solidFill>
                  <a:schemeClr val="accent1"/>
                </a:solidFill>
                <a:effectLst>
                  <a:outerShdw blurRad="38100" dist="38100" dir="2700000" algn="tl">
                    <a:srgbClr val="000000">
                      <a:alpha val="43137"/>
                    </a:srgbClr>
                  </a:outerShdw>
                </a:effectLst>
              </a:rPr>
              <a:t>Management</a:t>
            </a:r>
          </a:p>
          <a:p>
            <a:pPr algn="just"/>
            <a:r>
              <a:rPr lang="en-US" sz="2800" cap="none" dirty="0" smtClean="0">
                <a:solidFill>
                  <a:schemeClr val="tx1"/>
                </a:solidFill>
              </a:rPr>
              <a:t>With these, the following are the three important aspects of information security that are to be taken care from the security service point of view: </a:t>
            </a:r>
          </a:p>
          <a:p>
            <a:pPr marL="457200" indent="-457200" algn="just">
              <a:buFont typeface="Arial" panose="020B0604020202020204" pitchFamily="34" charset="0"/>
              <a:buChar char="•"/>
            </a:pPr>
            <a:r>
              <a:rPr lang="en-US" sz="2800" cap="none" dirty="0" smtClean="0">
                <a:solidFill>
                  <a:schemeClr val="tx1"/>
                </a:solidFill>
              </a:rPr>
              <a:t>Security Attack - Any action that comprises the security information owned by an organization. </a:t>
            </a:r>
          </a:p>
          <a:p>
            <a:pPr marL="457200" indent="-457200" algn="just">
              <a:buFont typeface="Arial" panose="020B0604020202020204" pitchFamily="34" charset="0"/>
              <a:buChar char="•"/>
            </a:pPr>
            <a:r>
              <a:rPr lang="en-US" sz="2800" cap="none" dirty="0" smtClean="0">
                <a:solidFill>
                  <a:schemeClr val="tx1"/>
                </a:solidFill>
              </a:rPr>
              <a:t>Security </a:t>
            </a:r>
            <a:r>
              <a:rPr lang="en-US" sz="2800" cap="none" dirty="0">
                <a:solidFill>
                  <a:schemeClr val="tx1"/>
                </a:solidFill>
              </a:rPr>
              <a:t>Mechanism - A mechanism that is designed to detect, prevent, or recover from a security attack. </a:t>
            </a:r>
            <a:endParaRPr lang="en-US" sz="2800" cap="none" dirty="0" smtClean="0">
              <a:solidFill>
                <a:schemeClr val="tx1"/>
              </a:solidFill>
            </a:endParaRPr>
          </a:p>
          <a:p>
            <a:pPr marL="457200" indent="-457200" algn="just">
              <a:buFont typeface="Arial" panose="020B0604020202020204" pitchFamily="34" charset="0"/>
              <a:buChar char="•"/>
            </a:pPr>
            <a:r>
              <a:rPr lang="en-US" sz="2800" cap="none" dirty="0" smtClean="0">
                <a:solidFill>
                  <a:schemeClr val="tx1"/>
                </a:solidFill>
              </a:rPr>
              <a:t>Security </a:t>
            </a:r>
            <a:r>
              <a:rPr lang="en-US" sz="2800" cap="none" dirty="0">
                <a:solidFill>
                  <a:schemeClr val="tx1"/>
                </a:solidFill>
              </a:rPr>
              <a:t>Service - A service that enhances the security of the data processing systems and the information transfers in the network. </a:t>
            </a:r>
          </a:p>
        </p:txBody>
      </p:sp>
    </p:spTree>
    <p:extLst>
      <p:ext uri="{BB962C8B-B14F-4D97-AF65-F5344CB8AC3E}">
        <p14:creationId xmlns="" xmlns:p14="http://schemas.microsoft.com/office/powerpoint/2010/main" val="7620395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055" y="0"/>
            <a:ext cx="10972800" cy="600220"/>
          </a:xfrm>
        </p:spPr>
        <p:txBody>
          <a:bodyPr>
            <a:noAutofit/>
          </a:bodyPr>
          <a:lstStyle/>
          <a:p>
            <a:r>
              <a:rPr lang="en-US" sz="3200" b="1" dirty="0" smtClean="0">
                <a:solidFill>
                  <a:schemeClr val="tx2">
                    <a:lumMod val="60000"/>
                    <a:lumOff val="40000"/>
                  </a:schemeClr>
                </a:solidFill>
              </a:rPr>
              <a:t>Security Policies</a:t>
            </a:r>
            <a:endParaRPr lang="en-IN" sz="3200" b="1" dirty="0">
              <a:solidFill>
                <a:schemeClr val="tx2">
                  <a:lumMod val="60000"/>
                  <a:lumOff val="40000"/>
                </a:schemeClr>
              </a:solidFill>
            </a:endParaRPr>
          </a:p>
        </p:txBody>
      </p:sp>
      <p:sp>
        <p:nvSpPr>
          <p:cNvPr id="3" name="Content Placeholder 2"/>
          <p:cNvSpPr>
            <a:spLocks noGrp="1"/>
          </p:cNvSpPr>
          <p:nvPr>
            <p:ph idx="1"/>
          </p:nvPr>
        </p:nvSpPr>
        <p:spPr>
          <a:xfrm>
            <a:off x="692734" y="512613"/>
            <a:ext cx="10806547" cy="6234547"/>
          </a:xfrm>
        </p:spPr>
        <p:txBody>
          <a:bodyPr>
            <a:noAutofit/>
          </a:bodyPr>
          <a:lstStyle/>
          <a:p>
            <a:pPr marL="0" indent="0" algn="just">
              <a:buNone/>
            </a:pPr>
            <a:r>
              <a:rPr lang="en-IN" sz="2600" dirty="0" smtClean="0"/>
              <a:t>This section provides </a:t>
            </a:r>
            <a:r>
              <a:rPr lang="en-IN" sz="2600" dirty="0"/>
              <a:t>a list of computer security policies </a:t>
            </a:r>
            <a:r>
              <a:rPr lang="en-IN" sz="2600" dirty="0" smtClean="0"/>
              <a:t>that </a:t>
            </a:r>
            <a:r>
              <a:rPr lang="en-IN" sz="2600" dirty="0"/>
              <a:t>help </a:t>
            </a:r>
            <a:r>
              <a:rPr lang="en-IN" sz="2600" dirty="0" smtClean="0"/>
              <a:t>organizations to define their enterprise </a:t>
            </a:r>
            <a:r>
              <a:rPr lang="en-IN" sz="2600" dirty="0"/>
              <a:t>security controls. </a:t>
            </a:r>
            <a:r>
              <a:rPr lang="en-IN" sz="2600" dirty="0" smtClean="0"/>
              <a:t> It includes:</a:t>
            </a:r>
            <a:endParaRPr lang="en-IN" sz="2600" dirty="0"/>
          </a:p>
          <a:p>
            <a:pPr algn="just">
              <a:buNone/>
            </a:pPr>
            <a:r>
              <a:rPr lang="en-IN" sz="2600" dirty="0">
                <a:solidFill>
                  <a:srgbClr val="FF0000"/>
                </a:solidFill>
              </a:rPr>
              <a:t>1. Password policy * </a:t>
            </a:r>
            <a:r>
              <a:rPr lang="en-IN" sz="2600" dirty="0"/>
              <a:t>- Defines minimum and maximum length of passwords, </a:t>
            </a:r>
            <a:r>
              <a:rPr lang="en-IN" sz="2600" dirty="0" smtClean="0"/>
              <a:t>password complexity</a:t>
            </a:r>
            <a:r>
              <a:rPr lang="en-IN" sz="2600" dirty="0"/>
              <a:t>, how often it must be changed.</a:t>
            </a:r>
          </a:p>
          <a:p>
            <a:pPr marL="0" indent="0" algn="just">
              <a:buNone/>
            </a:pPr>
            <a:r>
              <a:rPr lang="en-IN" sz="2600" dirty="0">
                <a:solidFill>
                  <a:srgbClr val="FF0000"/>
                </a:solidFill>
              </a:rPr>
              <a:t>2. Network login policy - </a:t>
            </a:r>
            <a:r>
              <a:rPr lang="en-IN" sz="2600" dirty="0"/>
              <a:t>May be defined by the password policy. Defines how many </a:t>
            </a:r>
            <a:r>
              <a:rPr lang="en-IN" sz="2600" dirty="0" smtClean="0"/>
              <a:t>bad login </a:t>
            </a:r>
            <a:r>
              <a:rPr lang="en-IN" sz="2600" dirty="0"/>
              <a:t>attempts over what specific amount of time will cause an account to be locked</a:t>
            </a:r>
            <a:r>
              <a:rPr lang="en-IN" sz="2600" dirty="0" smtClean="0"/>
              <a:t>.</a:t>
            </a:r>
            <a:endParaRPr lang="en-IN" sz="2600" dirty="0"/>
          </a:p>
          <a:p>
            <a:pPr marL="0" indent="0" algn="just">
              <a:buNone/>
            </a:pPr>
            <a:r>
              <a:rPr lang="en-IN" sz="2600" dirty="0">
                <a:solidFill>
                  <a:srgbClr val="FF0000"/>
                </a:solidFill>
              </a:rPr>
              <a:t>3. Remote access policy * </a:t>
            </a:r>
            <a:r>
              <a:rPr lang="en-IN" sz="2600" dirty="0"/>
              <a:t>- </a:t>
            </a:r>
            <a:r>
              <a:rPr lang="en-IN" sz="2600" dirty="0" smtClean="0"/>
              <a:t>This </a:t>
            </a:r>
            <a:r>
              <a:rPr lang="en-IN" sz="2600" dirty="0"/>
              <a:t>will specify the anti-virus program remote users must use, </a:t>
            </a:r>
            <a:r>
              <a:rPr lang="en-IN" sz="2600" dirty="0" smtClean="0"/>
              <a:t>how often </a:t>
            </a:r>
            <a:r>
              <a:rPr lang="en-IN" sz="2600" dirty="0"/>
              <a:t>it must be updated, what personal firewalls they are required to run, and </a:t>
            </a:r>
            <a:r>
              <a:rPr lang="en-IN" sz="2600" dirty="0" smtClean="0"/>
              <a:t>other protection </a:t>
            </a:r>
            <a:r>
              <a:rPr lang="en-IN" sz="2600" dirty="0"/>
              <a:t>against spyware or other malware. </a:t>
            </a:r>
            <a:endParaRPr lang="en-IN" sz="2600" dirty="0" smtClean="0"/>
          </a:p>
          <a:p>
            <a:pPr marL="0" indent="0" algn="just">
              <a:buNone/>
            </a:pPr>
            <a:r>
              <a:rPr lang="en-IN" sz="2600" dirty="0" smtClean="0">
                <a:solidFill>
                  <a:srgbClr val="FF0000"/>
                </a:solidFill>
              </a:rPr>
              <a:t>4. Internet </a:t>
            </a:r>
            <a:r>
              <a:rPr lang="en-IN" sz="2600" dirty="0">
                <a:solidFill>
                  <a:srgbClr val="FF0000"/>
                </a:solidFill>
              </a:rPr>
              <a:t>connection policy * </a:t>
            </a:r>
            <a:r>
              <a:rPr lang="en-IN" sz="2600" dirty="0"/>
              <a:t>- Specifies how users are allowed to connect to the </a:t>
            </a:r>
            <a:r>
              <a:rPr lang="en-IN" sz="2600" dirty="0" smtClean="0"/>
              <a:t>internet and </a:t>
            </a:r>
            <a:r>
              <a:rPr lang="en-IN" sz="2600" dirty="0"/>
              <a:t>provides for IT department approval of all connections to the internet or other </a:t>
            </a:r>
            <a:r>
              <a:rPr lang="en-IN" sz="2600" dirty="0" smtClean="0"/>
              <a:t>private network. Also defines </a:t>
            </a:r>
            <a:r>
              <a:rPr lang="en-IN" sz="2600" dirty="0"/>
              <a:t>how the network will be protected to prevent users from going to malicious </a:t>
            </a:r>
            <a:r>
              <a:rPr lang="en-IN" sz="2600" dirty="0" smtClean="0"/>
              <a:t>web sites. </a:t>
            </a:r>
            <a:r>
              <a:rPr lang="en-IN" sz="2600" dirty="0"/>
              <a:t>Defines whether a proxy server will be used </a:t>
            </a:r>
            <a:r>
              <a:rPr lang="en-IN" sz="2600" dirty="0" smtClean="0"/>
              <a:t>for user </a:t>
            </a:r>
            <a:r>
              <a:rPr lang="en-IN" sz="2600" dirty="0"/>
              <a:t>internet access.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055" y="0"/>
            <a:ext cx="10972800" cy="600220"/>
          </a:xfrm>
        </p:spPr>
        <p:txBody>
          <a:bodyPr>
            <a:noAutofit/>
          </a:bodyPr>
          <a:lstStyle/>
          <a:p>
            <a:r>
              <a:rPr lang="en-US" sz="3200" b="1" dirty="0" smtClean="0">
                <a:solidFill>
                  <a:schemeClr val="tx2">
                    <a:lumMod val="60000"/>
                    <a:lumOff val="40000"/>
                  </a:schemeClr>
                </a:solidFill>
              </a:rPr>
              <a:t>Security Policies</a:t>
            </a:r>
            <a:endParaRPr lang="en-IN" sz="3200" b="1" dirty="0">
              <a:solidFill>
                <a:schemeClr val="tx2">
                  <a:lumMod val="60000"/>
                  <a:lumOff val="40000"/>
                </a:schemeClr>
              </a:solidFill>
            </a:endParaRPr>
          </a:p>
        </p:txBody>
      </p:sp>
      <p:sp>
        <p:nvSpPr>
          <p:cNvPr id="3" name="Content Placeholder 2"/>
          <p:cNvSpPr>
            <a:spLocks noGrp="1"/>
          </p:cNvSpPr>
          <p:nvPr>
            <p:ph idx="1"/>
          </p:nvPr>
        </p:nvSpPr>
        <p:spPr>
          <a:xfrm>
            <a:off x="665025" y="540323"/>
            <a:ext cx="10792692" cy="6026727"/>
          </a:xfrm>
        </p:spPr>
        <p:txBody>
          <a:bodyPr>
            <a:noAutofit/>
          </a:bodyPr>
          <a:lstStyle/>
          <a:p>
            <a:pPr marL="0" indent="0" algn="just">
              <a:buNone/>
            </a:pPr>
            <a:r>
              <a:rPr lang="en-IN" sz="2400" dirty="0" smtClean="0">
                <a:solidFill>
                  <a:srgbClr val="FF0000"/>
                </a:solidFill>
              </a:rPr>
              <a:t>5. Approved </a:t>
            </a:r>
            <a:r>
              <a:rPr lang="en-IN" sz="2400" dirty="0">
                <a:solidFill>
                  <a:srgbClr val="FF0000"/>
                </a:solidFill>
              </a:rPr>
              <a:t>Application policy * </a:t>
            </a:r>
            <a:r>
              <a:rPr lang="en-IN" sz="2400" dirty="0"/>
              <a:t>- Defines applications which are approved to operate </a:t>
            </a:r>
            <a:r>
              <a:rPr lang="en-IN" sz="2400" dirty="0" smtClean="0"/>
              <a:t>on computer </a:t>
            </a:r>
            <a:r>
              <a:rPr lang="en-IN" sz="2400" dirty="0"/>
              <a:t>systems inside or connected to the organizational network</a:t>
            </a:r>
            <a:r>
              <a:rPr lang="en-IN" sz="2400" dirty="0" smtClean="0"/>
              <a:t>.</a:t>
            </a:r>
          </a:p>
          <a:p>
            <a:pPr marL="0" indent="0" algn="just">
              <a:buNone/>
            </a:pPr>
            <a:r>
              <a:rPr lang="en-IN" sz="2400" dirty="0">
                <a:solidFill>
                  <a:srgbClr val="FF0000"/>
                </a:solidFill>
              </a:rPr>
              <a:t>6. Asset control policy * </a:t>
            </a:r>
            <a:r>
              <a:rPr lang="en-IN" sz="2400" dirty="0" smtClean="0">
                <a:solidFill>
                  <a:srgbClr val="FF0000"/>
                </a:solidFill>
              </a:rPr>
              <a:t>-</a:t>
            </a:r>
            <a:r>
              <a:rPr lang="en-IN" sz="2400" dirty="0">
                <a:solidFill>
                  <a:srgbClr val="FF0000"/>
                </a:solidFill>
              </a:rPr>
              <a:t> </a:t>
            </a:r>
            <a:r>
              <a:rPr lang="en-IN" sz="2400" dirty="0"/>
              <a:t>This policy </a:t>
            </a:r>
            <a:r>
              <a:rPr lang="en-IN" sz="2400" dirty="0" smtClean="0"/>
              <a:t>will allow </a:t>
            </a:r>
            <a:r>
              <a:rPr lang="en-IN" sz="2400" dirty="0"/>
              <a:t>the locations and users of all assets to be tracked. This policy will define a </a:t>
            </a:r>
            <a:r>
              <a:rPr lang="en-IN" sz="2400" dirty="0" smtClean="0"/>
              <a:t>property move </a:t>
            </a:r>
            <a:r>
              <a:rPr lang="en-IN" sz="2400" dirty="0"/>
              <a:t>procedure</a:t>
            </a:r>
            <a:r>
              <a:rPr lang="en-IN" sz="2400" dirty="0" smtClean="0"/>
              <a:t>.</a:t>
            </a:r>
          </a:p>
          <a:p>
            <a:pPr marL="0" indent="0" algn="just">
              <a:buNone/>
            </a:pPr>
            <a:r>
              <a:rPr lang="en-IN" sz="2400" dirty="0">
                <a:solidFill>
                  <a:srgbClr val="FF0000"/>
                </a:solidFill>
              </a:rPr>
              <a:t>7. Equipment and media disposal policy - </a:t>
            </a:r>
            <a:r>
              <a:rPr lang="en-IN" sz="2400" dirty="0"/>
              <a:t>May be incorporated into the asset control </a:t>
            </a:r>
            <a:r>
              <a:rPr lang="en-IN" sz="2400" dirty="0" smtClean="0"/>
              <a:t>policy. Ensures </a:t>
            </a:r>
            <a:r>
              <a:rPr lang="en-IN" sz="2400" dirty="0"/>
              <a:t>that electronic equipment or media to be disposed of does not contain any kind </a:t>
            </a:r>
            <a:r>
              <a:rPr lang="en-IN" sz="2400" dirty="0" smtClean="0"/>
              <a:t>of harmful data</a:t>
            </a:r>
          </a:p>
          <a:p>
            <a:pPr marL="0" indent="0" algn="just">
              <a:buNone/>
            </a:pPr>
            <a:r>
              <a:rPr lang="en-IN" sz="2400" dirty="0">
                <a:solidFill>
                  <a:srgbClr val="FF0000"/>
                </a:solidFill>
              </a:rPr>
              <a:t>8. Media use and re-use policy - </a:t>
            </a:r>
            <a:r>
              <a:rPr lang="en-IN" sz="2400" dirty="0"/>
              <a:t>May be incorporated into the asset control policy. </a:t>
            </a:r>
            <a:r>
              <a:rPr lang="en-IN" sz="2400" dirty="0" smtClean="0"/>
              <a:t>Defines the </a:t>
            </a:r>
            <a:r>
              <a:rPr lang="en-IN" sz="2400" dirty="0"/>
              <a:t>types of data that may be stored on removable media and whether that media may </a:t>
            </a:r>
            <a:r>
              <a:rPr lang="en-IN" sz="2400" dirty="0" smtClean="0"/>
              <a:t>be removed </a:t>
            </a:r>
            <a:r>
              <a:rPr lang="en-IN" sz="2400" dirty="0"/>
              <a:t>from a physically secure facility and under what conditions it would </a:t>
            </a:r>
            <a:r>
              <a:rPr lang="en-IN" sz="2400" dirty="0" smtClean="0"/>
              <a:t>be permitted</a:t>
            </a:r>
            <a:r>
              <a:rPr lang="en-IN" sz="2400" dirty="0"/>
              <a:t>.</a:t>
            </a:r>
          </a:p>
          <a:p>
            <a:pPr algn="just">
              <a:buNone/>
            </a:pPr>
            <a:r>
              <a:rPr lang="en-IN" sz="2400" dirty="0">
                <a:solidFill>
                  <a:srgbClr val="FF0000"/>
                </a:solidFill>
              </a:rPr>
              <a:t>9. Mobile computer policy * - </a:t>
            </a:r>
            <a:r>
              <a:rPr lang="en-IN" sz="2400" dirty="0"/>
              <a:t>Defines the network security requirements for all </a:t>
            </a:r>
            <a:r>
              <a:rPr lang="en-IN" sz="2400" dirty="0" smtClean="0"/>
              <a:t>mobile computers </a:t>
            </a:r>
            <a:r>
              <a:rPr lang="en-IN" sz="2400" dirty="0"/>
              <a:t>which will be used on the network, who is allowed to own them, what </a:t>
            </a:r>
            <a:r>
              <a:rPr lang="en-IN" sz="2400" dirty="0" smtClean="0"/>
              <a:t>firewall they </a:t>
            </a:r>
            <a:r>
              <a:rPr lang="en-IN" sz="2400" dirty="0"/>
              <a:t>must run, what programs may be run on them, how the system will be protected</a:t>
            </a:r>
            <a:r>
              <a:rPr lang="en-IN" sz="2400" dirty="0" smtClean="0"/>
              <a:t> </a:t>
            </a:r>
            <a:r>
              <a:rPr lang="en-IN" sz="2400" dirty="0"/>
              <a:t>that may be accessible by third parties.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018" y="1"/>
            <a:ext cx="10972800" cy="498764"/>
          </a:xfrm>
        </p:spPr>
        <p:txBody>
          <a:bodyPr>
            <a:noAutofit/>
          </a:bodyPr>
          <a:lstStyle/>
          <a:p>
            <a:r>
              <a:rPr lang="en-US" sz="3200" b="1" dirty="0" smtClean="0">
                <a:solidFill>
                  <a:schemeClr val="tx2">
                    <a:lumMod val="60000"/>
                    <a:lumOff val="40000"/>
                  </a:schemeClr>
                </a:solidFill>
              </a:rPr>
              <a:t>Security Policies</a:t>
            </a:r>
            <a:endParaRPr lang="en-IN" sz="3200" dirty="0">
              <a:solidFill>
                <a:schemeClr val="tx2">
                  <a:lumMod val="60000"/>
                  <a:lumOff val="40000"/>
                </a:schemeClr>
              </a:solidFill>
            </a:endParaRPr>
          </a:p>
        </p:txBody>
      </p:sp>
      <p:sp>
        <p:nvSpPr>
          <p:cNvPr id="3" name="Content Placeholder 2"/>
          <p:cNvSpPr>
            <a:spLocks noGrp="1"/>
          </p:cNvSpPr>
          <p:nvPr>
            <p:ph idx="1"/>
          </p:nvPr>
        </p:nvSpPr>
        <p:spPr>
          <a:xfrm>
            <a:off x="581891" y="422563"/>
            <a:ext cx="10848109" cy="6366161"/>
          </a:xfrm>
        </p:spPr>
        <p:txBody>
          <a:bodyPr>
            <a:noAutofit/>
          </a:bodyPr>
          <a:lstStyle/>
          <a:p>
            <a:pPr marL="0" indent="0" algn="just">
              <a:buNone/>
            </a:pPr>
            <a:r>
              <a:rPr lang="en-IN" sz="2600" dirty="0" smtClean="0">
                <a:solidFill>
                  <a:srgbClr val="FF0000"/>
                </a:solidFill>
              </a:rPr>
              <a:t>10.</a:t>
            </a:r>
            <a:r>
              <a:rPr lang="en-IN" sz="2600" dirty="0">
                <a:solidFill>
                  <a:srgbClr val="FF0000"/>
                </a:solidFill>
              </a:rPr>
              <a:t> </a:t>
            </a:r>
            <a:r>
              <a:rPr lang="en-IN" sz="2600" dirty="0" smtClean="0">
                <a:solidFill>
                  <a:srgbClr val="FF0000"/>
                </a:solidFill>
              </a:rPr>
              <a:t>Computer </a:t>
            </a:r>
            <a:r>
              <a:rPr lang="en-IN" sz="2600" dirty="0">
                <a:solidFill>
                  <a:srgbClr val="FF0000"/>
                </a:solidFill>
              </a:rPr>
              <a:t>Training policy - </a:t>
            </a:r>
            <a:r>
              <a:rPr lang="en-IN" sz="2600" dirty="0"/>
              <a:t>This policy defines the minimum training for users on </a:t>
            </a:r>
            <a:r>
              <a:rPr lang="en-IN" sz="2600" dirty="0" smtClean="0"/>
              <a:t>the network </a:t>
            </a:r>
            <a:r>
              <a:rPr lang="en-IN" sz="2600" dirty="0"/>
              <a:t>to make them aware of basic computer threats to protect both themselves and </a:t>
            </a:r>
            <a:r>
              <a:rPr lang="en-IN" sz="2600" dirty="0" smtClean="0"/>
              <a:t>the network</a:t>
            </a:r>
            <a:r>
              <a:rPr lang="en-IN" sz="2600" dirty="0"/>
              <a:t>. This policy especially applies to employees with access to sensitive or </a:t>
            </a:r>
            <a:r>
              <a:rPr lang="en-IN" sz="2600" dirty="0" smtClean="0"/>
              <a:t>regulated data</a:t>
            </a:r>
            <a:r>
              <a:rPr lang="en-IN" sz="2600" dirty="0"/>
              <a:t>.</a:t>
            </a:r>
            <a:endParaRPr lang="en-IN" sz="2600" dirty="0" smtClean="0"/>
          </a:p>
          <a:p>
            <a:pPr marL="0" indent="0" algn="just">
              <a:buNone/>
            </a:pPr>
            <a:r>
              <a:rPr lang="en-IN" sz="2600" dirty="0" smtClean="0">
                <a:solidFill>
                  <a:srgbClr val="FF0000"/>
                </a:solidFill>
              </a:rPr>
              <a:t>11.  IT </a:t>
            </a:r>
            <a:r>
              <a:rPr lang="en-IN" sz="2600" dirty="0">
                <a:solidFill>
                  <a:srgbClr val="FF0000"/>
                </a:solidFill>
              </a:rPr>
              <a:t>Resource acceptable use policy - </a:t>
            </a:r>
            <a:r>
              <a:rPr lang="en-IN" sz="2600" dirty="0"/>
              <a:t>Defines how users may use IT computer resources.</a:t>
            </a:r>
          </a:p>
          <a:p>
            <a:pPr algn="just">
              <a:buNone/>
            </a:pPr>
            <a:r>
              <a:rPr lang="en-IN" sz="2400" dirty="0"/>
              <a:t>Available </a:t>
            </a:r>
            <a:r>
              <a:rPr lang="en-IN" sz="2400" dirty="0" smtClean="0"/>
              <a:t>at: </a:t>
            </a:r>
            <a:r>
              <a:rPr lang="en-IN" sz="2400" dirty="0" smtClean="0">
                <a:hlinkClick r:id="rId2"/>
              </a:rPr>
              <a:t>http</a:t>
            </a:r>
            <a:r>
              <a:rPr lang="en-IN" sz="2400" dirty="0">
                <a:hlinkClick r:id="rId2"/>
              </a:rPr>
              <a:t>://</a:t>
            </a:r>
            <a:r>
              <a:rPr lang="en-IN" sz="2400" dirty="0" smtClean="0">
                <a:hlinkClick r:id="rId2"/>
              </a:rPr>
              <a:t>www.sans.org/resources/policies/Acceptable_Use_Policy.pdf</a:t>
            </a:r>
            <a:endParaRPr lang="en-IN" sz="2400" dirty="0" smtClean="0"/>
          </a:p>
          <a:p>
            <a:pPr algn="just">
              <a:buNone/>
            </a:pPr>
            <a:r>
              <a:rPr lang="en-IN" sz="2400" dirty="0" smtClean="0">
                <a:hlinkClick r:id="rId3"/>
              </a:rPr>
              <a:t>http</a:t>
            </a:r>
            <a:r>
              <a:rPr lang="en-IN" sz="2400" dirty="0">
                <a:hlinkClick r:id="rId3"/>
              </a:rPr>
              <a:t>://</a:t>
            </a:r>
            <a:r>
              <a:rPr lang="en-IN" sz="2400" dirty="0" smtClean="0">
                <a:hlinkClick r:id="rId3"/>
              </a:rPr>
              <a:t>www.sans.org/resources/policies/Acceptable_Use_Policy.doc</a:t>
            </a:r>
            <a:endParaRPr lang="en-IN" sz="2400" dirty="0" smtClean="0"/>
          </a:p>
          <a:p>
            <a:pPr algn="just">
              <a:buNone/>
            </a:pPr>
            <a:r>
              <a:rPr lang="en-IN" sz="2400" dirty="0" smtClean="0">
                <a:solidFill>
                  <a:srgbClr val="FF0000"/>
                </a:solidFill>
              </a:rPr>
              <a:t>12</a:t>
            </a:r>
            <a:r>
              <a:rPr lang="en-IN" sz="2400" dirty="0">
                <a:solidFill>
                  <a:srgbClr val="FF0000"/>
                </a:solidFill>
              </a:rPr>
              <a:t>. </a:t>
            </a:r>
            <a:r>
              <a:rPr lang="en-IN" sz="2600" dirty="0">
                <a:solidFill>
                  <a:srgbClr val="FF0000"/>
                </a:solidFill>
              </a:rPr>
              <a:t>Wireless Use Policy * - </a:t>
            </a:r>
            <a:r>
              <a:rPr lang="en-IN" sz="2600" dirty="0"/>
              <a:t>Defines whether wireless will be used on the network, </a:t>
            </a:r>
            <a:r>
              <a:rPr lang="en-IN" sz="2600" dirty="0" smtClean="0"/>
              <a:t>what protocols </a:t>
            </a:r>
            <a:r>
              <a:rPr lang="en-IN" sz="2600" dirty="0"/>
              <a:t>can be used, and how it will be kept secure from unauthorized access </a:t>
            </a:r>
            <a:r>
              <a:rPr lang="en-IN" sz="2600" dirty="0" smtClean="0"/>
              <a:t>including allowing </a:t>
            </a:r>
            <a:r>
              <a:rPr lang="en-IN" sz="2600" dirty="0"/>
              <a:t>only specific computers to connect</a:t>
            </a:r>
            <a:r>
              <a:rPr lang="en-IN" sz="2600" dirty="0" smtClean="0"/>
              <a:t>.</a:t>
            </a:r>
          </a:p>
          <a:p>
            <a:pPr algn="just">
              <a:buNone/>
            </a:pPr>
            <a:r>
              <a:rPr lang="en-IN" sz="2400" dirty="0" smtClean="0">
                <a:solidFill>
                  <a:srgbClr val="FF0000"/>
                </a:solidFill>
              </a:rPr>
              <a:t>13</a:t>
            </a:r>
            <a:r>
              <a:rPr lang="en-IN" sz="2400" dirty="0">
                <a:solidFill>
                  <a:srgbClr val="FF0000"/>
                </a:solidFill>
              </a:rPr>
              <a:t>. Information security policy available at</a:t>
            </a:r>
          </a:p>
          <a:p>
            <a:pPr algn="just">
              <a:buNone/>
            </a:pPr>
            <a:r>
              <a:rPr lang="en-IN" sz="2400" dirty="0">
                <a:hlinkClick r:id="rId4"/>
              </a:rPr>
              <a:t>http://</a:t>
            </a:r>
            <a:r>
              <a:rPr lang="en-IN" sz="2400" dirty="0" smtClean="0">
                <a:hlinkClick r:id="rId4"/>
              </a:rPr>
              <a:t>www.sans.org/resources/policies/Information_Sensitivity_Policy.pdf</a:t>
            </a:r>
            <a:endParaRPr lang="en-IN" sz="2400" dirty="0" smtClean="0"/>
          </a:p>
          <a:p>
            <a:pPr algn="just">
              <a:buNone/>
            </a:pPr>
            <a:r>
              <a:rPr lang="en-IN" sz="2400" dirty="0" smtClean="0">
                <a:hlinkClick r:id="rId5"/>
              </a:rPr>
              <a:t>http</a:t>
            </a:r>
            <a:r>
              <a:rPr lang="en-IN" sz="2400" dirty="0">
                <a:hlinkClick r:id="rId5"/>
              </a:rPr>
              <a:t>://</a:t>
            </a:r>
            <a:r>
              <a:rPr lang="en-IN" sz="2400" dirty="0" smtClean="0">
                <a:hlinkClick r:id="rId5"/>
              </a:rPr>
              <a:t>www.sans.org/resources/policies/Information_Sensitivity_Policy.doc</a:t>
            </a:r>
            <a:endParaRPr lang="en-IN" sz="2400" dirty="0" smtClean="0"/>
          </a:p>
          <a:p>
            <a:pPr algn="just">
              <a:buNone/>
            </a:pPr>
            <a:r>
              <a:rPr lang="en-IN" sz="2400" dirty="0" smtClean="0">
                <a:hlinkClick r:id="rId6"/>
              </a:rPr>
              <a:t>http</a:t>
            </a:r>
            <a:r>
              <a:rPr lang="en-IN" sz="2400" dirty="0">
                <a:hlinkClick r:id="rId6"/>
              </a:rPr>
              <a:t>://www.sans.org/resources/policies</a:t>
            </a:r>
            <a:r>
              <a:rPr lang="en-IN" sz="2400" dirty="0" smtClean="0">
                <a:hlinkClick r:id="rId6"/>
              </a:rPr>
              <a:t>/</a:t>
            </a:r>
            <a:endParaRPr lang="en-IN"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4958"/>
            <a:ext cx="10972800" cy="6089077"/>
          </a:xfrm>
        </p:spPr>
        <p:txBody>
          <a:bodyPr>
            <a:noAutofit/>
          </a:bodyPr>
          <a:lstStyle/>
          <a:p>
            <a:pPr marL="0" indent="0" algn="just">
              <a:buNone/>
            </a:pPr>
            <a:r>
              <a:rPr lang="en-IN" sz="2400" dirty="0" smtClean="0">
                <a:solidFill>
                  <a:srgbClr val="FF0000"/>
                </a:solidFill>
              </a:rPr>
              <a:t>14 Anti-virus </a:t>
            </a:r>
            <a:r>
              <a:rPr lang="en-IN" sz="2400" dirty="0">
                <a:solidFill>
                  <a:srgbClr val="FF0000"/>
                </a:solidFill>
              </a:rPr>
              <a:t>and malware policy * </a:t>
            </a:r>
            <a:r>
              <a:rPr lang="en-IN" sz="2400" dirty="0"/>
              <a:t>(data protection plan) - Defines anti-virus policy on </a:t>
            </a:r>
            <a:r>
              <a:rPr lang="en-IN" sz="2400" dirty="0" smtClean="0"/>
              <a:t>every computer </a:t>
            </a:r>
            <a:r>
              <a:rPr lang="en-IN" sz="2400" dirty="0"/>
              <a:t>including how often a virus scan is done, how often updates are done. </a:t>
            </a:r>
            <a:r>
              <a:rPr lang="en-IN" sz="2400" dirty="0" smtClean="0"/>
              <a:t>Defines what </a:t>
            </a:r>
            <a:r>
              <a:rPr lang="en-IN" sz="2400" dirty="0"/>
              <a:t>programs will be used to detect, prevent, and remove malware programs</a:t>
            </a:r>
            <a:r>
              <a:rPr lang="en-IN" sz="2400" dirty="0" smtClean="0"/>
              <a:t>.</a:t>
            </a:r>
          </a:p>
          <a:p>
            <a:r>
              <a:rPr lang="en-IN" sz="2000" i="1" dirty="0" smtClean="0"/>
              <a:t>The purpose of this </a:t>
            </a:r>
            <a:r>
              <a:rPr lang="en-IN" sz="2000" b="1" i="1" dirty="0" smtClean="0"/>
              <a:t>policy</a:t>
            </a:r>
            <a:r>
              <a:rPr lang="en-IN" sz="2000" i="1" dirty="0" smtClean="0"/>
              <a:t> is to describe requirements for preventing and addressing computer virus, worm, spyware, </a:t>
            </a:r>
            <a:r>
              <a:rPr lang="en-IN" sz="2000" b="1" i="1" dirty="0" smtClean="0"/>
              <a:t>malware</a:t>
            </a:r>
            <a:r>
              <a:rPr lang="en-IN" sz="2000" i="1" dirty="0" smtClean="0"/>
              <a:t>, and other types of malicious software. This </a:t>
            </a:r>
            <a:r>
              <a:rPr lang="en-IN" sz="2000" b="1" i="1" dirty="0" smtClean="0"/>
              <a:t>policy</a:t>
            </a:r>
            <a:r>
              <a:rPr lang="en-IN" sz="2000" i="1" dirty="0" smtClean="0"/>
              <a:t> applies to all [LEP] staff using [LEP] information resources.</a:t>
            </a:r>
          </a:p>
          <a:p>
            <a:pPr marL="0" indent="0" algn="just">
              <a:buNone/>
            </a:pPr>
            <a:r>
              <a:rPr lang="en-IN" sz="2400" dirty="0" smtClean="0">
                <a:solidFill>
                  <a:srgbClr val="FF0000"/>
                </a:solidFill>
              </a:rPr>
              <a:t>15</a:t>
            </a:r>
            <a:r>
              <a:rPr lang="en-IN" sz="2400" dirty="0">
                <a:solidFill>
                  <a:srgbClr val="FF0000"/>
                </a:solidFill>
              </a:rPr>
              <a:t>. System update policy * </a:t>
            </a:r>
            <a:r>
              <a:rPr lang="en-IN" sz="2400" dirty="0"/>
              <a:t>- How often systems and applications are checked for </a:t>
            </a:r>
            <a:r>
              <a:rPr lang="en-IN" sz="2400" dirty="0" smtClean="0"/>
              <a:t>security updates </a:t>
            </a:r>
            <a:r>
              <a:rPr lang="en-IN" sz="2400" dirty="0"/>
              <a:t>and whose responsibility it is to do them. How the updates for client </a:t>
            </a:r>
            <a:r>
              <a:rPr lang="en-IN" sz="2400" dirty="0" smtClean="0"/>
              <a:t>computers and </a:t>
            </a:r>
            <a:r>
              <a:rPr lang="en-IN" sz="2400" dirty="0"/>
              <a:t>servers will be done. Will an update service be used?</a:t>
            </a:r>
          </a:p>
          <a:p>
            <a:pPr algn="just">
              <a:buNone/>
            </a:pPr>
            <a:r>
              <a:rPr lang="en-IN" sz="2400" dirty="0">
                <a:solidFill>
                  <a:srgbClr val="FF0000"/>
                </a:solidFill>
              </a:rPr>
              <a:t>16. User privilege policy * </a:t>
            </a:r>
            <a:r>
              <a:rPr lang="en-IN" sz="2400" dirty="0"/>
              <a:t>- Defines what privileges various users are allowed to have,</a:t>
            </a:r>
          </a:p>
          <a:p>
            <a:pPr marL="0" indent="0" algn="just">
              <a:buNone/>
            </a:pPr>
            <a:r>
              <a:rPr lang="en-IN" sz="2400" dirty="0"/>
              <a:t>specifically defining what groups of users have privileges to install computer programs </a:t>
            </a:r>
            <a:r>
              <a:rPr lang="en-IN" sz="2400" dirty="0" smtClean="0"/>
              <a:t>on their </a:t>
            </a:r>
            <a:r>
              <a:rPr lang="en-IN" sz="2400" dirty="0"/>
              <a:t>or other systems. Defines the users who have access to and control of sensitive </a:t>
            </a:r>
            <a:r>
              <a:rPr lang="en-IN" sz="2400" dirty="0" smtClean="0"/>
              <a:t>or regulated </a:t>
            </a:r>
            <a:r>
              <a:rPr lang="en-IN" sz="2400" dirty="0"/>
              <a:t>data. Also may define internet access to specific sites for some users or </a:t>
            </a:r>
            <a:r>
              <a:rPr lang="en-IN" sz="2400" dirty="0" smtClean="0"/>
              <a:t>other ways </a:t>
            </a:r>
            <a:r>
              <a:rPr lang="en-IN" sz="2400" dirty="0"/>
              <a:t>they may or may not use their computer systems</a:t>
            </a:r>
            <a:r>
              <a:rPr lang="en-IN" sz="2400" dirty="0" smtClean="0"/>
              <a:t>.</a:t>
            </a:r>
          </a:p>
          <a:p>
            <a:pPr algn="just">
              <a:buNone/>
            </a:pPr>
            <a:r>
              <a:rPr lang="en-IN" sz="2400" dirty="0">
                <a:solidFill>
                  <a:srgbClr val="FF0000"/>
                </a:solidFill>
              </a:rPr>
              <a:t>17. </a:t>
            </a:r>
            <a:r>
              <a:rPr lang="en-IN" sz="2400" dirty="0" smtClean="0">
                <a:solidFill>
                  <a:srgbClr val="FF0000"/>
                </a:solidFill>
              </a:rPr>
              <a:t>Application </a:t>
            </a:r>
            <a:r>
              <a:rPr lang="en-IN" sz="2400" dirty="0">
                <a:solidFill>
                  <a:srgbClr val="FF0000"/>
                </a:solidFill>
              </a:rPr>
              <a:t>implementation policy </a:t>
            </a:r>
            <a:r>
              <a:rPr lang="en-IN" sz="2400" dirty="0"/>
              <a:t>- Defines how major computer to computer</a:t>
            </a:r>
          </a:p>
          <a:p>
            <a:pPr algn="just">
              <a:buNone/>
            </a:pPr>
            <a:r>
              <a:rPr lang="en-IN" sz="2400" dirty="0"/>
              <a:t>applications will be implemented on the network to protect both the data used in the</a:t>
            </a:r>
          </a:p>
          <a:p>
            <a:pPr marL="0" indent="0" algn="just">
              <a:buNone/>
            </a:pPr>
            <a:r>
              <a:rPr lang="en-IN" sz="2400" dirty="0"/>
              <a:t>application and the rest of the computer network. Defines who will be involved, </a:t>
            </a:r>
            <a:r>
              <a:rPr lang="en-IN" sz="2400" dirty="0" smtClean="0"/>
              <a:t>and who will </a:t>
            </a:r>
            <a:r>
              <a:rPr lang="en-IN" sz="2400" dirty="0"/>
              <a:t>sign off on the project plan.</a:t>
            </a:r>
          </a:p>
        </p:txBody>
      </p:sp>
      <p:sp>
        <p:nvSpPr>
          <p:cNvPr id="4" name="Title 1"/>
          <p:cNvSpPr txBox="1">
            <a:spLocks/>
          </p:cNvSpPr>
          <p:nvPr/>
        </p:nvSpPr>
        <p:spPr>
          <a:xfrm>
            <a:off x="665018" y="69270"/>
            <a:ext cx="10972800" cy="498764"/>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tx1"/>
                </a:solidFill>
                <a:effectLst/>
                <a:uLnTx/>
                <a:uFillTx/>
                <a:latin typeface="+mj-lt"/>
                <a:ea typeface="+mj-ea"/>
                <a:cs typeface="+mj-cs"/>
              </a:rPr>
              <a:t>Security Policies</a:t>
            </a:r>
            <a:endParaRPr kumimoji="0" lang="en-IN" sz="40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Security Policies</a:t>
            </a:r>
            <a:r>
              <a:rPr lang="en-IN" dirty="0"/>
              <a:t/>
            </a:r>
            <a:br>
              <a:rPr lang="en-IN" dirty="0"/>
            </a:br>
            <a:endParaRPr lang="en-IN" dirty="0"/>
          </a:p>
        </p:txBody>
      </p:sp>
      <p:sp>
        <p:nvSpPr>
          <p:cNvPr id="3" name="Content Placeholder 2"/>
          <p:cNvSpPr>
            <a:spLocks noGrp="1"/>
          </p:cNvSpPr>
          <p:nvPr>
            <p:ph idx="1"/>
          </p:nvPr>
        </p:nvSpPr>
        <p:spPr>
          <a:xfrm>
            <a:off x="609600" y="914401"/>
            <a:ext cx="10972800" cy="5666508"/>
          </a:xfrm>
        </p:spPr>
        <p:txBody>
          <a:bodyPr>
            <a:noAutofit/>
          </a:bodyPr>
          <a:lstStyle/>
          <a:p>
            <a:pPr algn="just">
              <a:buNone/>
            </a:pPr>
            <a:r>
              <a:rPr lang="en-IN" sz="2800" dirty="0">
                <a:solidFill>
                  <a:srgbClr val="FF0000"/>
                </a:solidFill>
              </a:rPr>
              <a:t>18. </a:t>
            </a:r>
            <a:r>
              <a:rPr lang="en-IN" sz="2800" dirty="0" smtClean="0">
                <a:solidFill>
                  <a:srgbClr val="FF0000"/>
                </a:solidFill>
              </a:rPr>
              <a:t>System </a:t>
            </a:r>
            <a:r>
              <a:rPr lang="en-IN" sz="2800" dirty="0">
                <a:solidFill>
                  <a:srgbClr val="FF0000"/>
                </a:solidFill>
              </a:rPr>
              <a:t>lockdown policy (baseline host/device security) - </a:t>
            </a:r>
            <a:r>
              <a:rPr lang="en-IN" sz="2800" dirty="0"/>
              <a:t>Defines what kind of </a:t>
            </a:r>
            <a:r>
              <a:rPr lang="en-IN" sz="2800" dirty="0" smtClean="0"/>
              <a:t> lockdown process </a:t>
            </a:r>
            <a:r>
              <a:rPr lang="en-IN" sz="2800" dirty="0"/>
              <a:t>will be used on what types of systems. May include:</a:t>
            </a:r>
          </a:p>
          <a:p>
            <a:pPr algn="just">
              <a:buNone/>
            </a:pPr>
            <a:r>
              <a:rPr lang="en-IN" sz="2800" dirty="0" smtClean="0"/>
              <a:t>	1</a:t>
            </a:r>
            <a:r>
              <a:rPr lang="en-IN" sz="2800" dirty="0"/>
              <a:t>. Services </a:t>
            </a:r>
            <a:r>
              <a:rPr lang="en-IN" sz="2800" dirty="0" smtClean="0"/>
              <a:t>not </a:t>
            </a:r>
            <a:r>
              <a:rPr lang="en-IN" sz="2800" dirty="0"/>
              <a:t>installed or run due to excessive vulnerability such as </a:t>
            </a:r>
            <a:r>
              <a:rPr lang="en-IN" sz="2800" dirty="0" smtClean="0"/>
              <a:t>Windows messenger </a:t>
            </a:r>
            <a:r>
              <a:rPr lang="en-IN" sz="2800" dirty="0"/>
              <a:t>or Windows File and Print Sharing.</a:t>
            </a:r>
          </a:p>
          <a:p>
            <a:pPr algn="just">
              <a:buNone/>
            </a:pPr>
            <a:r>
              <a:rPr lang="en-IN" sz="2800" dirty="0" smtClean="0"/>
              <a:t>	2</a:t>
            </a:r>
            <a:r>
              <a:rPr lang="en-IN" sz="2800" dirty="0"/>
              <a:t>. Recommendation to limit the number of services run on a server.</a:t>
            </a:r>
          </a:p>
          <a:p>
            <a:pPr algn="just">
              <a:buNone/>
            </a:pPr>
            <a:r>
              <a:rPr lang="en-IN" sz="2800" dirty="0" smtClean="0"/>
              <a:t>	3</a:t>
            </a:r>
            <a:r>
              <a:rPr lang="en-IN" sz="2800" dirty="0"/>
              <a:t>. Recommendation to operate host intrusion detection on all servers or specific </a:t>
            </a:r>
            <a:r>
              <a:rPr lang="en-IN" sz="2800" dirty="0" smtClean="0"/>
              <a:t>high risk </a:t>
            </a:r>
            <a:r>
              <a:rPr lang="en-IN" sz="2800" dirty="0"/>
              <a:t>or high impact servers.</a:t>
            </a:r>
          </a:p>
          <a:p>
            <a:pPr algn="just">
              <a:buNone/>
            </a:pPr>
            <a:r>
              <a:rPr lang="en-IN" sz="2800" dirty="0" smtClean="0"/>
              <a:t>     4</a:t>
            </a:r>
            <a:r>
              <a:rPr lang="en-IN" sz="2800" dirty="0"/>
              <a:t>. Policy to make it difficult for an attacker to access password files on any system.</a:t>
            </a:r>
          </a:p>
          <a:p>
            <a:pPr algn="just">
              <a:buNone/>
            </a:pPr>
            <a:r>
              <a:rPr lang="en-IN" sz="2800" dirty="0">
                <a:solidFill>
                  <a:srgbClr val="FF0000"/>
                </a:solidFill>
              </a:rPr>
              <a:t>19. </a:t>
            </a:r>
            <a:r>
              <a:rPr lang="en-IN" sz="2800" dirty="0" smtClean="0">
                <a:solidFill>
                  <a:srgbClr val="FF0000"/>
                </a:solidFill>
              </a:rPr>
              <a:t> </a:t>
            </a:r>
            <a:r>
              <a:rPr lang="en-IN" sz="2800" dirty="0">
                <a:solidFill>
                  <a:srgbClr val="FF0000"/>
                </a:solidFill>
              </a:rPr>
              <a:t>Server Monitoring Policy - </a:t>
            </a:r>
            <a:r>
              <a:rPr lang="en-IN" sz="2800" dirty="0"/>
              <a:t>Provides for monitoring servers for file space </a:t>
            </a:r>
            <a:r>
              <a:rPr lang="en-IN" sz="2800" dirty="0" smtClean="0"/>
              <a:t>and performance </a:t>
            </a:r>
            <a:r>
              <a:rPr lang="en-IN" sz="2800" dirty="0"/>
              <a:t>issues to prevent system failure </a:t>
            </a:r>
            <a:r>
              <a:rPr lang="en-IN" sz="2800" dirty="0" smtClean="0"/>
              <a:t>/ </a:t>
            </a:r>
            <a:r>
              <a:rPr lang="en-IN" sz="2800" dirty="0"/>
              <a:t>loss of service</a:t>
            </a:r>
            <a:r>
              <a:rPr lang="en-IN" sz="2800" dirty="0" smtClean="0"/>
              <a:t>.</a:t>
            </a:r>
            <a:endParaRPr lang="en-IN" sz="2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Security Policies</a:t>
            </a:r>
            <a:endParaRPr lang="en-IN" dirty="0"/>
          </a:p>
        </p:txBody>
      </p:sp>
      <p:sp>
        <p:nvSpPr>
          <p:cNvPr id="3" name="Content Placeholder 2"/>
          <p:cNvSpPr>
            <a:spLocks noGrp="1"/>
          </p:cNvSpPr>
          <p:nvPr>
            <p:ph idx="1"/>
          </p:nvPr>
        </p:nvSpPr>
        <p:spPr>
          <a:xfrm>
            <a:off x="1025236" y="1517076"/>
            <a:ext cx="10404764" cy="4525963"/>
          </a:xfrm>
        </p:spPr>
        <p:txBody>
          <a:bodyPr>
            <a:normAutofit fontScale="92500"/>
          </a:bodyPr>
          <a:lstStyle/>
          <a:p>
            <a:pPr marL="514350" indent="-514350" algn="just">
              <a:buAutoNum type="arabicPeriod" startAt="20"/>
            </a:pPr>
            <a:r>
              <a:rPr lang="en-IN" dirty="0" smtClean="0">
                <a:solidFill>
                  <a:srgbClr val="FF0000"/>
                </a:solidFill>
              </a:rPr>
              <a:t>IT Equipment Purchase and Failure Prevention Policy - </a:t>
            </a:r>
            <a:r>
              <a:rPr lang="en-IN" dirty="0" smtClean="0"/>
              <a:t>Defines technologies to be used in specific areas of functionality to reduce the chance of any serious disruption of service.</a:t>
            </a:r>
          </a:p>
          <a:p>
            <a:pPr marL="514350" indent="-514350" algn="just">
              <a:buAutoNum type="arabicPeriod" startAt="20"/>
            </a:pPr>
            <a:r>
              <a:rPr lang="en-IN" dirty="0" smtClean="0">
                <a:solidFill>
                  <a:srgbClr val="FF0000"/>
                </a:solidFill>
              </a:rPr>
              <a:t>21</a:t>
            </a:r>
            <a:r>
              <a:rPr lang="en-IN" dirty="0">
                <a:solidFill>
                  <a:srgbClr val="FF0000"/>
                </a:solidFill>
              </a:rPr>
              <a:t>. Incident response plan * - </a:t>
            </a:r>
            <a:r>
              <a:rPr lang="en-IN" dirty="0"/>
              <a:t>Defines the response to a security incident such as a virus</a:t>
            </a:r>
            <a:r>
              <a:rPr lang="en-IN" dirty="0" smtClean="0"/>
              <a:t>, network </a:t>
            </a:r>
            <a:r>
              <a:rPr lang="en-IN" dirty="0"/>
              <a:t>intrusion, abuse of a computer system or other </a:t>
            </a:r>
            <a:r>
              <a:rPr lang="en-IN" dirty="0">
                <a:solidFill>
                  <a:srgbClr val="FF0000"/>
                </a:solidFill>
              </a:rPr>
              <a:t>situations.</a:t>
            </a:r>
          </a:p>
          <a:p>
            <a:pPr algn="just">
              <a:buNone/>
            </a:pPr>
            <a:r>
              <a:rPr lang="en-IN" dirty="0">
                <a:solidFill>
                  <a:srgbClr val="FF0000"/>
                </a:solidFill>
              </a:rPr>
              <a:t>22. </a:t>
            </a:r>
            <a:r>
              <a:rPr lang="en-IN" dirty="0" smtClean="0">
                <a:solidFill>
                  <a:srgbClr val="FF0000"/>
                </a:solidFill>
              </a:rPr>
              <a:t>Intrusion </a:t>
            </a:r>
            <a:r>
              <a:rPr lang="en-IN" dirty="0">
                <a:solidFill>
                  <a:srgbClr val="FF0000"/>
                </a:solidFill>
              </a:rPr>
              <a:t>detection policy - </a:t>
            </a:r>
            <a:r>
              <a:rPr lang="en-IN" dirty="0"/>
              <a:t>Defines what devices will be used </a:t>
            </a:r>
            <a:r>
              <a:rPr lang="en-IN" dirty="0" smtClean="0"/>
              <a:t>  on </a:t>
            </a:r>
            <a:r>
              <a:rPr lang="en-IN" dirty="0"/>
              <a:t>the network to </a:t>
            </a:r>
            <a:r>
              <a:rPr lang="en-IN" dirty="0" smtClean="0"/>
              <a:t>detect any </a:t>
            </a:r>
            <a:r>
              <a:rPr lang="en-IN" dirty="0"/>
              <a:t>suspicious activity or intrusion. Defines what should be logged and the details of </a:t>
            </a:r>
            <a:r>
              <a:rPr lang="en-IN" dirty="0" smtClean="0"/>
              <a:t>the logs</a:t>
            </a:r>
            <a:r>
              <a:rPr lang="en-IN" dirty="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25907"/>
          </a:xfrm>
        </p:spPr>
        <p:txBody>
          <a:bodyPr>
            <a:normAutofit fontScale="90000"/>
          </a:bodyPr>
          <a:lstStyle/>
          <a:p>
            <a:r>
              <a:rPr lang="en-US" b="1" dirty="0" smtClean="0">
                <a:solidFill>
                  <a:srgbClr val="FF0000"/>
                </a:solidFill>
              </a:rPr>
              <a:t>Why data should be Secure ??</a:t>
            </a:r>
            <a:r>
              <a:rPr lang="en-IN" b="1" dirty="0" smtClean="0">
                <a:solidFill>
                  <a:srgbClr val="FF0000"/>
                </a:solidFill>
              </a:rPr>
              <a:t/>
            </a:r>
            <a:br>
              <a:rPr lang="en-IN" b="1" dirty="0" smtClean="0">
                <a:solidFill>
                  <a:srgbClr val="FF0000"/>
                </a:solidFill>
              </a:rPr>
            </a:br>
            <a:endParaRPr lang="en-IN" dirty="0"/>
          </a:p>
        </p:txBody>
      </p:sp>
      <p:sp>
        <p:nvSpPr>
          <p:cNvPr id="3" name="Content Placeholder 2"/>
          <p:cNvSpPr>
            <a:spLocks noGrp="1"/>
          </p:cNvSpPr>
          <p:nvPr>
            <p:ph idx="1"/>
          </p:nvPr>
        </p:nvSpPr>
        <p:spPr>
          <a:xfrm>
            <a:off x="720436" y="1052945"/>
            <a:ext cx="9573491" cy="5209310"/>
          </a:xfrm>
        </p:spPr>
        <p:txBody>
          <a:bodyPr>
            <a:normAutofit fontScale="85000" lnSpcReduction="20000"/>
          </a:bodyPr>
          <a:lstStyle/>
          <a:p>
            <a:r>
              <a:rPr lang="en-IN" dirty="0" smtClean="0"/>
              <a:t>Companies need to </a:t>
            </a:r>
            <a:r>
              <a:rPr lang="en-IN" dirty="0" smtClean="0">
                <a:solidFill>
                  <a:srgbClr val="FF0000"/>
                </a:solidFill>
              </a:rPr>
              <a:t>protect their information </a:t>
            </a:r>
            <a:r>
              <a:rPr lang="en-IN" dirty="0" smtClean="0"/>
              <a:t>today more than ever </a:t>
            </a:r>
          </a:p>
          <a:p>
            <a:r>
              <a:rPr lang="en-IN" dirty="0" smtClean="0"/>
              <a:t>The increasing need for companies </a:t>
            </a:r>
            <a:r>
              <a:rPr lang="en-IN" dirty="0" smtClean="0">
                <a:solidFill>
                  <a:srgbClr val="FF0000"/>
                </a:solidFill>
              </a:rPr>
              <a:t>to protect their customer and financial information</a:t>
            </a:r>
            <a:r>
              <a:rPr lang="en-IN" dirty="0" smtClean="0"/>
              <a:t> is obvious. </a:t>
            </a:r>
          </a:p>
          <a:p>
            <a:r>
              <a:rPr lang="en-IN" dirty="0" smtClean="0"/>
              <a:t>Signs are prevalent in the news, publications, and in the turn of recent business and world events.</a:t>
            </a:r>
          </a:p>
          <a:p>
            <a:r>
              <a:rPr lang="en-IN" dirty="0" smtClean="0"/>
              <a:t>For example: · Information technology has recently been   selected as a weapon of </a:t>
            </a:r>
            <a:r>
              <a:rPr lang="en-IN" dirty="0" smtClean="0">
                <a:solidFill>
                  <a:srgbClr val="FF0000"/>
                </a:solidFill>
              </a:rPr>
              <a:t>choice for terrorists. </a:t>
            </a:r>
          </a:p>
          <a:p>
            <a:r>
              <a:rPr lang="en-IN" dirty="0" smtClean="0"/>
              <a:t>The </a:t>
            </a:r>
            <a:r>
              <a:rPr lang="en-IN" dirty="0" smtClean="0">
                <a:solidFill>
                  <a:srgbClr val="FF0000"/>
                </a:solidFill>
              </a:rPr>
              <a:t>Internet</a:t>
            </a:r>
            <a:r>
              <a:rPr lang="en-IN" dirty="0" smtClean="0"/>
              <a:t> is being used more and more for </a:t>
            </a:r>
            <a:r>
              <a:rPr lang="en-IN" dirty="0" smtClean="0">
                <a:solidFill>
                  <a:srgbClr val="FF0000"/>
                </a:solidFill>
              </a:rPr>
              <a:t>critical business transactions</a:t>
            </a:r>
            <a:r>
              <a:rPr lang="en-IN" dirty="0" smtClean="0"/>
              <a:t>.</a:t>
            </a:r>
          </a:p>
          <a:p>
            <a:r>
              <a:rPr lang="en-IN" dirty="0" smtClean="0"/>
              <a:t>It is common knowledge among business professionals that </a:t>
            </a:r>
            <a:r>
              <a:rPr lang="en-IN" dirty="0" smtClean="0">
                <a:solidFill>
                  <a:srgbClr val="FF0000"/>
                </a:solidFill>
              </a:rPr>
              <a:t>transacting business over the Internet without appropriate protection measures </a:t>
            </a:r>
            <a:r>
              <a:rPr lang="en-IN" dirty="0" smtClean="0"/>
              <a:t>puts consumer and company information at considerable risk for fraud and theft</a:t>
            </a:r>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CPAG 2015 TSDikshit</a:t>
            </a:r>
            <a:endParaRPr lang="en-US"/>
          </a:p>
        </p:txBody>
      </p:sp>
      <p:sp>
        <p:nvSpPr>
          <p:cNvPr id="3" name="Slide Number Placeholder 2"/>
          <p:cNvSpPr>
            <a:spLocks noGrp="1"/>
          </p:cNvSpPr>
          <p:nvPr>
            <p:ph type="sldNum" sz="quarter" idx="12"/>
          </p:nvPr>
        </p:nvSpPr>
        <p:spPr/>
        <p:txBody>
          <a:bodyPr/>
          <a:lstStyle/>
          <a:p>
            <a:fld id="{CA72FA59-2E82-4C11-B2D6-09DF84BC8074}" type="slidenum">
              <a:rPr lang="en-US" smtClean="0"/>
              <a:pPr/>
              <a:t>40</a:t>
            </a:fld>
            <a:endParaRPr lang="en-US"/>
          </a:p>
        </p:txBody>
      </p:sp>
      <p:pic>
        <p:nvPicPr>
          <p:cNvPr id="52226" name="Picture 2" descr="Wireless connectivity&lt;/li&gt;&lt;/ul&gt;6/16/2011&lt;br /&gt;11&lt;br /&gt;Mohan Kamat&lt;br /&gt;"/>
          <p:cNvPicPr>
            <a:picLocks noChangeAspect="1" noChangeArrowheads="1"/>
          </p:cNvPicPr>
          <p:nvPr/>
        </p:nvPicPr>
        <p:blipFill>
          <a:blip r:embed="rId2"/>
          <a:srcRect/>
          <a:stretch>
            <a:fillRect/>
          </a:stretch>
        </p:blipFill>
        <p:spPr bwMode="auto">
          <a:xfrm>
            <a:off x="-1" y="0"/>
            <a:ext cx="12472921" cy="6858000"/>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064" y="57835"/>
            <a:ext cx="11497056" cy="6247864"/>
          </a:xfrm>
          <a:prstGeom prst="rect">
            <a:avLst/>
          </a:prstGeom>
        </p:spPr>
        <p:txBody>
          <a:bodyPr wrap="square">
            <a:spAutoFit/>
          </a:bodyPr>
          <a:lstStyle/>
          <a:p>
            <a:r>
              <a:rPr lang="en-US" sz="3600" b="1" dirty="0">
                <a:solidFill>
                  <a:srgbClr val="FF0000"/>
                </a:solidFill>
              </a:rPr>
              <a:t>Risk Management:</a:t>
            </a:r>
          </a:p>
          <a:p>
            <a:r>
              <a:rPr lang="en-US" sz="2800" b="1" dirty="0" smtClean="0"/>
              <a:t>Introduction</a:t>
            </a:r>
          </a:p>
          <a:p>
            <a:r>
              <a:rPr lang="en-US" sz="2800" dirty="0" smtClean="0"/>
              <a:t>Risk </a:t>
            </a:r>
            <a:r>
              <a:rPr lang="en-US" sz="2800" dirty="0"/>
              <a:t>Management is simply to look at what could go wrong - and then decide on ways to prevent </a:t>
            </a:r>
            <a:r>
              <a:rPr lang="en-US" sz="2800" dirty="0" smtClean="0"/>
              <a:t>– or minimize </a:t>
            </a:r>
            <a:r>
              <a:rPr lang="en-US" sz="2800" dirty="0"/>
              <a:t>- these potential problems. </a:t>
            </a:r>
            <a:endParaRPr lang="en-US" sz="2800" dirty="0" smtClean="0"/>
          </a:p>
          <a:p>
            <a:r>
              <a:rPr lang="en-US" sz="2800" dirty="0" smtClean="0"/>
              <a:t>It </a:t>
            </a:r>
            <a:r>
              <a:rPr lang="en-US" sz="2800" dirty="0"/>
              <a:t>encompasses three processes – </a:t>
            </a:r>
            <a:endParaRPr lang="en-US" sz="2800" dirty="0" smtClean="0"/>
          </a:p>
          <a:p>
            <a:r>
              <a:rPr lang="en-US" sz="2800" dirty="0" smtClean="0"/>
              <a:t>                 1.  risk assessment</a:t>
            </a:r>
          </a:p>
          <a:p>
            <a:r>
              <a:rPr lang="en-US" sz="2800" dirty="0" smtClean="0"/>
              <a:t>			2.  risk </a:t>
            </a:r>
            <a:r>
              <a:rPr lang="en-US" sz="2800" dirty="0"/>
              <a:t>mitigation</a:t>
            </a:r>
          </a:p>
          <a:p>
            <a:r>
              <a:rPr lang="en-US" sz="2800" dirty="0" smtClean="0"/>
              <a:t>                 3.  risk evaluation.</a:t>
            </a:r>
          </a:p>
          <a:p>
            <a:endParaRPr lang="en-US" sz="2800" dirty="0" smtClean="0"/>
          </a:p>
          <a:p>
            <a:r>
              <a:rPr lang="en-US" sz="2800" dirty="0" smtClean="0"/>
              <a:t>Following  </a:t>
            </a:r>
            <a:r>
              <a:rPr lang="en-US" sz="2800" dirty="0"/>
              <a:t>are important definitions for terms that are used in this Guide</a:t>
            </a:r>
            <a:r>
              <a:rPr lang="en-US" sz="2800" dirty="0" smtClean="0"/>
              <a:t>.</a:t>
            </a:r>
          </a:p>
          <a:p>
            <a:endParaRPr lang="en-US" sz="2800" dirty="0"/>
          </a:p>
          <a:p>
            <a:r>
              <a:rPr lang="en-US" sz="2800" b="1" dirty="0"/>
              <a:t>Risk: </a:t>
            </a:r>
            <a:r>
              <a:rPr lang="en-US" sz="2800" dirty="0">
                <a:solidFill>
                  <a:srgbClr val="FF0000"/>
                </a:solidFill>
              </a:rPr>
              <a:t>The probability of suffering harm or loss.</a:t>
            </a:r>
            <a:r>
              <a:rPr lang="en-US" sz="2800" dirty="0"/>
              <a:t> It refers to an action, event or a natural occurrence </a:t>
            </a:r>
            <a:r>
              <a:rPr lang="en-US" sz="2800" dirty="0" smtClean="0"/>
              <a:t>that could </a:t>
            </a:r>
            <a:r>
              <a:rPr lang="en-US" sz="2800" dirty="0"/>
              <a:t>cause an </a:t>
            </a:r>
            <a:r>
              <a:rPr lang="en-US" sz="2800" dirty="0">
                <a:solidFill>
                  <a:srgbClr val="FF0000"/>
                </a:solidFill>
              </a:rPr>
              <a:t>undesirable outcome,</a:t>
            </a:r>
            <a:r>
              <a:rPr lang="en-US" sz="2800" dirty="0"/>
              <a:t> resulting in a </a:t>
            </a:r>
            <a:r>
              <a:rPr lang="en-US" sz="2800" dirty="0">
                <a:solidFill>
                  <a:srgbClr val="FF0000"/>
                </a:solidFill>
              </a:rPr>
              <a:t>negative impact </a:t>
            </a:r>
            <a:r>
              <a:rPr lang="en-US" sz="2800" dirty="0"/>
              <a:t>or consequence</a:t>
            </a:r>
            <a:r>
              <a:rPr lang="en-US" sz="2800" dirty="0" smtClean="0"/>
              <a:t>.</a:t>
            </a:r>
            <a:endParaRPr lang="en-US" sz="2800" dirty="0"/>
          </a:p>
        </p:txBody>
      </p:sp>
    </p:spTree>
    <p:extLst>
      <p:ext uri="{BB962C8B-B14F-4D97-AF65-F5344CB8AC3E}">
        <p14:creationId xmlns="" xmlns:p14="http://schemas.microsoft.com/office/powerpoint/2010/main" val="9672309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9184" y="165622"/>
            <a:ext cx="11326368" cy="3539430"/>
          </a:xfrm>
          <a:prstGeom prst="rect">
            <a:avLst/>
          </a:prstGeom>
        </p:spPr>
        <p:txBody>
          <a:bodyPr wrap="square">
            <a:spAutoFit/>
          </a:bodyPr>
          <a:lstStyle/>
          <a:p>
            <a:r>
              <a:rPr lang="en-US" sz="2800" b="1" dirty="0">
                <a:solidFill>
                  <a:srgbClr val="FF0000"/>
                </a:solidFill>
              </a:rPr>
              <a:t>Risk Assessment</a:t>
            </a:r>
            <a:r>
              <a:rPr lang="en-US" sz="2800" b="1" dirty="0" smtClean="0">
                <a:solidFill>
                  <a:srgbClr val="FF0000"/>
                </a:solidFill>
              </a:rPr>
              <a:t>:</a:t>
            </a:r>
            <a:r>
              <a:rPr lang="en-US" sz="2800" b="1" dirty="0" smtClean="0"/>
              <a:t> </a:t>
            </a:r>
          </a:p>
          <a:p>
            <a:r>
              <a:rPr lang="en-US" sz="2800" dirty="0" smtClean="0"/>
              <a:t>The </a:t>
            </a:r>
            <a:r>
              <a:rPr lang="en-US" sz="2800" dirty="0"/>
              <a:t>process of </a:t>
            </a:r>
            <a:r>
              <a:rPr lang="en-US" sz="2800" dirty="0">
                <a:solidFill>
                  <a:srgbClr val="FF0000"/>
                </a:solidFill>
              </a:rPr>
              <a:t>identifying </a:t>
            </a:r>
            <a:r>
              <a:rPr lang="en-US" sz="2800" i="1" dirty="0">
                <a:solidFill>
                  <a:srgbClr val="FF0000"/>
                </a:solidFill>
              </a:rPr>
              <a:t>threats</a:t>
            </a:r>
            <a:r>
              <a:rPr lang="en-US" sz="2800" i="1" dirty="0"/>
              <a:t> </a:t>
            </a:r>
            <a:r>
              <a:rPr lang="en-US" sz="2800" dirty="0"/>
              <a:t>to </a:t>
            </a:r>
            <a:r>
              <a:rPr lang="en-US" sz="2800" i="1" dirty="0"/>
              <a:t>information </a:t>
            </a:r>
            <a:r>
              <a:rPr lang="en-US" sz="2800" dirty="0"/>
              <a:t>or </a:t>
            </a:r>
            <a:r>
              <a:rPr lang="en-US" sz="2800" i="1" dirty="0"/>
              <a:t>information systems</a:t>
            </a:r>
            <a:r>
              <a:rPr lang="en-US" sz="2800" dirty="0"/>
              <a:t>, </a:t>
            </a:r>
            <a:r>
              <a:rPr lang="en-US" sz="2800" dirty="0" smtClean="0"/>
              <a:t>determining the </a:t>
            </a:r>
            <a:r>
              <a:rPr lang="en-US" sz="2800" dirty="0"/>
              <a:t>likelihood of occurrence of the </a:t>
            </a:r>
            <a:r>
              <a:rPr lang="en-US" sz="2800" i="1" dirty="0"/>
              <a:t>threat</a:t>
            </a:r>
            <a:r>
              <a:rPr lang="en-US" sz="2800" dirty="0"/>
              <a:t>, and identifying </a:t>
            </a:r>
            <a:r>
              <a:rPr lang="en-US" sz="2800" i="1" dirty="0"/>
              <a:t>system </a:t>
            </a:r>
            <a:r>
              <a:rPr lang="en-US" sz="2800" i="1" dirty="0">
                <a:solidFill>
                  <a:srgbClr val="FF0000"/>
                </a:solidFill>
              </a:rPr>
              <a:t>vulnerabilities</a:t>
            </a:r>
            <a:r>
              <a:rPr lang="en-US" sz="2800" i="1" dirty="0"/>
              <a:t> </a:t>
            </a:r>
            <a:r>
              <a:rPr lang="en-US" sz="2800" dirty="0"/>
              <a:t>that could be </a:t>
            </a:r>
            <a:r>
              <a:rPr lang="en-US" sz="2800" dirty="0" smtClean="0"/>
              <a:t>exploited by </a:t>
            </a:r>
            <a:r>
              <a:rPr lang="en-US" sz="2800" dirty="0"/>
              <a:t>the </a:t>
            </a:r>
            <a:r>
              <a:rPr lang="en-US" sz="2800" i="1" dirty="0"/>
              <a:t>threat</a:t>
            </a:r>
            <a:r>
              <a:rPr lang="en-US" sz="2800" dirty="0" smtClean="0"/>
              <a:t>.</a:t>
            </a:r>
          </a:p>
          <a:p>
            <a:endParaRPr lang="en-US" sz="2800" dirty="0"/>
          </a:p>
          <a:p>
            <a:r>
              <a:rPr lang="en-US" sz="2800" b="1" dirty="0">
                <a:solidFill>
                  <a:srgbClr val="FF0000"/>
                </a:solidFill>
              </a:rPr>
              <a:t>Risk Management:</a:t>
            </a:r>
            <a:r>
              <a:rPr lang="en-US" sz="2800" b="1" dirty="0"/>
              <a:t> </a:t>
            </a:r>
            <a:endParaRPr lang="en-US" sz="2800" b="1" dirty="0" smtClean="0"/>
          </a:p>
          <a:p>
            <a:r>
              <a:rPr lang="en-US" sz="2800" dirty="0" smtClean="0"/>
              <a:t>The </a:t>
            </a:r>
            <a:r>
              <a:rPr lang="en-US" sz="2800" dirty="0"/>
              <a:t>process of taking actions </a:t>
            </a:r>
            <a:r>
              <a:rPr lang="en-US" sz="2800" dirty="0">
                <a:solidFill>
                  <a:srgbClr val="FF0000"/>
                </a:solidFill>
              </a:rPr>
              <a:t>to assess </a:t>
            </a:r>
            <a:r>
              <a:rPr lang="en-US" sz="2800" i="1" dirty="0">
                <a:solidFill>
                  <a:srgbClr val="FF0000"/>
                </a:solidFill>
              </a:rPr>
              <a:t>risks </a:t>
            </a:r>
            <a:r>
              <a:rPr lang="en-US" sz="2800" dirty="0">
                <a:solidFill>
                  <a:srgbClr val="FF0000"/>
                </a:solidFill>
              </a:rPr>
              <a:t>and avoid or reduce </a:t>
            </a:r>
            <a:r>
              <a:rPr lang="en-US" sz="2800" i="1" dirty="0">
                <a:solidFill>
                  <a:srgbClr val="FF0000"/>
                </a:solidFill>
              </a:rPr>
              <a:t>risk</a:t>
            </a:r>
            <a:r>
              <a:rPr lang="en-US" sz="2800" i="1" dirty="0"/>
              <a:t> </a:t>
            </a:r>
            <a:r>
              <a:rPr lang="en-US" sz="2800" dirty="0"/>
              <a:t>to </a:t>
            </a:r>
            <a:r>
              <a:rPr lang="en-US" sz="2800" dirty="0" smtClean="0"/>
              <a:t>acceptable levels</a:t>
            </a:r>
            <a:r>
              <a:rPr lang="en-US" sz="2800" dirty="0"/>
              <a:t>.</a:t>
            </a:r>
          </a:p>
        </p:txBody>
      </p:sp>
    </p:spTree>
    <p:extLst>
      <p:ext uri="{BB962C8B-B14F-4D97-AF65-F5344CB8AC3E}">
        <p14:creationId xmlns="" xmlns:p14="http://schemas.microsoft.com/office/powerpoint/2010/main" val="12234991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7008" y="365761"/>
            <a:ext cx="7936992" cy="6001643"/>
          </a:xfrm>
          <a:prstGeom prst="rect">
            <a:avLst/>
          </a:prstGeom>
        </p:spPr>
        <p:txBody>
          <a:bodyPr wrap="square">
            <a:spAutoFit/>
          </a:bodyPr>
          <a:lstStyle/>
          <a:p>
            <a:r>
              <a:rPr lang="en-US" sz="2400" dirty="0"/>
              <a:t>The Steps in Risk Management are</a:t>
            </a:r>
          </a:p>
          <a:p>
            <a:r>
              <a:rPr lang="en-US" sz="2400" dirty="0">
                <a:solidFill>
                  <a:srgbClr val="FF0000"/>
                </a:solidFill>
              </a:rPr>
              <a:t>1. Risk Assessment</a:t>
            </a:r>
          </a:p>
          <a:p>
            <a:r>
              <a:rPr lang="en-US" sz="2400" dirty="0" smtClean="0"/>
              <a:t>			A</a:t>
            </a:r>
            <a:r>
              <a:rPr lang="en-US" sz="2400" dirty="0"/>
              <a:t>. Classify information</a:t>
            </a:r>
          </a:p>
          <a:p>
            <a:r>
              <a:rPr lang="en-US" sz="2400" dirty="0" smtClean="0"/>
              <a:t>			B</a:t>
            </a:r>
            <a:r>
              <a:rPr lang="en-US" sz="2400" dirty="0"/>
              <a:t>. Identify threats</a:t>
            </a:r>
          </a:p>
          <a:p>
            <a:r>
              <a:rPr lang="en-US" sz="2400" dirty="0" smtClean="0"/>
              <a:t>			C</a:t>
            </a:r>
            <a:r>
              <a:rPr lang="en-US" sz="2400" dirty="0"/>
              <a:t>. Identify vulnerabilities</a:t>
            </a:r>
          </a:p>
          <a:p>
            <a:r>
              <a:rPr lang="en-US" sz="2400" dirty="0" smtClean="0"/>
              <a:t>			D</a:t>
            </a:r>
            <a:r>
              <a:rPr lang="en-US" sz="2400" dirty="0"/>
              <a:t>. Analyze risk to information assets</a:t>
            </a:r>
          </a:p>
          <a:p>
            <a:r>
              <a:rPr lang="en-US" sz="2400" dirty="0" smtClean="0"/>
              <a:t>			E</a:t>
            </a:r>
            <a:r>
              <a:rPr lang="en-US" sz="2400" dirty="0"/>
              <a:t>. Summarize and communicate risk</a:t>
            </a:r>
          </a:p>
          <a:p>
            <a:r>
              <a:rPr lang="en-US" sz="2400" dirty="0">
                <a:solidFill>
                  <a:srgbClr val="FF0000"/>
                </a:solidFill>
              </a:rPr>
              <a:t>2. Risk Mitigation</a:t>
            </a:r>
          </a:p>
          <a:p>
            <a:r>
              <a:rPr lang="en-US" sz="2400" dirty="0" smtClean="0"/>
              <a:t>			A</a:t>
            </a:r>
            <a:r>
              <a:rPr lang="en-US" sz="2400" dirty="0"/>
              <a:t>. Identify options</a:t>
            </a:r>
          </a:p>
          <a:p>
            <a:r>
              <a:rPr lang="en-US" sz="2400" dirty="0" smtClean="0"/>
              <a:t>			B</a:t>
            </a:r>
            <a:r>
              <a:rPr lang="en-US" sz="2400" dirty="0"/>
              <a:t>. Choose an option</a:t>
            </a:r>
          </a:p>
          <a:p>
            <a:r>
              <a:rPr lang="en-US" sz="2400" dirty="0" smtClean="0"/>
              <a:t>			C</a:t>
            </a:r>
            <a:r>
              <a:rPr lang="en-US" sz="2400" dirty="0"/>
              <a:t>. </a:t>
            </a:r>
            <a:r>
              <a:rPr lang="en-US" sz="2400" dirty="0" smtClean="0"/>
              <a:t>Implement</a:t>
            </a:r>
            <a:endParaRPr lang="en-US" sz="2400" dirty="0"/>
          </a:p>
          <a:p>
            <a:r>
              <a:rPr lang="en-US" sz="2400" dirty="0" smtClean="0"/>
              <a:t>					• </a:t>
            </a:r>
            <a:r>
              <a:rPr lang="en-US" sz="2400" dirty="0"/>
              <a:t>Accept the risk</a:t>
            </a:r>
          </a:p>
          <a:p>
            <a:r>
              <a:rPr lang="en-US" sz="2400" dirty="0" smtClean="0"/>
              <a:t>					• Transfer </a:t>
            </a:r>
            <a:r>
              <a:rPr lang="en-US" sz="2400" dirty="0"/>
              <a:t>the risk</a:t>
            </a:r>
          </a:p>
          <a:p>
            <a:r>
              <a:rPr lang="en-US" sz="2400" dirty="0" smtClean="0"/>
              <a:t>					• </a:t>
            </a:r>
            <a:r>
              <a:rPr lang="en-US" sz="2400" dirty="0"/>
              <a:t>Limit the risk: put control in place</a:t>
            </a:r>
          </a:p>
          <a:p>
            <a:r>
              <a:rPr lang="en-US" sz="2400" dirty="0" smtClean="0"/>
              <a:t>					• </a:t>
            </a:r>
            <a:r>
              <a:rPr lang="en-US" sz="2400" dirty="0"/>
              <a:t>Avoid the risk</a:t>
            </a:r>
          </a:p>
          <a:p>
            <a:r>
              <a:rPr lang="en-US" sz="2400" dirty="0">
                <a:solidFill>
                  <a:srgbClr val="FF0000"/>
                </a:solidFill>
              </a:rPr>
              <a:t>3. Evaluation</a:t>
            </a:r>
          </a:p>
        </p:txBody>
      </p:sp>
    </p:spTree>
    <p:extLst>
      <p:ext uri="{BB962C8B-B14F-4D97-AF65-F5344CB8AC3E}">
        <p14:creationId xmlns="" xmlns:p14="http://schemas.microsoft.com/office/powerpoint/2010/main" val="41016510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7952" y="58847"/>
            <a:ext cx="11375136" cy="5570756"/>
          </a:xfrm>
          <a:prstGeom prst="rect">
            <a:avLst/>
          </a:prstGeom>
        </p:spPr>
        <p:txBody>
          <a:bodyPr wrap="square">
            <a:spAutoFit/>
          </a:bodyPr>
          <a:lstStyle/>
          <a:p>
            <a:endParaRPr lang="en-US" sz="2400" dirty="0" smtClean="0"/>
          </a:p>
          <a:p>
            <a:endParaRPr lang="en-US" sz="2400" dirty="0"/>
          </a:p>
          <a:p>
            <a:pPr marL="457200" indent="-457200">
              <a:buFont typeface="Arial" pitchFamily="34" charset="0"/>
              <a:buChar char="•"/>
            </a:pPr>
            <a:r>
              <a:rPr lang="en-US" sz="2800" dirty="0" smtClean="0"/>
              <a:t>Small </a:t>
            </a:r>
            <a:r>
              <a:rPr lang="en-US" sz="2800" dirty="0"/>
              <a:t>businesses and agencies maintain information that is confidential and integral to </a:t>
            </a:r>
            <a:r>
              <a:rPr lang="en-US" sz="3200" dirty="0"/>
              <a:t>the</a:t>
            </a:r>
            <a:r>
              <a:rPr lang="en-US" sz="2800" dirty="0"/>
              <a:t> operation </a:t>
            </a:r>
            <a:r>
              <a:rPr lang="en-US" sz="2800" dirty="0" smtClean="0"/>
              <a:t>of their </a:t>
            </a:r>
            <a:r>
              <a:rPr lang="en-US" sz="2800" dirty="0"/>
              <a:t>organization. </a:t>
            </a:r>
            <a:endParaRPr lang="en-US" sz="2800" dirty="0" smtClean="0"/>
          </a:p>
          <a:p>
            <a:endParaRPr lang="en-US" sz="2800" dirty="0" smtClean="0"/>
          </a:p>
          <a:p>
            <a:pPr marL="457200" indent="-457200">
              <a:buFont typeface="Arial" pitchFamily="34" charset="0"/>
              <a:buChar char="•"/>
            </a:pPr>
            <a:r>
              <a:rPr lang="en-US" sz="2800" dirty="0" smtClean="0">
                <a:solidFill>
                  <a:srgbClr val="FF0000"/>
                </a:solidFill>
              </a:rPr>
              <a:t>Information </a:t>
            </a:r>
            <a:r>
              <a:rPr lang="en-US" sz="2800" dirty="0">
                <a:solidFill>
                  <a:srgbClr val="FF0000"/>
                </a:solidFill>
              </a:rPr>
              <a:t>is any representation of facts, concepts or instructions created, stored (</a:t>
            </a:r>
            <a:r>
              <a:rPr lang="en-US" sz="2800" dirty="0" smtClean="0">
                <a:solidFill>
                  <a:srgbClr val="FF0000"/>
                </a:solidFill>
              </a:rPr>
              <a:t>in temporary </a:t>
            </a:r>
            <a:r>
              <a:rPr lang="en-US" sz="2800" dirty="0">
                <a:solidFill>
                  <a:srgbClr val="FF0000"/>
                </a:solidFill>
              </a:rPr>
              <a:t>or permanent form), </a:t>
            </a:r>
            <a:r>
              <a:rPr lang="en-US" sz="2800" dirty="0" smtClean="0">
                <a:solidFill>
                  <a:srgbClr val="FF0000"/>
                </a:solidFill>
              </a:rPr>
              <a:t>filed</a:t>
            </a:r>
            <a:r>
              <a:rPr lang="en-US" sz="2800" dirty="0">
                <a:solidFill>
                  <a:srgbClr val="FF0000"/>
                </a:solidFill>
              </a:rPr>
              <a:t>, produced or reproduced, regardless of the form or media.</a:t>
            </a:r>
            <a:r>
              <a:rPr lang="en-US" sz="2800" dirty="0"/>
              <a:t> </a:t>
            </a:r>
            <a:endParaRPr lang="en-US" sz="2800" dirty="0" smtClean="0"/>
          </a:p>
          <a:p>
            <a:pPr marL="457200" indent="-457200">
              <a:buFont typeface="Arial" pitchFamily="34" charset="0"/>
              <a:buChar char="•"/>
            </a:pPr>
            <a:endParaRPr lang="en-US" sz="2800" dirty="0"/>
          </a:p>
          <a:p>
            <a:pPr marL="457200" indent="-457200">
              <a:buFont typeface="Arial" pitchFamily="34" charset="0"/>
              <a:buChar char="•"/>
            </a:pPr>
            <a:r>
              <a:rPr lang="en-US" sz="2800" dirty="0" smtClean="0"/>
              <a:t>For </a:t>
            </a:r>
            <a:r>
              <a:rPr lang="en-US" sz="2800" dirty="0"/>
              <a:t>example, </a:t>
            </a:r>
            <a:r>
              <a:rPr lang="en-US" sz="2800" dirty="0" smtClean="0"/>
              <a:t>a computer </a:t>
            </a:r>
            <a:r>
              <a:rPr lang="en-US" sz="2800" dirty="0"/>
              <a:t>in a business office may contain </a:t>
            </a:r>
            <a:r>
              <a:rPr lang="en-US" sz="2800" dirty="0">
                <a:solidFill>
                  <a:srgbClr val="FF0000"/>
                </a:solidFill>
              </a:rPr>
              <a:t>client social security numbers, financial records, health </a:t>
            </a:r>
            <a:r>
              <a:rPr lang="en-US" sz="2800" dirty="0" smtClean="0">
                <a:solidFill>
                  <a:srgbClr val="FF0000"/>
                </a:solidFill>
              </a:rPr>
              <a:t>records and </a:t>
            </a:r>
            <a:r>
              <a:rPr lang="en-US" sz="2800" dirty="0">
                <a:solidFill>
                  <a:srgbClr val="FF0000"/>
                </a:solidFill>
              </a:rPr>
              <a:t>other personal, private, or sensitive information (PPSI</a:t>
            </a:r>
            <a:r>
              <a:rPr lang="en-US" sz="2800" dirty="0" smtClean="0">
                <a:solidFill>
                  <a:srgbClr val="FF0000"/>
                </a:solidFill>
              </a:rPr>
              <a:t>).</a:t>
            </a:r>
          </a:p>
          <a:p>
            <a:endParaRPr lang="en-US" sz="2400" dirty="0"/>
          </a:p>
        </p:txBody>
      </p:sp>
    </p:spTree>
    <p:extLst>
      <p:ext uri="{BB962C8B-B14F-4D97-AF65-F5344CB8AC3E}">
        <p14:creationId xmlns="" xmlns:p14="http://schemas.microsoft.com/office/powerpoint/2010/main" val="20316532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810755"/>
            <a:ext cx="11387328" cy="4401205"/>
          </a:xfrm>
          <a:prstGeom prst="rect">
            <a:avLst/>
          </a:prstGeom>
        </p:spPr>
        <p:txBody>
          <a:bodyPr wrap="square">
            <a:spAutoFit/>
          </a:bodyPr>
          <a:lstStyle/>
          <a:p>
            <a:pPr marL="457200" lvl="0" indent="-457200">
              <a:buFont typeface="Wingdings" pitchFamily="2" charset="2"/>
              <a:buChar char="§"/>
            </a:pPr>
            <a:r>
              <a:rPr lang="en-US" sz="2800" dirty="0">
                <a:solidFill>
                  <a:prstClr val="black"/>
                </a:solidFill>
              </a:rPr>
              <a:t>An </a:t>
            </a:r>
            <a:r>
              <a:rPr lang="en-US" sz="2800" dirty="0">
                <a:solidFill>
                  <a:srgbClr val="FF0000"/>
                </a:solidFill>
              </a:rPr>
              <a:t>employee’s decision to leave his computer unprotected </a:t>
            </a:r>
            <a:r>
              <a:rPr lang="en-US" sz="2800" dirty="0">
                <a:solidFill>
                  <a:prstClr val="black"/>
                </a:solidFill>
              </a:rPr>
              <a:t>for even a short time opens the risk to unauthorized physical access</a:t>
            </a:r>
            <a:r>
              <a:rPr lang="en-US" sz="2800" dirty="0" smtClean="0">
                <a:solidFill>
                  <a:prstClr val="black"/>
                </a:solidFill>
              </a:rPr>
              <a:t>.</a:t>
            </a:r>
          </a:p>
          <a:p>
            <a:pPr marL="457200" lvl="0" indent="-457200">
              <a:buFont typeface="Wingdings" pitchFamily="2" charset="2"/>
              <a:buChar char="§"/>
            </a:pPr>
            <a:r>
              <a:rPr lang="en-US" sz="2800" dirty="0" smtClean="0">
                <a:solidFill>
                  <a:prstClr val="black"/>
                </a:solidFill>
              </a:rPr>
              <a:t> </a:t>
            </a:r>
            <a:r>
              <a:rPr lang="en-US" sz="2800" dirty="0">
                <a:solidFill>
                  <a:prstClr val="black"/>
                </a:solidFill>
              </a:rPr>
              <a:t>Or, the </a:t>
            </a:r>
            <a:r>
              <a:rPr lang="en-US" sz="2800" dirty="0">
                <a:solidFill>
                  <a:srgbClr val="FF0000"/>
                </a:solidFill>
              </a:rPr>
              <a:t>organization’s decision not to have a firewall or antivirus software </a:t>
            </a:r>
            <a:r>
              <a:rPr lang="en-US" sz="2800" dirty="0">
                <a:solidFill>
                  <a:prstClr val="black"/>
                </a:solidFill>
              </a:rPr>
              <a:t>installed to protect it leaves the computer at risk to someone who gains unauthorized access through </a:t>
            </a:r>
            <a:r>
              <a:rPr lang="en-US" sz="2800" dirty="0" smtClean="0">
                <a:solidFill>
                  <a:prstClr val="black"/>
                </a:solidFill>
              </a:rPr>
              <a:t>Internet</a:t>
            </a:r>
            <a:r>
              <a:rPr lang="en-US" sz="2800" dirty="0">
                <a:solidFill>
                  <a:prstClr val="black"/>
                </a:solidFill>
              </a:rPr>
              <a:t>. </a:t>
            </a:r>
            <a:endParaRPr lang="en-US" sz="2800" dirty="0" smtClean="0">
              <a:solidFill>
                <a:prstClr val="black"/>
              </a:solidFill>
            </a:endParaRPr>
          </a:p>
          <a:p>
            <a:pPr lvl="0"/>
            <a:endParaRPr lang="en-US" sz="2800" dirty="0">
              <a:solidFill>
                <a:prstClr val="black"/>
              </a:solidFill>
            </a:endParaRPr>
          </a:p>
          <a:p>
            <a:pPr lvl="0"/>
            <a:endParaRPr lang="en-US" sz="2800" dirty="0" smtClean="0">
              <a:solidFill>
                <a:prstClr val="black"/>
              </a:solidFill>
            </a:endParaRPr>
          </a:p>
          <a:p>
            <a:pPr lvl="0"/>
            <a:r>
              <a:rPr lang="en-US" sz="2800" dirty="0" smtClean="0">
                <a:solidFill>
                  <a:prstClr val="black"/>
                </a:solidFill>
              </a:rPr>
              <a:t>The </a:t>
            </a:r>
            <a:r>
              <a:rPr lang="en-US" sz="2800" dirty="0">
                <a:solidFill>
                  <a:prstClr val="black"/>
                </a:solidFill>
              </a:rPr>
              <a:t>management of these risks may be as simple as requiring employees to </a:t>
            </a:r>
            <a:r>
              <a:rPr lang="en-US" sz="2800" dirty="0">
                <a:solidFill>
                  <a:srgbClr val="FF0000"/>
                </a:solidFill>
              </a:rPr>
              <a:t>lock the computer every time they step away, installing anti virus, or the installation of firewalls.</a:t>
            </a:r>
          </a:p>
        </p:txBody>
      </p:sp>
    </p:spTree>
    <p:extLst>
      <p:ext uri="{BB962C8B-B14F-4D97-AF65-F5344CB8AC3E}">
        <p14:creationId xmlns="" xmlns:p14="http://schemas.microsoft.com/office/powerpoint/2010/main" val="15769056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0416" y="-37677"/>
            <a:ext cx="11594592" cy="6832640"/>
          </a:xfrm>
          <a:prstGeom prst="rect">
            <a:avLst/>
          </a:prstGeom>
        </p:spPr>
        <p:txBody>
          <a:bodyPr wrap="square">
            <a:spAutoFit/>
          </a:bodyPr>
          <a:lstStyle/>
          <a:p>
            <a:r>
              <a:rPr lang="en-US" sz="2800" b="1" i="1" dirty="0">
                <a:solidFill>
                  <a:srgbClr val="00B050"/>
                </a:solidFill>
              </a:rPr>
              <a:t>1. Risk Assessment</a:t>
            </a:r>
          </a:p>
          <a:p>
            <a:r>
              <a:rPr lang="en-US" sz="2800" dirty="0"/>
              <a:t>Risk assessment is the first phase in the risk management process</a:t>
            </a:r>
            <a:r>
              <a:rPr lang="en-US" sz="2800" dirty="0" smtClean="0"/>
              <a:t>.</a:t>
            </a:r>
          </a:p>
          <a:p>
            <a:r>
              <a:rPr lang="en-US" sz="2800" dirty="0" smtClean="0"/>
              <a:t> </a:t>
            </a:r>
            <a:r>
              <a:rPr lang="en-US" sz="2800" dirty="0"/>
              <a:t>Risk is assessed by </a:t>
            </a:r>
            <a:r>
              <a:rPr lang="en-US" sz="2800" dirty="0">
                <a:solidFill>
                  <a:srgbClr val="FF0000"/>
                </a:solidFill>
              </a:rPr>
              <a:t>identifying </a:t>
            </a:r>
            <a:r>
              <a:rPr lang="en-US" sz="2800" dirty="0" smtClean="0">
                <a:solidFill>
                  <a:srgbClr val="FF0000"/>
                </a:solidFill>
              </a:rPr>
              <a:t>threats and </a:t>
            </a:r>
            <a:r>
              <a:rPr lang="en-US" sz="2800" dirty="0">
                <a:solidFill>
                  <a:srgbClr val="FF0000"/>
                </a:solidFill>
              </a:rPr>
              <a:t>vulnerabilities, and then determining the likelihood and impact for each risk.</a:t>
            </a:r>
          </a:p>
          <a:p>
            <a:r>
              <a:rPr lang="en-US" sz="2800" dirty="0"/>
              <a:t>It is important to designate an individual or a team, who understands the organization’s mission, </a:t>
            </a:r>
            <a:r>
              <a:rPr lang="en-US" sz="2800" dirty="0" smtClean="0"/>
              <a:t>to periodically </a:t>
            </a:r>
            <a:r>
              <a:rPr lang="en-US" sz="2800" dirty="0"/>
              <a:t>assess and manage information security risk. </a:t>
            </a:r>
            <a:endParaRPr lang="en-US" sz="2800" dirty="0" smtClean="0"/>
          </a:p>
          <a:p>
            <a:endParaRPr lang="en-US" sz="2800" dirty="0"/>
          </a:p>
          <a:p>
            <a:r>
              <a:rPr lang="en-US" sz="2800" b="1" dirty="0" smtClean="0">
                <a:solidFill>
                  <a:srgbClr val="00B050"/>
                </a:solidFill>
              </a:rPr>
              <a:t>     1a</a:t>
            </a:r>
            <a:r>
              <a:rPr lang="en-US" sz="2800" b="1" dirty="0">
                <a:solidFill>
                  <a:srgbClr val="00B050"/>
                </a:solidFill>
              </a:rPr>
              <a:t>. Classify </a:t>
            </a:r>
            <a:r>
              <a:rPr lang="en-US" sz="2800" b="1" dirty="0" smtClean="0">
                <a:solidFill>
                  <a:srgbClr val="00B050"/>
                </a:solidFill>
              </a:rPr>
              <a:t>Information</a:t>
            </a:r>
            <a:endParaRPr lang="en-US" sz="2800" b="1" dirty="0">
              <a:solidFill>
                <a:srgbClr val="00B050"/>
              </a:solidFill>
            </a:endParaRPr>
          </a:p>
          <a:p>
            <a:r>
              <a:rPr lang="en-US" sz="2800" dirty="0"/>
              <a:t>Before an organization can assess the risk it must first classify the information assets in the organization.</a:t>
            </a:r>
          </a:p>
          <a:p>
            <a:r>
              <a:rPr lang="en-US" sz="2800" dirty="0"/>
              <a:t>Classification is the designation given to information from a</a:t>
            </a:r>
            <a:r>
              <a:rPr lang="en-US" sz="2800" dirty="0">
                <a:solidFill>
                  <a:srgbClr val="FF0000"/>
                </a:solidFill>
              </a:rPr>
              <a:t> defined category on the basis of </a:t>
            </a:r>
            <a:r>
              <a:rPr lang="en-US" sz="2800" dirty="0" smtClean="0">
                <a:solidFill>
                  <a:srgbClr val="FF0000"/>
                </a:solidFill>
              </a:rPr>
              <a:t>its sensitivity</a:t>
            </a:r>
            <a:r>
              <a:rPr lang="en-US" sz="2800" dirty="0">
                <a:solidFill>
                  <a:srgbClr val="FF0000"/>
                </a:solidFill>
              </a:rPr>
              <a:t>.</a:t>
            </a:r>
            <a:r>
              <a:rPr lang="en-US" sz="2800" dirty="0"/>
              <a:t> Information assets include all categories of </a:t>
            </a:r>
            <a:r>
              <a:rPr lang="en-US" sz="2800" i="1" dirty="0"/>
              <a:t>information </a:t>
            </a:r>
            <a:r>
              <a:rPr lang="en-US" sz="2800" dirty="0"/>
              <a:t>(automated and non-automated</a:t>
            </a:r>
            <a:r>
              <a:rPr lang="en-US" sz="2800" dirty="0" smtClean="0"/>
              <a:t>), including </a:t>
            </a:r>
            <a:r>
              <a:rPr lang="en-US" sz="2800" dirty="0"/>
              <a:t>(but not limited to) </a:t>
            </a:r>
            <a:r>
              <a:rPr lang="en-US" sz="2800" i="1" dirty="0"/>
              <a:t>data </a:t>
            </a:r>
            <a:r>
              <a:rPr lang="en-US" sz="2800" dirty="0"/>
              <a:t>contained in records, files, and databases</a:t>
            </a:r>
            <a:r>
              <a:rPr lang="en-US" sz="2800" dirty="0" smtClean="0"/>
              <a:t>.</a:t>
            </a:r>
          </a:p>
          <a:p>
            <a:r>
              <a:rPr lang="en-US" dirty="0" smtClean="0"/>
              <a:t> </a:t>
            </a:r>
            <a:endParaRPr lang="en-US" dirty="0"/>
          </a:p>
        </p:txBody>
      </p:sp>
    </p:spTree>
    <p:extLst>
      <p:ext uri="{BB962C8B-B14F-4D97-AF65-F5344CB8AC3E}">
        <p14:creationId xmlns="" xmlns:p14="http://schemas.microsoft.com/office/powerpoint/2010/main" val="5647107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528" y="58848"/>
            <a:ext cx="11484864" cy="7171194"/>
          </a:xfrm>
          <a:prstGeom prst="rect">
            <a:avLst/>
          </a:prstGeom>
        </p:spPr>
        <p:txBody>
          <a:bodyPr wrap="square">
            <a:spAutoFit/>
          </a:bodyPr>
          <a:lstStyle/>
          <a:p>
            <a:pPr marL="457200" indent="-457200">
              <a:buFont typeface="Arial" pitchFamily="34" charset="0"/>
              <a:buChar char="•"/>
            </a:pPr>
            <a:r>
              <a:rPr lang="en-US" sz="2800" dirty="0">
                <a:solidFill>
                  <a:srgbClr val="FF0000"/>
                </a:solidFill>
              </a:rPr>
              <a:t>Information assets usually include:</a:t>
            </a:r>
            <a:r>
              <a:rPr lang="en-US" sz="2800" dirty="0"/>
              <a:t> public records mission-critical systems, customer interfaces, internal tools, source code, and confidential records. </a:t>
            </a:r>
          </a:p>
          <a:p>
            <a:pPr marL="457200" indent="-457200">
              <a:buFont typeface="Arial" pitchFamily="34" charset="0"/>
              <a:buChar char="•"/>
            </a:pPr>
            <a:r>
              <a:rPr lang="en-US" sz="2800" dirty="0">
                <a:solidFill>
                  <a:srgbClr val="009900"/>
                </a:solidFill>
              </a:rPr>
              <a:t>The organization is responsible for protecting the confidentiality, integrity and availability of the information assets. </a:t>
            </a:r>
            <a:endParaRPr lang="en-US" sz="2800" dirty="0" smtClean="0">
              <a:solidFill>
                <a:srgbClr val="009900"/>
              </a:solidFill>
            </a:endParaRPr>
          </a:p>
          <a:p>
            <a:endParaRPr lang="en-US" sz="1200" dirty="0" smtClean="0">
              <a:solidFill>
                <a:srgbClr val="009900"/>
              </a:solidFill>
            </a:endParaRPr>
          </a:p>
          <a:p>
            <a:pPr marL="457200" indent="-457200">
              <a:buFont typeface="Arial" pitchFamily="34" charset="0"/>
              <a:buChar char="•"/>
            </a:pPr>
            <a:r>
              <a:rPr lang="en-US" sz="2800" dirty="0" smtClean="0"/>
              <a:t>The </a:t>
            </a:r>
            <a:r>
              <a:rPr lang="en-US" sz="2800" dirty="0"/>
              <a:t>value of an asset will be determined by the information </a:t>
            </a:r>
            <a:r>
              <a:rPr lang="en-US" sz="2800" dirty="0" smtClean="0"/>
              <a:t>owner.</a:t>
            </a:r>
          </a:p>
          <a:p>
            <a:pPr marL="457200" indent="-457200"/>
            <a:endParaRPr lang="en-US" sz="2800" dirty="0"/>
          </a:p>
          <a:p>
            <a:pPr marL="457200" indent="-457200">
              <a:buFont typeface="Arial" pitchFamily="34" charset="0"/>
              <a:buChar char="•"/>
            </a:pPr>
            <a:r>
              <a:rPr lang="en-US" sz="2800" dirty="0"/>
              <a:t>An information asset can mean many different things depending on what the organization is trying </a:t>
            </a:r>
            <a:r>
              <a:rPr lang="en-US" sz="2800" dirty="0" smtClean="0"/>
              <a:t>to accomplish</a:t>
            </a:r>
            <a:r>
              <a:rPr lang="en-US" sz="2800" dirty="0"/>
              <a:t>; therefore, it is important to identify each information asset. </a:t>
            </a:r>
            <a:endParaRPr lang="en-US" sz="2800" dirty="0" smtClean="0"/>
          </a:p>
          <a:p>
            <a:pPr marL="457200" indent="-457200">
              <a:buFont typeface="Arial" pitchFamily="34" charset="0"/>
              <a:buChar char="•"/>
            </a:pPr>
            <a:endParaRPr lang="en-US" sz="2800" dirty="0" smtClean="0"/>
          </a:p>
          <a:p>
            <a:pPr marL="457200" indent="-457200">
              <a:buFont typeface="Arial" pitchFamily="34" charset="0"/>
              <a:buChar char="•"/>
            </a:pPr>
            <a:r>
              <a:rPr lang="en-US" sz="2800" dirty="0" smtClean="0">
                <a:solidFill>
                  <a:srgbClr val="009900"/>
                </a:solidFill>
              </a:rPr>
              <a:t>Information </a:t>
            </a:r>
            <a:r>
              <a:rPr lang="en-US" sz="2800" dirty="0">
                <a:solidFill>
                  <a:srgbClr val="009900"/>
                </a:solidFill>
              </a:rPr>
              <a:t>may be stored </a:t>
            </a:r>
            <a:r>
              <a:rPr lang="en-US" sz="2800" dirty="0" smtClean="0">
                <a:solidFill>
                  <a:srgbClr val="009900"/>
                </a:solidFill>
              </a:rPr>
              <a:t>onsite or </a:t>
            </a:r>
            <a:r>
              <a:rPr lang="en-US" sz="2800" dirty="0">
                <a:solidFill>
                  <a:srgbClr val="009900"/>
                </a:solidFill>
              </a:rPr>
              <a:t>offsite, on hard drives, CDs and tapes. </a:t>
            </a:r>
            <a:endParaRPr lang="en-US" sz="2800" dirty="0" smtClean="0">
              <a:solidFill>
                <a:srgbClr val="009900"/>
              </a:solidFill>
            </a:endParaRPr>
          </a:p>
          <a:p>
            <a:pPr marL="457200" indent="-457200">
              <a:buFont typeface="Arial" pitchFamily="34" charset="0"/>
              <a:buChar char="•"/>
            </a:pPr>
            <a:r>
              <a:rPr lang="en-US" sz="2800" dirty="0" smtClean="0">
                <a:solidFill>
                  <a:srgbClr val="009900"/>
                </a:solidFill>
              </a:rPr>
              <a:t>It </a:t>
            </a:r>
            <a:r>
              <a:rPr lang="en-US" sz="2800" dirty="0">
                <a:solidFill>
                  <a:srgbClr val="009900"/>
                </a:solidFill>
              </a:rPr>
              <a:t>is best to create a list of all information assets and </a:t>
            </a:r>
            <a:r>
              <a:rPr lang="en-US" sz="2800" dirty="0" smtClean="0">
                <a:solidFill>
                  <a:srgbClr val="009900"/>
                </a:solidFill>
              </a:rPr>
              <a:t>classify each </a:t>
            </a:r>
            <a:r>
              <a:rPr lang="en-US" sz="2800" dirty="0">
                <a:solidFill>
                  <a:srgbClr val="009900"/>
                </a:solidFill>
              </a:rPr>
              <a:t>asset </a:t>
            </a:r>
            <a:r>
              <a:rPr lang="en-US" sz="2800" dirty="0">
                <a:solidFill>
                  <a:srgbClr val="FF0000"/>
                </a:solidFill>
              </a:rPr>
              <a:t>(e.g., confidential, restricted, public information). </a:t>
            </a:r>
            <a:endParaRPr lang="en-US" sz="2800" dirty="0" smtClean="0">
              <a:solidFill>
                <a:srgbClr val="FF0000"/>
              </a:solidFill>
            </a:endParaRPr>
          </a:p>
          <a:p>
            <a:pPr marL="457200" indent="-457200">
              <a:buFont typeface="Arial" pitchFamily="34" charset="0"/>
              <a:buChar char="•"/>
            </a:pPr>
            <a:r>
              <a:rPr lang="en-US" sz="2800" dirty="0" smtClean="0"/>
              <a:t>Policies </a:t>
            </a:r>
            <a:r>
              <a:rPr lang="en-US" sz="2800" dirty="0"/>
              <a:t>and procedures regarding </a:t>
            </a:r>
            <a:r>
              <a:rPr lang="en-US" sz="2800" dirty="0" smtClean="0"/>
              <a:t>the classification </a:t>
            </a:r>
            <a:r>
              <a:rPr lang="en-US" sz="2800" dirty="0"/>
              <a:t>of documents should be in place so all employees are aware and educated about them</a:t>
            </a:r>
            <a:r>
              <a:rPr lang="en-US" sz="2800" dirty="0" smtClean="0"/>
              <a:t>.</a:t>
            </a:r>
          </a:p>
          <a:p>
            <a:endParaRPr lang="en-US" sz="2800" dirty="0"/>
          </a:p>
        </p:txBody>
      </p:sp>
    </p:spTree>
    <p:extLst>
      <p:ext uri="{BB962C8B-B14F-4D97-AF65-F5344CB8AC3E}">
        <p14:creationId xmlns="" xmlns:p14="http://schemas.microsoft.com/office/powerpoint/2010/main" val="39980817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728" y="357318"/>
            <a:ext cx="11996928" cy="6001643"/>
          </a:xfrm>
          <a:prstGeom prst="rect">
            <a:avLst/>
          </a:prstGeom>
        </p:spPr>
        <p:txBody>
          <a:bodyPr wrap="square">
            <a:spAutoFit/>
          </a:bodyPr>
          <a:lstStyle/>
          <a:p>
            <a:r>
              <a:rPr lang="en-US" sz="2400" b="1" dirty="0">
                <a:solidFill>
                  <a:srgbClr val="FF0000"/>
                </a:solidFill>
              </a:rPr>
              <a:t>1b. Identify Threats</a:t>
            </a:r>
          </a:p>
          <a:p>
            <a:r>
              <a:rPr lang="en-US" sz="2400" dirty="0">
                <a:solidFill>
                  <a:srgbClr val="00B050"/>
                </a:solidFill>
              </a:rPr>
              <a:t>A threat is a force, </a:t>
            </a:r>
            <a:r>
              <a:rPr lang="en-US" sz="2400" dirty="0" smtClean="0">
                <a:solidFill>
                  <a:srgbClr val="00B050"/>
                </a:solidFill>
              </a:rPr>
              <a:t>organization </a:t>
            </a:r>
            <a:r>
              <a:rPr lang="en-US" sz="2400" dirty="0">
                <a:solidFill>
                  <a:srgbClr val="00B050"/>
                </a:solidFill>
              </a:rPr>
              <a:t>or person, which seeks to gain access to, or compromise, </a:t>
            </a:r>
            <a:r>
              <a:rPr lang="en-US" sz="2400" i="1" dirty="0">
                <a:solidFill>
                  <a:srgbClr val="00B050"/>
                </a:solidFill>
              </a:rPr>
              <a:t>information</a:t>
            </a:r>
            <a:r>
              <a:rPr lang="en-US" sz="2400" dirty="0">
                <a:solidFill>
                  <a:srgbClr val="00B050"/>
                </a:solidFill>
              </a:rPr>
              <a:t>. </a:t>
            </a:r>
            <a:endParaRPr lang="en-US" sz="2400" dirty="0" smtClean="0">
              <a:solidFill>
                <a:srgbClr val="00B050"/>
              </a:solidFill>
            </a:endParaRPr>
          </a:p>
          <a:p>
            <a:r>
              <a:rPr lang="en-US" sz="2400" dirty="0" smtClean="0"/>
              <a:t>By looking </a:t>
            </a:r>
            <a:r>
              <a:rPr lang="en-US" sz="2400" dirty="0"/>
              <a:t>at the nature of the </a:t>
            </a:r>
            <a:r>
              <a:rPr lang="en-US" sz="2400" i="1" dirty="0"/>
              <a:t>threat</a:t>
            </a:r>
            <a:r>
              <a:rPr lang="en-US" sz="2400" dirty="0"/>
              <a:t>, its capability and resources, one can assess it, and then determine </a:t>
            </a:r>
            <a:r>
              <a:rPr lang="en-US" sz="2400" dirty="0" smtClean="0"/>
              <a:t>the probability  </a:t>
            </a:r>
            <a:r>
              <a:rPr lang="en-US" sz="2400" dirty="0"/>
              <a:t>of occurrence, as in </a:t>
            </a:r>
            <a:r>
              <a:rPr lang="en-US" sz="2400" i="1" dirty="0"/>
              <a:t>risk assessment</a:t>
            </a:r>
            <a:r>
              <a:rPr lang="en-US" sz="2400" dirty="0" smtClean="0"/>
              <a:t>.</a:t>
            </a:r>
          </a:p>
          <a:p>
            <a:r>
              <a:rPr lang="en-US" sz="2400" dirty="0" smtClean="0"/>
              <a:t> </a:t>
            </a:r>
            <a:r>
              <a:rPr lang="en-US" sz="2400" dirty="0"/>
              <a:t>A </a:t>
            </a:r>
            <a:r>
              <a:rPr lang="en-US" sz="2400" i="1" dirty="0"/>
              <a:t>threat </a:t>
            </a:r>
            <a:r>
              <a:rPr lang="en-US" sz="2400" dirty="0"/>
              <a:t>can be assessed in terms of </a:t>
            </a:r>
            <a:r>
              <a:rPr lang="en-US" sz="2400" dirty="0" smtClean="0"/>
              <a:t>the probability </a:t>
            </a:r>
            <a:r>
              <a:rPr lang="en-US" sz="2400" dirty="0"/>
              <a:t>of </a:t>
            </a:r>
            <a:r>
              <a:rPr lang="en-US" sz="2400" dirty="0" smtClean="0"/>
              <a:t>an attack.</a:t>
            </a:r>
          </a:p>
          <a:p>
            <a:r>
              <a:rPr lang="en-US" sz="2400" dirty="0" smtClean="0"/>
              <a:t>There </a:t>
            </a:r>
            <a:r>
              <a:rPr lang="en-US" sz="2400" dirty="0"/>
              <a:t>are many types of information security threats, some examples are listed </a:t>
            </a:r>
            <a:r>
              <a:rPr lang="en-US" sz="2400" dirty="0" smtClean="0"/>
              <a:t>below:</a:t>
            </a:r>
            <a:endParaRPr lang="en-US" sz="2400" dirty="0"/>
          </a:p>
          <a:p>
            <a:r>
              <a:rPr lang="en-US" sz="2400" dirty="0">
                <a:solidFill>
                  <a:srgbClr val="009900"/>
                </a:solidFill>
              </a:rPr>
              <a:t>• </a:t>
            </a:r>
            <a:r>
              <a:rPr lang="en-US" sz="2400" dirty="0" smtClean="0">
                <a:solidFill>
                  <a:srgbClr val="009900"/>
                </a:solidFill>
              </a:rPr>
              <a:t>Internal </a:t>
            </a:r>
            <a:r>
              <a:rPr lang="en-US" sz="2400" dirty="0" smtClean="0"/>
              <a:t>(e.g</a:t>
            </a:r>
            <a:r>
              <a:rPr lang="en-US" sz="2400" dirty="0"/>
              <a:t>., malicious or unaware employees</a:t>
            </a:r>
            <a:r>
              <a:rPr lang="en-US" sz="2400" dirty="0" smtClean="0"/>
              <a:t>);</a:t>
            </a:r>
          </a:p>
          <a:p>
            <a:endParaRPr lang="en-US" sz="2400" dirty="0"/>
          </a:p>
          <a:p>
            <a:r>
              <a:rPr lang="en-US" sz="2400" dirty="0">
                <a:solidFill>
                  <a:srgbClr val="009900"/>
                </a:solidFill>
              </a:rPr>
              <a:t>• </a:t>
            </a:r>
            <a:r>
              <a:rPr lang="en-US" sz="2400" dirty="0" smtClean="0">
                <a:solidFill>
                  <a:srgbClr val="009900"/>
                </a:solidFill>
              </a:rPr>
              <a:t>Mobile </a:t>
            </a:r>
            <a:r>
              <a:rPr lang="en-US" sz="2400" dirty="0" smtClean="0"/>
              <a:t>(e.g</a:t>
            </a:r>
            <a:r>
              <a:rPr lang="en-US" sz="2400" dirty="0"/>
              <a:t>., attackers who steal remote systems which, in turn, provide access </a:t>
            </a:r>
            <a:r>
              <a:rPr lang="en-US" sz="2400" dirty="0" smtClean="0"/>
              <a:t>to information);</a:t>
            </a:r>
          </a:p>
          <a:p>
            <a:endParaRPr lang="en-US" sz="2400" dirty="0"/>
          </a:p>
          <a:p>
            <a:r>
              <a:rPr lang="en-US" sz="2400" dirty="0">
                <a:solidFill>
                  <a:srgbClr val="009900"/>
                </a:solidFill>
              </a:rPr>
              <a:t>• </a:t>
            </a:r>
            <a:r>
              <a:rPr lang="en-US" sz="2400" dirty="0" smtClean="0">
                <a:solidFill>
                  <a:srgbClr val="009900"/>
                </a:solidFill>
              </a:rPr>
              <a:t>Physical</a:t>
            </a:r>
            <a:r>
              <a:rPr lang="en-US" sz="2400" dirty="0" smtClean="0"/>
              <a:t>  </a:t>
            </a:r>
            <a:r>
              <a:rPr lang="en-US" sz="2400" dirty="0"/>
              <a:t>(e.g., attackers who steal computers or enter server rooms, file cabinets, or offices</a:t>
            </a:r>
            <a:r>
              <a:rPr lang="en-US" sz="2400" dirty="0" smtClean="0"/>
              <a:t>); </a:t>
            </a:r>
          </a:p>
          <a:p>
            <a:endParaRPr lang="en-US" sz="2400" dirty="0">
              <a:solidFill>
                <a:srgbClr val="009900"/>
              </a:solidFill>
            </a:endParaRPr>
          </a:p>
          <a:p>
            <a:r>
              <a:rPr lang="en-US" sz="2400" dirty="0">
                <a:solidFill>
                  <a:srgbClr val="009900"/>
                </a:solidFill>
              </a:rPr>
              <a:t>• Natural</a:t>
            </a:r>
            <a:r>
              <a:rPr lang="en-US" sz="2400" dirty="0"/>
              <a:t> (e.g., fire, floods, and earthquakes resulting in electrical outages, equipment and </a:t>
            </a:r>
            <a:r>
              <a:rPr lang="en-US" sz="2400" dirty="0" smtClean="0"/>
              <a:t>hardware failures);</a:t>
            </a:r>
            <a:endParaRPr lang="en-US" sz="2400" dirty="0"/>
          </a:p>
        </p:txBody>
      </p:sp>
    </p:spTree>
    <p:extLst>
      <p:ext uri="{BB962C8B-B14F-4D97-AF65-F5344CB8AC3E}">
        <p14:creationId xmlns="" xmlns:p14="http://schemas.microsoft.com/office/powerpoint/2010/main" val="31517633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0415" y="257800"/>
            <a:ext cx="11426675" cy="5693866"/>
          </a:xfrm>
          <a:prstGeom prst="rect">
            <a:avLst/>
          </a:prstGeom>
        </p:spPr>
        <p:txBody>
          <a:bodyPr wrap="square">
            <a:spAutoFit/>
          </a:bodyPr>
          <a:lstStyle/>
          <a:p>
            <a:r>
              <a:rPr lang="en-US" sz="2800" dirty="0">
                <a:solidFill>
                  <a:srgbClr val="009900"/>
                </a:solidFill>
              </a:rPr>
              <a:t>• Network</a:t>
            </a:r>
            <a:r>
              <a:rPr lang="en-US" sz="2800" dirty="0"/>
              <a:t> (e.g., attackers who try to compromise systems exposed on a public network or try to spoof or imitate remote systems</a:t>
            </a:r>
            <a:r>
              <a:rPr lang="en-US" sz="2800" dirty="0" smtClean="0"/>
              <a:t>);</a:t>
            </a:r>
          </a:p>
          <a:p>
            <a:endParaRPr lang="en-US" sz="2800" dirty="0"/>
          </a:p>
          <a:p>
            <a:r>
              <a:rPr lang="en-US" sz="2800" dirty="0">
                <a:solidFill>
                  <a:srgbClr val="009900"/>
                </a:solidFill>
              </a:rPr>
              <a:t>• Social</a:t>
            </a:r>
            <a:r>
              <a:rPr lang="en-US" sz="2800" dirty="0"/>
              <a:t> (e.g., attackers who try to fool employees into revealing </a:t>
            </a:r>
            <a:r>
              <a:rPr lang="en-US" sz="2800" dirty="0" smtClean="0"/>
              <a:t>information </a:t>
            </a:r>
            <a:r>
              <a:rPr lang="en-US" sz="2800" dirty="0"/>
              <a:t>through phishing</a:t>
            </a:r>
            <a:r>
              <a:rPr lang="en-US" sz="2800" dirty="0" smtClean="0"/>
              <a:t>);</a:t>
            </a:r>
          </a:p>
          <a:p>
            <a:endParaRPr lang="en-US" sz="2800" dirty="0"/>
          </a:p>
          <a:p>
            <a:r>
              <a:rPr lang="en-US" sz="2800" dirty="0">
                <a:solidFill>
                  <a:srgbClr val="009900"/>
                </a:solidFill>
              </a:rPr>
              <a:t>• Malicious</a:t>
            </a:r>
            <a:r>
              <a:rPr lang="en-US" sz="2800" dirty="0"/>
              <a:t> (e.g., viruses, worms, and Trojan horses, code that may damage, reveal, or capture information</a:t>
            </a:r>
            <a:r>
              <a:rPr lang="en-US" sz="2800" dirty="0" smtClean="0"/>
              <a:t>).</a:t>
            </a:r>
          </a:p>
          <a:p>
            <a:endParaRPr lang="en-US" sz="2800" dirty="0"/>
          </a:p>
          <a:p>
            <a:r>
              <a:rPr lang="en-US" sz="2800" dirty="0"/>
              <a:t>It is important to be aware of threats to your organization’s information in order to prevent compromise </a:t>
            </a:r>
            <a:r>
              <a:rPr lang="en-US" sz="2800" dirty="0" smtClean="0"/>
              <a:t>to that </a:t>
            </a:r>
            <a:r>
              <a:rPr lang="en-US" sz="2800" dirty="0"/>
              <a:t>information’s confidentiality, integrity and availability. </a:t>
            </a:r>
            <a:endParaRPr lang="en-US" sz="2800" dirty="0" smtClean="0"/>
          </a:p>
          <a:p>
            <a:r>
              <a:rPr lang="en-US" sz="2800" dirty="0" smtClean="0"/>
              <a:t>Information </a:t>
            </a:r>
            <a:r>
              <a:rPr lang="en-US" sz="2800" dirty="0"/>
              <a:t>security threats must be identified at as many levels as possible.</a:t>
            </a:r>
          </a:p>
        </p:txBody>
      </p:sp>
    </p:spTree>
    <p:extLst>
      <p:ext uri="{BB962C8B-B14F-4D97-AF65-F5344CB8AC3E}">
        <p14:creationId xmlns="" xmlns:p14="http://schemas.microsoft.com/office/powerpoint/2010/main" val="1359031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6730" y="283654"/>
            <a:ext cx="11249526" cy="6124074"/>
          </a:xfrm>
        </p:spPr>
        <p:txBody>
          <a:bodyPr>
            <a:noAutofit/>
          </a:bodyPr>
          <a:lstStyle/>
          <a:p>
            <a:pPr algn="just"/>
            <a:r>
              <a:rPr lang="en-US" sz="2800" dirty="0"/>
              <a:t> </a:t>
            </a:r>
            <a:r>
              <a:rPr lang="en-US" sz="2800" cap="none" dirty="0" smtClean="0">
                <a:solidFill>
                  <a:srgbClr val="FF0000"/>
                </a:solidFill>
              </a:rPr>
              <a:t>What are we protecting  </a:t>
            </a:r>
            <a:endParaRPr lang="en-US" sz="2800" dirty="0" smtClean="0">
              <a:solidFill>
                <a:srgbClr val="FF0000"/>
              </a:solidFill>
            </a:endParaRPr>
          </a:p>
          <a:p>
            <a:pPr marL="457200" indent="-457200" algn="just">
              <a:buFont typeface="Arial" panose="020B0604020202020204" pitchFamily="34" charset="0"/>
              <a:buChar char="•"/>
            </a:pPr>
            <a:r>
              <a:rPr lang="en-US" sz="2800" cap="none" dirty="0">
                <a:solidFill>
                  <a:schemeClr val="tx1"/>
                </a:solidFill>
              </a:rPr>
              <a:t>It is the </a:t>
            </a:r>
            <a:r>
              <a:rPr lang="en-US" sz="2800" cap="none" dirty="0" smtClean="0">
                <a:solidFill>
                  <a:srgbClr val="FF0000"/>
                </a:solidFill>
              </a:rPr>
              <a:t>responsibility </a:t>
            </a:r>
            <a:r>
              <a:rPr lang="en-US" sz="2800" cap="none" dirty="0">
                <a:solidFill>
                  <a:srgbClr val="FF0000"/>
                </a:solidFill>
              </a:rPr>
              <a:t>of all users </a:t>
            </a:r>
            <a:r>
              <a:rPr lang="en-US" sz="2800" cap="none" dirty="0">
                <a:solidFill>
                  <a:schemeClr val="tx1"/>
                </a:solidFill>
              </a:rPr>
              <a:t>of the company systems to </a:t>
            </a:r>
            <a:r>
              <a:rPr lang="en-US" sz="2800" cap="none" dirty="0">
                <a:solidFill>
                  <a:srgbClr val="FF0000"/>
                </a:solidFill>
              </a:rPr>
              <a:t>protect the technology and information assets of the company.  </a:t>
            </a:r>
            <a:endParaRPr lang="en-US" sz="2800" cap="none" dirty="0" smtClean="0">
              <a:solidFill>
                <a:srgbClr val="FF0000"/>
              </a:solidFill>
            </a:endParaRPr>
          </a:p>
          <a:p>
            <a:pPr marL="457200" indent="-457200" algn="just">
              <a:buFont typeface="Arial" panose="020B0604020202020204" pitchFamily="34" charset="0"/>
              <a:buChar char="•"/>
            </a:pPr>
            <a:r>
              <a:rPr lang="en-US" sz="2800" cap="none" dirty="0" smtClean="0">
                <a:solidFill>
                  <a:schemeClr val="tx1"/>
                </a:solidFill>
              </a:rPr>
              <a:t>This </a:t>
            </a:r>
            <a:r>
              <a:rPr lang="en-US" sz="2800" cap="none" dirty="0">
                <a:solidFill>
                  <a:schemeClr val="tx1"/>
                </a:solidFill>
              </a:rPr>
              <a:t>information must be </a:t>
            </a:r>
            <a:r>
              <a:rPr lang="en-US" sz="2800" cap="none" dirty="0">
                <a:solidFill>
                  <a:srgbClr val="FF0000"/>
                </a:solidFill>
              </a:rPr>
              <a:t>protected from</a:t>
            </a:r>
            <a:r>
              <a:rPr lang="en-US" sz="2800" cap="none" dirty="0">
                <a:solidFill>
                  <a:schemeClr val="tx1"/>
                </a:solidFill>
              </a:rPr>
              <a:t> </a:t>
            </a:r>
            <a:r>
              <a:rPr lang="en-US" sz="2800" cap="none" dirty="0">
                <a:solidFill>
                  <a:srgbClr val="FF0000"/>
                </a:solidFill>
              </a:rPr>
              <a:t>unauthorized access, theft and destruction. </a:t>
            </a:r>
            <a:r>
              <a:rPr lang="en-US" sz="2800" cap="none" dirty="0" smtClean="0">
                <a:solidFill>
                  <a:srgbClr val="FF0000"/>
                </a:solidFill>
              </a:rPr>
              <a:t> </a:t>
            </a:r>
          </a:p>
          <a:p>
            <a:pPr algn="just"/>
            <a:endParaRPr lang="en-US" sz="2800" dirty="0"/>
          </a:p>
        </p:txBody>
      </p:sp>
    </p:spTree>
    <p:extLst>
      <p:ext uri="{BB962C8B-B14F-4D97-AF65-F5344CB8AC3E}">
        <p14:creationId xmlns="" xmlns:p14="http://schemas.microsoft.com/office/powerpoint/2010/main" val="6270796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8503" y="304799"/>
            <a:ext cx="10712334" cy="6263253"/>
          </a:xfrm>
          <a:prstGeom prst="rect">
            <a:avLst/>
          </a:prstGeom>
        </p:spPr>
        <p:txBody>
          <a:bodyPr wrap="square">
            <a:spAutoFit/>
          </a:bodyPr>
          <a:lstStyle/>
          <a:p>
            <a:pPr algn="just"/>
            <a:r>
              <a:rPr lang="en-US" sz="2800" b="1" dirty="0">
                <a:solidFill>
                  <a:srgbClr val="00B050"/>
                </a:solidFill>
              </a:rPr>
              <a:t>1c. Identify Vulnerabilities</a:t>
            </a:r>
          </a:p>
          <a:p>
            <a:pPr algn="just"/>
            <a:r>
              <a:rPr lang="en-US" sz="2400" dirty="0" smtClean="0">
                <a:solidFill>
                  <a:srgbClr val="FF0000"/>
                </a:solidFill>
              </a:rPr>
              <a:t>Vulnerabilities </a:t>
            </a:r>
            <a:r>
              <a:rPr lang="en-US" sz="2400" dirty="0">
                <a:solidFill>
                  <a:srgbClr val="FF0000"/>
                </a:solidFill>
              </a:rPr>
              <a:t>are weaknesses, </a:t>
            </a:r>
            <a:r>
              <a:rPr lang="en-US" sz="2400" dirty="0"/>
              <a:t>in a </a:t>
            </a:r>
            <a:r>
              <a:rPr lang="en-US" sz="2400" i="1" dirty="0"/>
              <a:t>system </a:t>
            </a:r>
            <a:r>
              <a:rPr lang="en-US" sz="2400" dirty="0"/>
              <a:t>or facility </a:t>
            </a:r>
            <a:r>
              <a:rPr lang="en-US" sz="2400" dirty="0" smtClean="0"/>
              <a:t>holding </a:t>
            </a:r>
            <a:r>
              <a:rPr lang="en-US" sz="2400" i="1" dirty="0" smtClean="0"/>
              <a:t>information</a:t>
            </a:r>
            <a:r>
              <a:rPr lang="en-US" sz="2400" i="1" dirty="0"/>
              <a:t>, </a:t>
            </a:r>
            <a:r>
              <a:rPr lang="en-US" sz="2400" dirty="0"/>
              <a:t>which can be exploited to gain access or violate </a:t>
            </a:r>
            <a:r>
              <a:rPr lang="en-US" sz="2400" i="1" dirty="0"/>
              <a:t>system integrity</a:t>
            </a:r>
            <a:r>
              <a:rPr lang="en-US" sz="2400" dirty="0"/>
              <a:t>. </a:t>
            </a:r>
            <a:endParaRPr lang="en-US" sz="2400" dirty="0" smtClean="0"/>
          </a:p>
          <a:p>
            <a:pPr algn="just"/>
            <a:r>
              <a:rPr lang="en-US" sz="2400" i="1" dirty="0" smtClean="0"/>
              <a:t>Vulnerabilities </a:t>
            </a:r>
            <a:r>
              <a:rPr lang="en-US" sz="2400" dirty="0"/>
              <a:t>can </a:t>
            </a:r>
            <a:r>
              <a:rPr lang="en-US" sz="2400" dirty="0" smtClean="0"/>
              <a:t>be assessed </a:t>
            </a:r>
            <a:r>
              <a:rPr lang="en-US" sz="2400" dirty="0"/>
              <a:t>in terms </a:t>
            </a:r>
            <a:r>
              <a:rPr lang="en-US" sz="2400" dirty="0" smtClean="0"/>
              <a:t>following means:</a:t>
            </a:r>
            <a:endParaRPr lang="en-US" sz="2400" dirty="0"/>
          </a:p>
          <a:p>
            <a:pPr algn="just"/>
            <a:endParaRPr lang="en-US" sz="1400" dirty="0"/>
          </a:p>
          <a:p>
            <a:pPr algn="just"/>
            <a:r>
              <a:rPr lang="en-US" sz="2400" dirty="0"/>
              <a:t>• </a:t>
            </a:r>
            <a:r>
              <a:rPr lang="en-US" sz="2400" dirty="0">
                <a:solidFill>
                  <a:srgbClr val="FF0000"/>
                </a:solidFill>
              </a:rPr>
              <a:t>Tapes lost </a:t>
            </a:r>
            <a:r>
              <a:rPr lang="en-US" sz="2400" dirty="0"/>
              <a:t>during transfer to a storage facility (availability issue</a:t>
            </a:r>
            <a:r>
              <a:rPr lang="en-US" sz="2400" dirty="0" smtClean="0"/>
              <a:t>).</a:t>
            </a:r>
          </a:p>
          <a:p>
            <a:pPr algn="just"/>
            <a:endParaRPr lang="en-US" sz="1100" dirty="0"/>
          </a:p>
          <a:p>
            <a:pPr algn="just"/>
            <a:r>
              <a:rPr lang="en-US" sz="2400" dirty="0">
                <a:solidFill>
                  <a:srgbClr val="FF0000"/>
                </a:solidFill>
              </a:rPr>
              <a:t>• Information read by an unauthorized individual(s</a:t>
            </a:r>
            <a:r>
              <a:rPr lang="en-US" sz="2400" dirty="0"/>
              <a:t>) (confidentiality issue</a:t>
            </a:r>
            <a:r>
              <a:rPr lang="en-US" sz="2400" dirty="0" smtClean="0"/>
              <a:t>).</a:t>
            </a:r>
          </a:p>
          <a:p>
            <a:pPr algn="just"/>
            <a:endParaRPr lang="en-US" sz="1200" dirty="0"/>
          </a:p>
          <a:p>
            <a:pPr algn="just"/>
            <a:r>
              <a:rPr lang="en-US" sz="2400" dirty="0">
                <a:solidFill>
                  <a:srgbClr val="FF0000"/>
                </a:solidFill>
              </a:rPr>
              <a:t>• </a:t>
            </a:r>
            <a:r>
              <a:rPr lang="en-US" sz="2400" dirty="0" smtClean="0">
                <a:solidFill>
                  <a:srgbClr val="FF0000"/>
                </a:solidFill>
              </a:rPr>
              <a:t>S/w </a:t>
            </a:r>
            <a:r>
              <a:rPr lang="en-US" sz="2400" dirty="0">
                <a:solidFill>
                  <a:srgbClr val="FF0000"/>
                </a:solidFill>
              </a:rPr>
              <a:t>and </a:t>
            </a:r>
            <a:r>
              <a:rPr lang="en-US" sz="2400" dirty="0" smtClean="0">
                <a:solidFill>
                  <a:srgbClr val="FF0000"/>
                </a:solidFill>
              </a:rPr>
              <a:t>h/w </a:t>
            </a:r>
            <a:r>
              <a:rPr lang="en-US" sz="2400" dirty="0">
                <a:solidFill>
                  <a:srgbClr val="FF0000"/>
                </a:solidFill>
              </a:rPr>
              <a:t>not maintained </a:t>
            </a:r>
            <a:r>
              <a:rPr lang="en-US" sz="2400" dirty="0"/>
              <a:t>at current patch levels allow </a:t>
            </a:r>
            <a:r>
              <a:rPr lang="en-US" sz="2400" dirty="0">
                <a:solidFill>
                  <a:srgbClr val="FF0000"/>
                </a:solidFill>
              </a:rPr>
              <a:t>unauthorized </a:t>
            </a:r>
            <a:r>
              <a:rPr lang="en-US" sz="2400" dirty="0" smtClean="0">
                <a:solidFill>
                  <a:srgbClr val="FF0000"/>
                </a:solidFill>
              </a:rPr>
              <a:t>access</a:t>
            </a:r>
            <a:r>
              <a:rPr lang="en-US" sz="2400" dirty="0" smtClean="0"/>
              <a:t>.</a:t>
            </a:r>
          </a:p>
          <a:p>
            <a:pPr algn="just"/>
            <a:r>
              <a:rPr lang="en-US" sz="2400" dirty="0" smtClean="0"/>
              <a:t>   (</a:t>
            </a:r>
            <a:r>
              <a:rPr lang="en-US" sz="2400" dirty="0"/>
              <a:t>confidentiality, integrity and/or availability issues</a:t>
            </a:r>
            <a:r>
              <a:rPr lang="en-US" sz="2400" dirty="0" smtClean="0"/>
              <a:t>).</a:t>
            </a:r>
          </a:p>
          <a:p>
            <a:pPr algn="just"/>
            <a:endParaRPr lang="en-US" sz="1200" dirty="0"/>
          </a:p>
          <a:p>
            <a:pPr algn="just"/>
            <a:r>
              <a:rPr lang="en-US" sz="2400" dirty="0"/>
              <a:t>• </a:t>
            </a:r>
            <a:r>
              <a:rPr lang="en-US" sz="2400" dirty="0">
                <a:solidFill>
                  <a:srgbClr val="FF0000"/>
                </a:solidFill>
              </a:rPr>
              <a:t>Unintentional loss of data </a:t>
            </a:r>
            <a:r>
              <a:rPr lang="en-US" sz="2400" dirty="0"/>
              <a:t>via theft resulting in identity theft (confidentiality issue</a:t>
            </a:r>
            <a:r>
              <a:rPr lang="en-US" sz="2400" dirty="0" smtClean="0"/>
              <a:t>).</a:t>
            </a:r>
          </a:p>
          <a:p>
            <a:pPr algn="just"/>
            <a:endParaRPr lang="en-US" sz="1200" dirty="0"/>
          </a:p>
          <a:p>
            <a:pPr algn="just"/>
            <a:r>
              <a:rPr lang="en-US" sz="2400" dirty="0">
                <a:solidFill>
                  <a:srgbClr val="FF0000"/>
                </a:solidFill>
              </a:rPr>
              <a:t>• Accidental or intentional deletion or modification </a:t>
            </a:r>
            <a:r>
              <a:rPr lang="en-US" sz="2400" dirty="0"/>
              <a:t>of information (availability and </a:t>
            </a:r>
            <a:endParaRPr lang="en-US" sz="2400" dirty="0" smtClean="0"/>
          </a:p>
          <a:p>
            <a:pPr algn="just"/>
            <a:r>
              <a:rPr lang="en-US" sz="2400" dirty="0" smtClean="0"/>
              <a:t>   integrity </a:t>
            </a:r>
            <a:r>
              <a:rPr lang="en-US" sz="2400" dirty="0"/>
              <a:t>issues</a:t>
            </a:r>
            <a:r>
              <a:rPr lang="en-US" sz="2400" dirty="0" smtClean="0"/>
              <a:t>).</a:t>
            </a:r>
          </a:p>
          <a:p>
            <a:pPr algn="just"/>
            <a:endParaRPr lang="en-US" sz="2400" dirty="0"/>
          </a:p>
          <a:p>
            <a:pPr algn="just"/>
            <a:r>
              <a:rPr lang="en-US" sz="2400" dirty="0"/>
              <a:t>• </a:t>
            </a:r>
            <a:r>
              <a:rPr lang="en-US" sz="2400" dirty="0">
                <a:solidFill>
                  <a:srgbClr val="FF0000"/>
                </a:solidFill>
              </a:rPr>
              <a:t>Unsecured computers and portable devices </a:t>
            </a:r>
            <a:r>
              <a:rPr lang="en-US" sz="2400" dirty="0"/>
              <a:t>such as blackberries, laptops, or </a:t>
            </a:r>
            <a:r>
              <a:rPr lang="en-US" sz="2400" dirty="0" smtClean="0"/>
              <a:t>USB</a:t>
            </a:r>
          </a:p>
          <a:p>
            <a:pPr algn="just"/>
            <a:r>
              <a:rPr lang="en-US" sz="2400" dirty="0" smtClean="0"/>
              <a:t>   devices   (</a:t>
            </a:r>
            <a:r>
              <a:rPr lang="en-US" sz="2400" dirty="0"/>
              <a:t>confidentiality, integrity and availability </a:t>
            </a:r>
            <a:r>
              <a:rPr lang="en-US" sz="2400" dirty="0" smtClean="0"/>
              <a:t>issues)</a:t>
            </a:r>
            <a:endParaRPr lang="en-US" sz="2400" dirty="0"/>
          </a:p>
        </p:txBody>
      </p:sp>
    </p:spTree>
    <p:extLst>
      <p:ext uri="{BB962C8B-B14F-4D97-AF65-F5344CB8AC3E}">
        <p14:creationId xmlns="" xmlns:p14="http://schemas.microsoft.com/office/powerpoint/2010/main" val="5352335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1"/>
            <a:ext cx="11277599" cy="6247864"/>
          </a:xfrm>
          <a:prstGeom prst="rect">
            <a:avLst/>
          </a:prstGeom>
        </p:spPr>
        <p:txBody>
          <a:bodyPr wrap="square">
            <a:spAutoFit/>
          </a:bodyPr>
          <a:lstStyle/>
          <a:p>
            <a:pPr algn="just"/>
            <a:r>
              <a:rPr lang="en-IN" sz="2800" b="1" dirty="0" smtClean="0">
                <a:solidFill>
                  <a:srgbClr val="00B050"/>
                </a:solidFill>
              </a:rPr>
              <a:t>1d. Analyze Risk to Information Assets</a:t>
            </a:r>
          </a:p>
          <a:p>
            <a:pPr algn="just"/>
            <a:endParaRPr lang="en-IN" sz="1200" b="1" dirty="0" smtClean="0">
              <a:solidFill>
                <a:srgbClr val="00B050"/>
              </a:solidFill>
            </a:endParaRPr>
          </a:p>
          <a:p>
            <a:pPr algn="just">
              <a:buFont typeface="Arial" pitchFamily="34" charset="0"/>
              <a:buChar char="•"/>
            </a:pPr>
            <a:r>
              <a:rPr lang="en-IN" sz="2400" dirty="0" smtClean="0"/>
              <a:t>There are inherent risks involved in containing and transferring information.  </a:t>
            </a:r>
          </a:p>
          <a:p>
            <a:pPr algn="just">
              <a:buFont typeface="Arial" pitchFamily="34" charset="0"/>
              <a:buChar char="•"/>
            </a:pPr>
            <a:endParaRPr lang="en-IN" sz="2400" dirty="0" smtClean="0"/>
          </a:p>
          <a:p>
            <a:pPr algn="just">
              <a:buFont typeface="Arial" pitchFamily="34" charset="0"/>
              <a:buChar char="•"/>
            </a:pPr>
            <a:r>
              <a:rPr lang="en-IN" sz="2400" dirty="0" smtClean="0"/>
              <a:t>If information is </a:t>
            </a:r>
            <a:r>
              <a:rPr lang="en-IN" sz="2400" dirty="0" smtClean="0">
                <a:solidFill>
                  <a:srgbClr val="FF0000"/>
                </a:solidFill>
              </a:rPr>
              <a:t>confidential</a:t>
            </a:r>
            <a:r>
              <a:rPr lang="en-IN" sz="2400" dirty="0" smtClean="0"/>
              <a:t>, there may be </a:t>
            </a:r>
            <a:r>
              <a:rPr lang="en-IN" sz="2400" dirty="0" smtClean="0">
                <a:solidFill>
                  <a:srgbClr val="FF0000"/>
                </a:solidFill>
              </a:rPr>
              <a:t>unauthorized people </a:t>
            </a:r>
            <a:r>
              <a:rPr lang="en-IN" sz="2400" dirty="0" smtClean="0"/>
              <a:t>who want to   see it, such as competitors or curious employees. </a:t>
            </a:r>
          </a:p>
          <a:p>
            <a:pPr algn="just">
              <a:buFont typeface="Arial" pitchFamily="34" charset="0"/>
              <a:buChar char="•"/>
            </a:pPr>
            <a:endParaRPr lang="en-IN" sz="2400" dirty="0" smtClean="0"/>
          </a:p>
          <a:p>
            <a:pPr algn="just">
              <a:buFont typeface="Arial" pitchFamily="34" charset="0"/>
              <a:buChar char="•"/>
            </a:pPr>
            <a:r>
              <a:rPr lang="en-IN" sz="2400" dirty="0" smtClean="0"/>
              <a:t>People may try to </a:t>
            </a:r>
            <a:r>
              <a:rPr lang="en-IN" sz="2400" dirty="0" smtClean="0">
                <a:solidFill>
                  <a:srgbClr val="FF0000"/>
                </a:solidFill>
              </a:rPr>
              <a:t>break </a:t>
            </a:r>
            <a:r>
              <a:rPr lang="en-IN" sz="2400" dirty="0" smtClean="0"/>
              <a:t>into the </a:t>
            </a:r>
            <a:r>
              <a:rPr lang="en-IN" sz="2400" dirty="0" smtClean="0">
                <a:solidFill>
                  <a:srgbClr val="FF0000"/>
                </a:solidFill>
              </a:rPr>
              <a:t>devices</a:t>
            </a:r>
            <a:r>
              <a:rPr lang="en-IN" sz="2400" dirty="0" smtClean="0"/>
              <a:t> containing the information or try to intercept the information during transfer. </a:t>
            </a:r>
          </a:p>
          <a:p>
            <a:pPr algn="just"/>
            <a:endParaRPr lang="en-IN" sz="2400" dirty="0" smtClean="0"/>
          </a:p>
          <a:p>
            <a:pPr algn="just">
              <a:buFont typeface="Arial" pitchFamily="34" charset="0"/>
              <a:buChar char="•"/>
            </a:pPr>
            <a:r>
              <a:rPr lang="en-IN" sz="2400" dirty="0" smtClean="0"/>
              <a:t> </a:t>
            </a:r>
            <a:r>
              <a:rPr lang="en-IN" sz="2400" dirty="0" smtClean="0">
                <a:solidFill>
                  <a:srgbClr val="FF0000"/>
                </a:solidFill>
              </a:rPr>
              <a:t>Information systems can be maliciously or accidentally damaged.</a:t>
            </a:r>
          </a:p>
          <a:p>
            <a:pPr algn="just">
              <a:buFont typeface="Arial" pitchFamily="34" charset="0"/>
              <a:buChar char="•"/>
            </a:pPr>
            <a:endParaRPr lang="en-IN" sz="2400" dirty="0" smtClean="0"/>
          </a:p>
          <a:p>
            <a:pPr algn="just">
              <a:buFont typeface="Arial" pitchFamily="34" charset="0"/>
              <a:buChar char="•"/>
            </a:pPr>
            <a:r>
              <a:rPr lang="en-IN" sz="2400" dirty="0" smtClean="0"/>
              <a:t> Risk for a given asset can be provided in the most general form using the following equation:</a:t>
            </a:r>
          </a:p>
          <a:p>
            <a:pPr algn="just">
              <a:buFont typeface="Arial" pitchFamily="34" charset="0"/>
              <a:buChar char="•"/>
            </a:pPr>
            <a:r>
              <a:rPr lang="en-IN" sz="2400" dirty="0" smtClean="0">
                <a:solidFill>
                  <a:srgbClr val="FF0000"/>
                </a:solidFill>
              </a:rPr>
              <a:t>Risk = (Probability of a threat occurring against an asset) x (Value of asset)</a:t>
            </a:r>
          </a:p>
          <a:p>
            <a:pPr algn="just">
              <a:buFont typeface="Arial" pitchFamily="34" charset="0"/>
              <a:buChar char="•"/>
            </a:pPr>
            <a:r>
              <a:rPr lang="en-IN" sz="2400" dirty="0" smtClean="0"/>
              <a:t> i.e. the higher the likelihood of a threat occurring and affecting an asset and the higher the value of that asset, the higher the risk.  </a:t>
            </a:r>
            <a:endParaRPr lang="en-US" sz="2400" dirty="0"/>
          </a:p>
        </p:txBody>
      </p:sp>
    </p:spTree>
    <p:extLst>
      <p:ext uri="{BB962C8B-B14F-4D97-AF65-F5344CB8AC3E}">
        <p14:creationId xmlns="" xmlns:p14="http://schemas.microsoft.com/office/powerpoint/2010/main" val="5352335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9442" y="779236"/>
            <a:ext cx="9479286" cy="4832092"/>
          </a:xfrm>
          <a:prstGeom prst="rect">
            <a:avLst/>
          </a:prstGeom>
        </p:spPr>
        <p:txBody>
          <a:bodyPr wrap="square">
            <a:spAutoFit/>
          </a:bodyPr>
          <a:lstStyle/>
          <a:p>
            <a:pPr algn="just"/>
            <a:r>
              <a:rPr lang="en-IN" sz="2800" b="1" dirty="0" smtClean="0">
                <a:solidFill>
                  <a:srgbClr val="FF0000"/>
                </a:solidFill>
              </a:rPr>
              <a:t>1e. Select a Method</a:t>
            </a:r>
          </a:p>
          <a:p>
            <a:pPr algn="just">
              <a:buFont typeface="Arial" pitchFamily="34" charset="0"/>
              <a:buChar char="•"/>
            </a:pPr>
            <a:r>
              <a:rPr lang="en-IN" sz="2800" dirty="0" smtClean="0"/>
              <a:t>Organization will need to </a:t>
            </a:r>
            <a:r>
              <a:rPr lang="en-IN" sz="2800" dirty="0" smtClean="0">
                <a:solidFill>
                  <a:srgbClr val="FF0000"/>
                </a:solidFill>
              </a:rPr>
              <a:t>develop a method of measuring risk.</a:t>
            </a:r>
          </a:p>
          <a:p>
            <a:pPr algn="just">
              <a:buFont typeface="Arial" pitchFamily="34" charset="0"/>
              <a:buChar char="•"/>
            </a:pPr>
            <a:r>
              <a:rPr lang="en-IN" sz="2800" dirty="0" smtClean="0"/>
              <a:t>There are many methodologies to pick from; each organization will need to determine which is best. </a:t>
            </a:r>
          </a:p>
          <a:p>
            <a:pPr algn="just">
              <a:buFont typeface="Arial" pitchFamily="34" charset="0"/>
              <a:buChar char="•"/>
            </a:pPr>
            <a:r>
              <a:rPr lang="en-IN" sz="2800" dirty="0" smtClean="0"/>
              <a:t>Ultimately, the organization will need to understand its information security risks.</a:t>
            </a:r>
          </a:p>
          <a:p>
            <a:pPr algn="just"/>
            <a:endParaRPr lang="en-IN" sz="2800" dirty="0" smtClean="0"/>
          </a:p>
          <a:p>
            <a:pPr algn="just"/>
            <a:r>
              <a:rPr lang="en-IN" sz="2800" b="1" dirty="0" smtClean="0">
                <a:solidFill>
                  <a:srgbClr val="FF0000"/>
                </a:solidFill>
              </a:rPr>
              <a:t>1f. Summarize and Communicate Risk</a:t>
            </a:r>
          </a:p>
          <a:p>
            <a:pPr algn="just"/>
            <a:r>
              <a:rPr lang="en-IN" sz="2800" dirty="0" smtClean="0"/>
              <a:t>Risk has to be measured for each information asset, and for the organization as a whole, and then communicated, so </a:t>
            </a:r>
            <a:r>
              <a:rPr lang="en-IN" sz="2800" dirty="0" smtClean="0">
                <a:solidFill>
                  <a:srgbClr val="FF0000"/>
                </a:solidFill>
              </a:rPr>
              <a:t>decisions can be made to manage the risk.</a:t>
            </a:r>
            <a:endParaRPr lang="en-US" sz="2400" dirty="0">
              <a:solidFill>
                <a:srgbClr val="FF0000"/>
              </a:solidFill>
            </a:endParaRPr>
          </a:p>
        </p:txBody>
      </p:sp>
    </p:spTree>
    <p:extLst>
      <p:ext uri="{BB962C8B-B14F-4D97-AF65-F5344CB8AC3E}">
        <p14:creationId xmlns="" xmlns:p14="http://schemas.microsoft.com/office/powerpoint/2010/main" val="5352335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9819" y="540327"/>
            <a:ext cx="10141527" cy="5262979"/>
          </a:xfrm>
          <a:prstGeom prst="rect">
            <a:avLst/>
          </a:prstGeom>
        </p:spPr>
        <p:txBody>
          <a:bodyPr wrap="square">
            <a:spAutoFit/>
          </a:bodyPr>
          <a:lstStyle/>
          <a:p>
            <a:pPr algn="just"/>
            <a:r>
              <a:rPr lang="en-IN" sz="2800" b="1" i="1" dirty="0" smtClean="0">
                <a:solidFill>
                  <a:srgbClr val="FF0000"/>
                </a:solidFill>
              </a:rPr>
              <a:t>2. Risk Mitigation (ease)</a:t>
            </a:r>
          </a:p>
          <a:p>
            <a:pPr algn="just">
              <a:buFont typeface="Arial" pitchFamily="34" charset="0"/>
              <a:buChar char="•"/>
            </a:pPr>
            <a:r>
              <a:rPr lang="en-IN" sz="2800" dirty="0" smtClean="0"/>
              <a:t>It is the process of taking actions to eliminate or reduce the probability of compromising the </a:t>
            </a:r>
            <a:r>
              <a:rPr lang="en-IN" sz="2800" dirty="0" smtClean="0">
                <a:solidFill>
                  <a:srgbClr val="00B050"/>
                </a:solidFill>
              </a:rPr>
              <a:t>confidentiality, integrity, and availability </a:t>
            </a:r>
            <a:r>
              <a:rPr lang="en-IN" sz="2800" dirty="0" smtClean="0"/>
              <a:t>of valued information assets to acceptable levels. </a:t>
            </a:r>
          </a:p>
          <a:p>
            <a:pPr algn="just">
              <a:buFont typeface="Arial" pitchFamily="34" charset="0"/>
              <a:buChar char="•"/>
            </a:pPr>
            <a:r>
              <a:rPr lang="en-IN" sz="2800" dirty="0" smtClean="0"/>
              <a:t>There are 3 steps to risk mitigation: </a:t>
            </a:r>
            <a:r>
              <a:rPr lang="en-IN" sz="2800" dirty="0" smtClean="0">
                <a:solidFill>
                  <a:srgbClr val="00B050"/>
                </a:solidFill>
              </a:rPr>
              <a:t>identify, choose &amp; implement options</a:t>
            </a:r>
            <a:r>
              <a:rPr lang="en-IN" sz="2800" dirty="0" smtClean="0"/>
              <a:t>.</a:t>
            </a:r>
          </a:p>
          <a:p>
            <a:pPr algn="just"/>
            <a:r>
              <a:rPr lang="en-IN" sz="2800" b="1" dirty="0" smtClean="0">
                <a:solidFill>
                  <a:srgbClr val="FF0000"/>
                </a:solidFill>
              </a:rPr>
              <a:t>2a. Identify Options</a:t>
            </a:r>
          </a:p>
          <a:p>
            <a:pPr algn="just"/>
            <a:r>
              <a:rPr lang="en-IN" sz="2800" dirty="0" smtClean="0"/>
              <a:t> There are four options available for mitigating risk:</a:t>
            </a:r>
          </a:p>
          <a:p>
            <a:pPr algn="just"/>
            <a:r>
              <a:rPr lang="en-IN" sz="2800" dirty="0" smtClean="0"/>
              <a:t>1. Accept the risk</a:t>
            </a:r>
          </a:p>
          <a:p>
            <a:pPr algn="just"/>
            <a:r>
              <a:rPr lang="en-IN" sz="2800" dirty="0" smtClean="0"/>
              <a:t>2. Transfer the risk</a:t>
            </a:r>
          </a:p>
          <a:p>
            <a:pPr algn="just"/>
            <a:r>
              <a:rPr lang="en-IN" sz="2800" dirty="0" smtClean="0"/>
              <a:t>3. Limit the risk</a:t>
            </a:r>
          </a:p>
          <a:p>
            <a:pPr algn="just"/>
            <a:r>
              <a:rPr lang="en-IN" sz="2800" dirty="0" smtClean="0"/>
              <a:t>4. Avoid the risk</a:t>
            </a:r>
            <a:endParaRPr lang="en-US" sz="2400" dirty="0"/>
          </a:p>
        </p:txBody>
      </p:sp>
    </p:spTree>
    <p:extLst>
      <p:ext uri="{BB962C8B-B14F-4D97-AF65-F5344CB8AC3E}">
        <p14:creationId xmlns="" xmlns:p14="http://schemas.microsoft.com/office/powerpoint/2010/main" val="5352335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6689" y="637312"/>
            <a:ext cx="10515599" cy="4832092"/>
          </a:xfrm>
          <a:prstGeom prst="rect">
            <a:avLst/>
          </a:prstGeom>
        </p:spPr>
        <p:txBody>
          <a:bodyPr wrap="square">
            <a:spAutoFit/>
          </a:bodyPr>
          <a:lstStyle/>
          <a:p>
            <a:pPr algn="just"/>
            <a:r>
              <a:rPr lang="en-IN" sz="2800" b="1" i="1" dirty="0" smtClean="0">
                <a:solidFill>
                  <a:srgbClr val="FF0000"/>
                </a:solidFill>
              </a:rPr>
              <a:t>1. Accept the Risk</a:t>
            </a:r>
          </a:p>
          <a:p>
            <a:pPr algn="just"/>
            <a:r>
              <a:rPr lang="en-IN" sz="2800" dirty="0" smtClean="0"/>
              <a:t> • The risk is considered low (e.g., the </a:t>
            </a:r>
            <a:r>
              <a:rPr lang="en-IN" sz="2800" dirty="0" smtClean="0">
                <a:solidFill>
                  <a:srgbClr val="FF0000"/>
                </a:solidFill>
              </a:rPr>
              <a:t>value of an asset is low </a:t>
            </a:r>
            <a:r>
              <a:rPr lang="en-IN" sz="2800" dirty="0" smtClean="0"/>
              <a:t>).</a:t>
            </a:r>
          </a:p>
          <a:p>
            <a:pPr algn="just"/>
            <a:r>
              <a:rPr lang="en-IN" sz="2800" dirty="0" smtClean="0"/>
              <a:t>•  If the cost of accepting the risk is high than the cost of transfer or </a:t>
            </a:r>
          </a:p>
          <a:p>
            <a:pPr algn="just"/>
            <a:r>
              <a:rPr lang="en-IN" sz="2800" dirty="0" smtClean="0"/>
              <a:t>    limiting it, then the organization should not accept the risk. </a:t>
            </a:r>
          </a:p>
          <a:p>
            <a:pPr algn="just"/>
            <a:r>
              <a:rPr lang="en-IN" sz="2800" dirty="0" smtClean="0"/>
              <a:t>   The organization should then look at transferring or limiting the risk.</a:t>
            </a:r>
          </a:p>
          <a:p>
            <a:pPr algn="just"/>
            <a:r>
              <a:rPr lang="en-IN" sz="2800" b="1" dirty="0" smtClean="0">
                <a:solidFill>
                  <a:srgbClr val="FF0000"/>
                </a:solidFill>
              </a:rPr>
              <a:t>2. Transfer the Risk</a:t>
            </a:r>
          </a:p>
          <a:p>
            <a:pPr algn="just">
              <a:buFont typeface="Arial" pitchFamily="34" charset="0"/>
              <a:buChar char="•"/>
            </a:pPr>
            <a:r>
              <a:rPr lang="en-IN" sz="2800" b="1" dirty="0" smtClean="0"/>
              <a:t>Transfer</a:t>
            </a:r>
            <a:r>
              <a:rPr lang="en-IN" sz="2800" dirty="0" smtClean="0"/>
              <a:t>. </a:t>
            </a:r>
            <a:r>
              <a:rPr lang="en-IN" sz="2800" b="1" dirty="0" smtClean="0"/>
              <a:t>Risk transfer</a:t>
            </a:r>
            <a:r>
              <a:rPr lang="en-IN" sz="2800" dirty="0" smtClean="0"/>
              <a:t> involves passing the </a:t>
            </a:r>
            <a:r>
              <a:rPr lang="en-IN" sz="2800" b="1" dirty="0" smtClean="0"/>
              <a:t>risk</a:t>
            </a:r>
            <a:r>
              <a:rPr lang="en-IN" sz="2800" dirty="0" smtClean="0"/>
              <a:t> to a third party. </a:t>
            </a:r>
          </a:p>
          <a:p>
            <a:pPr algn="just">
              <a:buFont typeface="Arial" pitchFamily="34" charset="0"/>
              <a:buChar char="•"/>
            </a:pPr>
            <a:r>
              <a:rPr lang="en-IN" sz="2800" dirty="0" smtClean="0"/>
              <a:t>This doesn't change or eliminate the </a:t>
            </a:r>
            <a:r>
              <a:rPr lang="en-IN" sz="2800" b="1" dirty="0" smtClean="0"/>
              <a:t>risk</a:t>
            </a:r>
            <a:r>
              <a:rPr lang="en-IN" sz="2800" dirty="0" smtClean="0"/>
              <a:t>, it simply gives another party the responsibility to </a:t>
            </a:r>
            <a:r>
              <a:rPr lang="en-IN" sz="2800" b="1" dirty="0" smtClean="0"/>
              <a:t>manage</a:t>
            </a:r>
            <a:r>
              <a:rPr lang="en-IN" sz="2800" dirty="0" smtClean="0"/>
              <a:t> the </a:t>
            </a:r>
            <a:r>
              <a:rPr lang="en-IN" sz="2800" b="1" dirty="0" smtClean="0"/>
              <a:t>risk</a:t>
            </a:r>
            <a:r>
              <a:rPr lang="en-IN" sz="2800" dirty="0" smtClean="0"/>
              <a:t>. </a:t>
            </a:r>
          </a:p>
          <a:p>
            <a:pPr algn="just">
              <a:buFont typeface="Arial" pitchFamily="34" charset="0"/>
              <a:buChar char="•"/>
            </a:pPr>
            <a:r>
              <a:rPr lang="en-IN" sz="2800" dirty="0" smtClean="0"/>
              <a:t>Examples of </a:t>
            </a:r>
            <a:r>
              <a:rPr lang="en-IN" sz="2800" b="1" dirty="0" smtClean="0"/>
              <a:t>risk transfer</a:t>
            </a:r>
            <a:r>
              <a:rPr lang="en-IN" sz="2800" dirty="0" smtClean="0"/>
              <a:t> include </a:t>
            </a:r>
            <a:r>
              <a:rPr lang="en-IN" sz="2800" dirty="0" smtClean="0">
                <a:solidFill>
                  <a:srgbClr val="FF0000"/>
                </a:solidFill>
              </a:rPr>
              <a:t>insurance, performance bonds, warranties, fixed price contracts, and guarantees.</a:t>
            </a:r>
            <a:endParaRPr lang="en-US" sz="2800" dirty="0">
              <a:solidFill>
                <a:srgbClr val="FF0000"/>
              </a:solidFill>
            </a:endParaRPr>
          </a:p>
        </p:txBody>
      </p:sp>
    </p:spTree>
    <p:extLst>
      <p:ext uri="{BB962C8B-B14F-4D97-AF65-F5344CB8AC3E}">
        <p14:creationId xmlns="" xmlns:p14="http://schemas.microsoft.com/office/powerpoint/2010/main" val="5352335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6581" y="738681"/>
            <a:ext cx="10598727" cy="5232202"/>
          </a:xfrm>
          <a:prstGeom prst="rect">
            <a:avLst/>
          </a:prstGeom>
        </p:spPr>
        <p:txBody>
          <a:bodyPr wrap="square">
            <a:spAutoFit/>
          </a:bodyPr>
          <a:lstStyle/>
          <a:p>
            <a:pPr algn="just"/>
            <a:r>
              <a:rPr lang="en-IN" sz="2800" b="1" dirty="0" smtClean="0">
                <a:solidFill>
                  <a:srgbClr val="FF0000"/>
                </a:solidFill>
              </a:rPr>
              <a:t>3. Limit the Risk</a:t>
            </a:r>
          </a:p>
          <a:p>
            <a:pPr algn="just">
              <a:buFont typeface="Arial" pitchFamily="34" charset="0"/>
              <a:buChar char="•"/>
            </a:pPr>
            <a:r>
              <a:rPr lang="en-IN" sz="2400" dirty="0" smtClean="0"/>
              <a:t>When a risk is high and the risk cannot be transferred then the risk should be limited . </a:t>
            </a:r>
          </a:p>
          <a:p>
            <a:pPr algn="just">
              <a:buFont typeface="Arial" pitchFamily="34" charset="0"/>
              <a:buChar char="•"/>
            </a:pPr>
            <a:r>
              <a:rPr lang="en-IN" sz="2400" dirty="0" smtClean="0"/>
              <a:t>In the case of limiting risks such as a virus infection, spam and unauthorized Internet access, the organization may decide to order the </a:t>
            </a:r>
            <a:r>
              <a:rPr lang="en-IN" sz="2400" dirty="0" smtClean="0">
                <a:solidFill>
                  <a:srgbClr val="FF0000"/>
                </a:solidFill>
              </a:rPr>
              <a:t>purchase of software for all computer devices to reduce the impact of those risks. </a:t>
            </a:r>
          </a:p>
          <a:p>
            <a:pPr algn="just">
              <a:buFont typeface="Arial" pitchFamily="34" charset="0"/>
              <a:buChar char="•"/>
            </a:pPr>
            <a:r>
              <a:rPr lang="en-IN" sz="2400" dirty="0" smtClean="0"/>
              <a:t>Limiting risk will mean controlling access to the network, by installing antivirus, spam ware and a firewall where none exists. </a:t>
            </a:r>
          </a:p>
          <a:p>
            <a:pPr algn="just">
              <a:buFont typeface="Arial" pitchFamily="34" charset="0"/>
              <a:buChar char="•"/>
            </a:pPr>
            <a:r>
              <a:rPr lang="en-IN" sz="2400" dirty="0" smtClean="0">
                <a:solidFill>
                  <a:srgbClr val="FF0000"/>
                </a:solidFill>
              </a:rPr>
              <a:t>Training employees</a:t>
            </a:r>
            <a:r>
              <a:rPr lang="en-IN" sz="2400" dirty="0" smtClean="0"/>
              <a:t>, interns and contractors to be aware of information security will also help reduce the risks.</a:t>
            </a:r>
          </a:p>
          <a:p>
            <a:pPr algn="just">
              <a:buFont typeface="Arial" pitchFamily="34" charset="0"/>
              <a:buChar char="•"/>
            </a:pPr>
            <a:r>
              <a:rPr lang="en-IN" sz="2400" dirty="0" smtClean="0"/>
              <a:t> Keeping </a:t>
            </a:r>
            <a:r>
              <a:rPr lang="en-IN" sz="2400" dirty="0" smtClean="0">
                <a:solidFill>
                  <a:srgbClr val="FF0000"/>
                </a:solidFill>
              </a:rPr>
              <a:t>software updated is a critical defence to recently discovered vulnerabilities.</a:t>
            </a:r>
          </a:p>
          <a:p>
            <a:pPr algn="just"/>
            <a:endParaRPr lang="en-IN" dirty="0" smtClean="0"/>
          </a:p>
          <a:p>
            <a:pPr algn="just"/>
            <a:r>
              <a:rPr lang="en-IN" dirty="0" smtClean="0"/>
              <a:t> </a:t>
            </a:r>
            <a:endParaRPr lang="en-IN"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7636" y="877227"/>
            <a:ext cx="10252364" cy="3970318"/>
          </a:xfrm>
          <a:prstGeom prst="rect">
            <a:avLst/>
          </a:prstGeom>
        </p:spPr>
        <p:txBody>
          <a:bodyPr wrap="square">
            <a:spAutoFit/>
          </a:bodyPr>
          <a:lstStyle/>
          <a:p>
            <a:pPr algn="just"/>
            <a:r>
              <a:rPr lang="en-IN" sz="2800" b="1" dirty="0" smtClean="0">
                <a:solidFill>
                  <a:srgbClr val="FF0000"/>
                </a:solidFill>
              </a:rPr>
              <a:t>4. Avoid the Risk</a:t>
            </a:r>
          </a:p>
          <a:p>
            <a:pPr algn="just"/>
            <a:r>
              <a:rPr lang="en-IN" sz="2800" dirty="0" smtClean="0"/>
              <a:t>When it comes to your responsibility as a manager you have to know when it is appropriate to avoid the risk altogether.  </a:t>
            </a:r>
          </a:p>
          <a:p>
            <a:pPr algn="just"/>
            <a:r>
              <a:rPr lang="en-IN" sz="2800" dirty="0" smtClean="0"/>
              <a:t>Risk avoidance may be used to protect those assets which are at high risk. </a:t>
            </a:r>
          </a:p>
          <a:p>
            <a:pPr algn="just"/>
            <a:r>
              <a:rPr lang="en-IN" sz="2800" dirty="0" smtClean="0"/>
              <a:t>Some examples of this option include:</a:t>
            </a:r>
          </a:p>
          <a:p>
            <a:pPr algn="just"/>
            <a:r>
              <a:rPr lang="en-IN" sz="2800" dirty="0" smtClean="0"/>
              <a:t>• Providing a facility outside a flood zone</a:t>
            </a:r>
          </a:p>
          <a:p>
            <a:r>
              <a:rPr lang="en-IN" sz="2800" dirty="0" smtClean="0"/>
              <a:t>• Keep computer systems with confidential information separate from the Internet</a:t>
            </a:r>
            <a:endParaRPr lang="en-IN"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49517"/>
            <a:ext cx="10252364" cy="3108543"/>
          </a:xfrm>
          <a:prstGeom prst="rect">
            <a:avLst/>
          </a:prstGeom>
        </p:spPr>
        <p:txBody>
          <a:bodyPr wrap="square">
            <a:spAutoFit/>
          </a:bodyPr>
          <a:lstStyle/>
          <a:p>
            <a:pPr algn="just"/>
            <a:r>
              <a:rPr lang="en-IN" sz="2800" b="1" dirty="0" smtClean="0">
                <a:solidFill>
                  <a:srgbClr val="FF0000"/>
                </a:solidFill>
              </a:rPr>
              <a:t>2b. Choose an Option</a:t>
            </a:r>
          </a:p>
          <a:p>
            <a:pPr algn="just">
              <a:buFont typeface="Arial" pitchFamily="34" charset="0"/>
              <a:buChar char="•"/>
            </a:pPr>
            <a:r>
              <a:rPr lang="en-IN" sz="2800" dirty="0" smtClean="0"/>
              <a:t>Once the organization has identified the various options for mitigating risk, one must be selected. </a:t>
            </a:r>
          </a:p>
          <a:p>
            <a:pPr algn="just">
              <a:buFont typeface="Arial" pitchFamily="34" charset="0"/>
              <a:buChar char="•"/>
            </a:pPr>
            <a:r>
              <a:rPr lang="en-IN" sz="2800" dirty="0" smtClean="0"/>
              <a:t>The team or individual designated to handle risk management should need to work with the appropriate individuals and make a recommendation to management.  </a:t>
            </a:r>
          </a:p>
          <a:p>
            <a:pPr algn="just"/>
            <a:endParaRPr lang="en-IN" sz="2800" dirty="0">
              <a:solidFill>
                <a:srgbClr val="FF000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109" y="364608"/>
            <a:ext cx="10252364" cy="4401205"/>
          </a:xfrm>
          <a:prstGeom prst="rect">
            <a:avLst/>
          </a:prstGeom>
        </p:spPr>
        <p:txBody>
          <a:bodyPr wrap="square">
            <a:spAutoFit/>
          </a:bodyPr>
          <a:lstStyle/>
          <a:p>
            <a:pPr algn="just"/>
            <a:r>
              <a:rPr lang="en-IN" sz="2800" b="1" dirty="0" smtClean="0">
                <a:solidFill>
                  <a:srgbClr val="FF0000"/>
                </a:solidFill>
              </a:rPr>
              <a:t>2c. Implement the Option</a:t>
            </a:r>
          </a:p>
          <a:p>
            <a:pPr algn="just">
              <a:buFont typeface="Arial" pitchFamily="34" charset="0"/>
              <a:buChar char="•"/>
            </a:pPr>
            <a:r>
              <a:rPr lang="en-IN" sz="2800" dirty="0" smtClean="0"/>
              <a:t>As previously defined, the possible actions are to accept the risk, transfer the risk, limit the risk, or avoid the risk. </a:t>
            </a:r>
          </a:p>
          <a:p>
            <a:pPr algn="just">
              <a:buFont typeface="Arial" pitchFamily="34" charset="0"/>
              <a:buChar char="•"/>
            </a:pPr>
            <a:r>
              <a:rPr lang="en-IN" sz="2800" dirty="0" smtClean="0"/>
              <a:t>Each information asset now has an assigned risk and the option for </a:t>
            </a:r>
            <a:r>
              <a:rPr lang="en-IN" sz="2800" dirty="0" smtClean="0">
                <a:solidFill>
                  <a:srgbClr val="FF0000"/>
                </a:solidFill>
              </a:rPr>
              <a:t>mitigating the risk </a:t>
            </a:r>
            <a:r>
              <a:rPr lang="en-IN" sz="2800" dirty="0" smtClean="0"/>
              <a:t>has been chosen.</a:t>
            </a:r>
          </a:p>
          <a:p>
            <a:pPr algn="just">
              <a:buFont typeface="Arial" pitchFamily="34" charset="0"/>
              <a:buChar char="•"/>
            </a:pPr>
            <a:r>
              <a:rPr lang="en-IN" sz="2800" dirty="0" smtClean="0"/>
              <a:t>Limiting the risk by putting a control in place will be the most commonly chosen option to </a:t>
            </a:r>
            <a:r>
              <a:rPr lang="en-IN" sz="2800" dirty="0" smtClean="0">
                <a:solidFill>
                  <a:srgbClr val="FF0000"/>
                </a:solidFill>
              </a:rPr>
              <a:t>protect your information assets </a:t>
            </a:r>
            <a:r>
              <a:rPr lang="en-IN" sz="2800" dirty="0" smtClean="0"/>
              <a:t>and systems. </a:t>
            </a:r>
          </a:p>
          <a:p>
            <a:pPr algn="just">
              <a:buFont typeface="Arial" pitchFamily="34" charset="0"/>
              <a:buChar char="•"/>
            </a:pPr>
            <a:r>
              <a:rPr lang="en-IN" sz="2800" dirty="0" smtClean="0">
                <a:solidFill>
                  <a:srgbClr val="FF0000"/>
                </a:solidFill>
              </a:rPr>
              <a:t>Continual monitoring and regular updating </a:t>
            </a:r>
            <a:r>
              <a:rPr lang="en-IN" sz="2800" dirty="0" smtClean="0"/>
              <a:t>is part of the implementation to keep the risk at an acceptable level.  </a:t>
            </a:r>
            <a:endParaRPr lang="en-IN" sz="2800" dirty="0">
              <a:solidFill>
                <a:srgbClr val="FF0000"/>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3563" y="821808"/>
            <a:ext cx="10252364" cy="2677656"/>
          </a:xfrm>
          <a:prstGeom prst="rect">
            <a:avLst/>
          </a:prstGeom>
        </p:spPr>
        <p:txBody>
          <a:bodyPr wrap="square">
            <a:spAutoFit/>
          </a:bodyPr>
          <a:lstStyle/>
          <a:p>
            <a:pPr algn="just"/>
            <a:r>
              <a:rPr lang="en-IN" sz="2800" b="1" i="1" dirty="0" smtClean="0">
                <a:solidFill>
                  <a:srgbClr val="FF0000"/>
                </a:solidFill>
              </a:rPr>
              <a:t>3. Evaluation</a:t>
            </a:r>
          </a:p>
          <a:p>
            <a:pPr algn="just">
              <a:buFont typeface="Arial" pitchFamily="34" charset="0"/>
              <a:buChar char="•"/>
            </a:pPr>
            <a:r>
              <a:rPr lang="en-IN" sz="2800" dirty="0" smtClean="0"/>
              <a:t>A designated team or individual should follow through to </a:t>
            </a:r>
            <a:r>
              <a:rPr lang="en-IN" sz="2800" dirty="0" smtClean="0">
                <a:solidFill>
                  <a:srgbClr val="FF0000"/>
                </a:solidFill>
              </a:rPr>
              <a:t>ensure that the chosen option has been implemented. </a:t>
            </a:r>
          </a:p>
          <a:p>
            <a:pPr algn="just">
              <a:buFont typeface="Arial" pitchFamily="34" charset="0"/>
              <a:buChar char="•"/>
            </a:pPr>
            <a:r>
              <a:rPr lang="en-IN" sz="2800" dirty="0" smtClean="0"/>
              <a:t>An annual review must also be performed to ensure that the </a:t>
            </a:r>
            <a:r>
              <a:rPr lang="en-IN" sz="2800" dirty="0" smtClean="0">
                <a:solidFill>
                  <a:srgbClr val="FF0000"/>
                </a:solidFill>
              </a:rPr>
              <a:t>controls put in place are still functional and feasible to protect a given information asset procedure</a:t>
            </a:r>
            <a:r>
              <a:rPr lang="en-IN" sz="2800"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37675" y="505326"/>
            <a:ext cx="10155016" cy="5756929"/>
          </a:xfrm>
        </p:spPr>
        <p:txBody>
          <a:bodyPr>
            <a:noAutofit/>
          </a:bodyPr>
          <a:lstStyle/>
          <a:p>
            <a:pPr algn="just"/>
            <a:r>
              <a:rPr lang="en-US" sz="2800" dirty="0"/>
              <a:t> </a:t>
            </a:r>
            <a:r>
              <a:rPr lang="en-US" sz="2800" cap="none" dirty="0" smtClean="0">
                <a:solidFill>
                  <a:srgbClr val="FF0000"/>
                </a:solidFill>
              </a:rPr>
              <a:t>What are we protecting  </a:t>
            </a:r>
            <a:endParaRPr lang="en-US" sz="2800" dirty="0" smtClean="0">
              <a:solidFill>
                <a:srgbClr val="FF0000"/>
              </a:solidFill>
            </a:endParaRPr>
          </a:p>
          <a:p>
            <a:pPr algn="just"/>
            <a:r>
              <a:rPr lang="en-US" sz="2800" cap="none" dirty="0" smtClean="0">
                <a:solidFill>
                  <a:schemeClr val="tx1"/>
                </a:solidFill>
              </a:rPr>
              <a:t>The </a:t>
            </a:r>
            <a:r>
              <a:rPr lang="en-US" sz="2800" cap="none" dirty="0">
                <a:solidFill>
                  <a:schemeClr val="tx1"/>
                </a:solidFill>
              </a:rPr>
              <a:t>technology and information assets of the company are made up of the following components: </a:t>
            </a:r>
            <a:r>
              <a:rPr lang="en-US" sz="2800" cap="none" dirty="0" smtClean="0">
                <a:solidFill>
                  <a:schemeClr val="tx1"/>
                </a:solidFill>
              </a:rPr>
              <a:t> </a:t>
            </a:r>
          </a:p>
          <a:p>
            <a:pPr algn="just"/>
            <a:r>
              <a:rPr lang="en-US" sz="2800" dirty="0">
                <a:solidFill>
                  <a:schemeClr val="tx1"/>
                </a:solidFill>
              </a:rPr>
              <a:t>• </a:t>
            </a:r>
            <a:r>
              <a:rPr lang="en-US" sz="2800" cap="none" dirty="0" smtClean="0">
                <a:solidFill>
                  <a:srgbClr val="FF0000"/>
                </a:solidFill>
              </a:rPr>
              <a:t>Computer hardware</a:t>
            </a:r>
            <a:r>
              <a:rPr lang="en-US" sz="2800" cap="none" dirty="0" smtClean="0">
                <a:solidFill>
                  <a:schemeClr val="tx1"/>
                </a:solidFill>
              </a:rPr>
              <a:t>, CPU, disc, email, web, application servers, </a:t>
            </a:r>
          </a:p>
          <a:p>
            <a:pPr algn="just"/>
            <a:r>
              <a:rPr lang="en-US" sz="2800" cap="none" dirty="0" smtClean="0">
                <a:solidFill>
                  <a:schemeClr val="tx1"/>
                </a:solidFill>
              </a:rPr>
              <a:t>PC systems, application software, system software, etc. </a:t>
            </a:r>
          </a:p>
          <a:p>
            <a:pPr algn="just"/>
            <a:r>
              <a:rPr lang="en-US" sz="2800" cap="none" dirty="0" smtClean="0">
                <a:solidFill>
                  <a:schemeClr val="tx1"/>
                </a:solidFill>
              </a:rPr>
              <a:t>•</a:t>
            </a:r>
            <a:r>
              <a:rPr lang="en-US" sz="2800" cap="none" dirty="0" smtClean="0">
                <a:solidFill>
                  <a:srgbClr val="FF0000"/>
                </a:solidFill>
              </a:rPr>
              <a:t>System software including: </a:t>
            </a:r>
            <a:r>
              <a:rPr lang="en-US" sz="2800" cap="none" dirty="0" smtClean="0">
                <a:solidFill>
                  <a:schemeClr val="tx1"/>
                </a:solidFill>
              </a:rPr>
              <a:t>operating systems, database management systems, and backup and restore software, communications protocols, and so forth. </a:t>
            </a:r>
          </a:p>
          <a:p>
            <a:pPr algn="just"/>
            <a:endParaRPr lang="en-US" sz="2800" cap="none" dirty="0"/>
          </a:p>
        </p:txBody>
      </p:sp>
    </p:spTree>
    <p:extLst>
      <p:ext uri="{BB962C8B-B14F-4D97-AF65-F5344CB8AC3E}">
        <p14:creationId xmlns="" xmlns:p14="http://schemas.microsoft.com/office/powerpoint/2010/main" val="193560356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3563" y="420027"/>
            <a:ext cx="10432473" cy="5262979"/>
          </a:xfrm>
          <a:prstGeom prst="rect">
            <a:avLst/>
          </a:prstGeom>
        </p:spPr>
        <p:txBody>
          <a:bodyPr wrap="square">
            <a:spAutoFit/>
          </a:bodyPr>
          <a:lstStyle/>
          <a:p>
            <a:pPr algn="just"/>
            <a:r>
              <a:rPr lang="en-IN" sz="2800" dirty="0" smtClean="0"/>
              <a:t>Evaluation step in the Risk Management process consists of 2 components : </a:t>
            </a:r>
            <a:r>
              <a:rPr lang="en-IN" sz="2800" b="1" dirty="0" smtClean="0">
                <a:solidFill>
                  <a:srgbClr val="00B050"/>
                </a:solidFill>
              </a:rPr>
              <a:t>The review and recording of the review.</a:t>
            </a:r>
          </a:p>
          <a:p>
            <a:pPr algn="just"/>
            <a:r>
              <a:rPr lang="en-IN" sz="2800" b="1" dirty="0" smtClean="0">
                <a:solidFill>
                  <a:srgbClr val="FF0000"/>
                </a:solidFill>
              </a:rPr>
              <a:t>3a. Review and Record</a:t>
            </a:r>
          </a:p>
          <a:p>
            <a:pPr algn="just"/>
            <a:r>
              <a:rPr lang="en-IN" sz="2800" dirty="0" smtClean="0">
                <a:solidFill>
                  <a:srgbClr val="00B050"/>
                </a:solidFill>
              </a:rPr>
              <a:t>It is time to record and document lessons learned</a:t>
            </a:r>
            <a:r>
              <a:rPr lang="en-IN" sz="2800" dirty="0" smtClean="0"/>
              <a:t>.</a:t>
            </a:r>
          </a:p>
          <a:p>
            <a:pPr algn="just"/>
            <a:r>
              <a:rPr lang="en-IN" sz="2800" dirty="0" smtClean="0"/>
              <a:t>A group should be organized including the original team to discuss and evaluate the process and document any issues and lessons learned.</a:t>
            </a:r>
          </a:p>
          <a:p>
            <a:pPr algn="just"/>
            <a:r>
              <a:rPr lang="en-IN" sz="2800" b="1" dirty="0" smtClean="0">
                <a:solidFill>
                  <a:srgbClr val="FF0000"/>
                </a:solidFill>
              </a:rPr>
              <a:t>3b. Tools to Help with the Process</a:t>
            </a:r>
          </a:p>
          <a:p>
            <a:pPr algn="just"/>
            <a:r>
              <a:rPr lang="en-IN" sz="2800" dirty="0" smtClean="0"/>
              <a:t>Also important is the </a:t>
            </a:r>
            <a:r>
              <a:rPr lang="en-IN" sz="2800" dirty="0" smtClean="0">
                <a:solidFill>
                  <a:srgbClr val="00B050"/>
                </a:solidFill>
              </a:rPr>
              <a:t>use of tools, auditing, and policies</a:t>
            </a:r>
            <a:r>
              <a:rPr lang="en-IN" sz="2800" dirty="0" smtClean="0"/>
              <a:t>. Tools such as dedicated risk management systems can be used to assess risk.  Auditing allows the organization over time to identify the possible threats and risks and implement future risk assessment and management.   </a:t>
            </a:r>
            <a:endParaRPr lang="en-IN" sz="2800" dirty="0">
              <a:solidFill>
                <a:srgbClr val="FF000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CPAG 2015 TSDikshit</a:t>
            </a:r>
            <a:endParaRPr lang="en-US"/>
          </a:p>
        </p:txBody>
      </p:sp>
      <p:sp>
        <p:nvSpPr>
          <p:cNvPr id="4" name="Slide Number Placeholder 3"/>
          <p:cNvSpPr>
            <a:spLocks noGrp="1"/>
          </p:cNvSpPr>
          <p:nvPr>
            <p:ph type="sldNum" sz="quarter" idx="12"/>
          </p:nvPr>
        </p:nvSpPr>
        <p:spPr/>
        <p:txBody>
          <a:bodyPr/>
          <a:lstStyle/>
          <a:p>
            <a:fld id="{CA72FA59-2E82-4C11-B2D6-09DF84BC8074}" type="slidenum">
              <a:rPr lang="en-US" smtClean="0"/>
              <a:pPr/>
              <a:t>61</a:t>
            </a:fld>
            <a:endParaRPr lang="en-US"/>
          </a:p>
        </p:txBody>
      </p:sp>
      <p:sp>
        <p:nvSpPr>
          <p:cNvPr id="5" name="Title 4"/>
          <p:cNvSpPr>
            <a:spLocks noGrp="1"/>
          </p:cNvSpPr>
          <p:nvPr>
            <p:ph type="title"/>
          </p:nvPr>
        </p:nvSpPr>
        <p:spPr>
          <a:xfrm>
            <a:off x="571461" y="0"/>
            <a:ext cx="10972800" cy="1143000"/>
          </a:xfrm>
        </p:spPr>
        <p:txBody>
          <a:bodyPr>
            <a:noAutofit/>
          </a:bodyPr>
          <a:lstStyle/>
          <a:p>
            <a:r>
              <a:rPr lang="en-IN" sz="3600" b="1" dirty="0" smtClean="0">
                <a:solidFill>
                  <a:srgbClr val="00B050"/>
                </a:solidFill>
              </a:rPr>
              <a:t/>
            </a:r>
            <a:br>
              <a:rPr lang="en-IN" sz="3600" b="1" dirty="0" smtClean="0">
                <a:solidFill>
                  <a:srgbClr val="00B050"/>
                </a:solidFill>
              </a:rPr>
            </a:br>
            <a:r>
              <a:rPr lang="en-IN" sz="3600" b="1" dirty="0" smtClean="0">
                <a:solidFill>
                  <a:srgbClr val="00B050"/>
                </a:solidFill>
              </a:rPr>
              <a:t>Policies, Standards, &amp; Practices</a:t>
            </a:r>
            <a:endParaRPr lang="en-IN" sz="3600" b="1" dirty="0">
              <a:solidFill>
                <a:srgbClr val="00B050"/>
              </a:solidFill>
            </a:endParaRPr>
          </a:p>
        </p:txBody>
      </p:sp>
      <p:pic>
        <p:nvPicPr>
          <p:cNvPr id="121858" name="Picture 2"/>
          <p:cNvPicPr>
            <a:picLocks noChangeAspect="1" noChangeArrowheads="1"/>
          </p:cNvPicPr>
          <p:nvPr/>
        </p:nvPicPr>
        <p:blipFill>
          <a:blip r:embed="rId2"/>
          <a:srcRect/>
          <a:stretch>
            <a:fillRect/>
          </a:stretch>
        </p:blipFill>
        <p:spPr bwMode="auto">
          <a:xfrm>
            <a:off x="380960" y="1389343"/>
            <a:ext cx="11562053" cy="5205412"/>
          </a:xfrm>
          <a:prstGeom prst="rect">
            <a:avLst/>
          </a:prstGeom>
          <a:noFill/>
          <a:ln w="9525">
            <a:noFill/>
            <a:miter lim="800000"/>
            <a:headEnd/>
            <a:tailEnd/>
          </a:ln>
          <a:effectLst/>
        </p:spPr>
      </p:pic>
    </p:spTree>
    <p:extLst>
      <p:ext uri="{BB962C8B-B14F-4D97-AF65-F5344CB8AC3E}">
        <p14:creationId xmlns="" xmlns:p14="http://schemas.microsoft.com/office/powerpoint/2010/main" val="357948756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649" y="420026"/>
            <a:ext cx="11142934" cy="5693866"/>
          </a:xfrm>
          <a:prstGeom prst="rect">
            <a:avLst/>
          </a:prstGeom>
        </p:spPr>
        <p:txBody>
          <a:bodyPr wrap="square">
            <a:spAutoFit/>
          </a:bodyPr>
          <a:lstStyle/>
          <a:p>
            <a:pPr algn="just"/>
            <a:r>
              <a:rPr lang="en-IN" sz="2800" b="1" dirty="0" smtClean="0">
                <a:solidFill>
                  <a:srgbClr val="FF0000"/>
                </a:solidFill>
              </a:rPr>
              <a:t>Policies</a:t>
            </a:r>
            <a:endParaRPr lang="en-IN" sz="2800" dirty="0" smtClean="0">
              <a:solidFill>
                <a:srgbClr val="FF0000"/>
              </a:solidFill>
            </a:endParaRPr>
          </a:p>
          <a:p>
            <a:pPr marL="457200" indent="-457200" algn="just">
              <a:buFont typeface="Arial" pitchFamily="34" charset="0"/>
              <a:buChar char="•"/>
            </a:pPr>
            <a:r>
              <a:rPr lang="en-IN" sz="2800" dirty="0" smtClean="0"/>
              <a:t>An information security policy consists of </a:t>
            </a:r>
            <a:r>
              <a:rPr lang="en-IN" sz="2800" b="1" dirty="0" smtClean="0">
                <a:solidFill>
                  <a:srgbClr val="FF0000"/>
                </a:solidFill>
              </a:rPr>
              <a:t>high level statements relating to the protection of information </a:t>
            </a:r>
            <a:r>
              <a:rPr lang="en-IN" sz="2800" dirty="0" smtClean="0"/>
              <a:t>across the business and should be produced by senior management. </a:t>
            </a:r>
          </a:p>
          <a:p>
            <a:pPr marL="457200" indent="-457200" algn="just">
              <a:buFont typeface="Arial" pitchFamily="34" charset="0"/>
              <a:buChar char="•"/>
            </a:pPr>
            <a:r>
              <a:rPr lang="en-IN" sz="2800" dirty="0" smtClean="0"/>
              <a:t>The policy outlines security roles and responsibilities, </a:t>
            </a:r>
            <a:r>
              <a:rPr lang="en-IN" sz="2800" dirty="0" smtClean="0">
                <a:solidFill>
                  <a:srgbClr val="FF0000"/>
                </a:solidFill>
              </a:rPr>
              <a:t>defines the scope of information to be protected</a:t>
            </a:r>
            <a:r>
              <a:rPr lang="en-IN" sz="2800" dirty="0" smtClean="0"/>
              <a:t>, and provides a high level description of the controls that must be in place to protect information. </a:t>
            </a:r>
          </a:p>
          <a:p>
            <a:pPr marL="457200" indent="-457200" algn="just">
              <a:buFont typeface="Arial" pitchFamily="34" charset="0"/>
              <a:buChar char="•"/>
            </a:pPr>
            <a:r>
              <a:rPr lang="en-IN" sz="2800" dirty="0" smtClean="0"/>
              <a:t>Business may have several specific policies that target different areas ,</a:t>
            </a:r>
            <a:r>
              <a:rPr lang="en-IN" sz="2800" dirty="0" smtClean="0">
                <a:solidFill>
                  <a:srgbClr val="FF0000"/>
                </a:solidFill>
              </a:rPr>
              <a:t>such as email policy or acceptable use policy. </a:t>
            </a:r>
          </a:p>
          <a:p>
            <a:pPr marL="457200" indent="-457200" algn="just">
              <a:buFont typeface="Arial" pitchFamily="34" charset="0"/>
              <a:buChar char="•"/>
            </a:pPr>
            <a:r>
              <a:rPr lang="en-IN" sz="2800" dirty="0" smtClean="0"/>
              <a:t>From </a:t>
            </a:r>
            <a:r>
              <a:rPr lang="en-IN" sz="2800" dirty="0" smtClean="0">
                <a:solidFill>
                  <a:srgbClr val="FF0000"/>
                </a:solidFill>
              </a:rPr>
              <a:t>legal and compliances perspective, an information security policy is often viewed by senior management.</a:t>
            </a:r>
          </a:p>
          <a:p>
            <a:pPr marL="457200" indent="-457200" algn="just">
              <a:buFont typeface="Arial" pitchFamily="34" charset="0"/>
              <a:buChar char="•"/>
            </a:pPr>
            <a:r>
              <a:rPr lang="en-IN" sz="2800" dirty="0" smtClean="0"/>
              <a:t>A </a:t>
            </a:r>
            <a:r>
              <a:rPr lang="en-IN" sz="2800" dirty="0" smtClean="0">
                <a:solidFill>
                  <a:srgbClr val="FF0000"/>
                </a:solidFill>
              </a:rPr>
              <a:t>documented policy is frequently a requirement to satisfy regulations or laws, </a:t>
            </a:r>
            <a:r>
              <a:rPr lang="en-IN" sz="2800" dirty="0" smtClean="0"/>
              <a:t>such as those relating to privacy and finance.  </a:t>
            </a:r>
            <a:endParaRPr lang="en-IN" sz="2800" b="1"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6993" y="420027"/>
            <a:ext cx="11057590" cy="4832092"/>
          </a:xfrm>
          <a:prstGeom prst="rect">
            <a:avLst/>
          </a:prstGeom>
        </p:spPr>
        <p:txBody>
          <a:bodyPr wrap="square">
            <a:spAutoFit/>
          </a:bodyPr>
          <a:lstStyle/>
          <a:p>
            <a:r>
              <a:rPr lang="en-IN" sz="2800" b="1" dirty="0" smtClean="0">
                <a:solidFill>
                  <a:srgbClr val="FF0000"/>
                </a:solidFill>
              </a:rPr>
              <a:t>Standards</a:t>
            </a:r>
          </a:p>
          <a:p>
            <a:pPr marL="457200" indent="-457200">
              <a:buFont typeface="Arial" pitchFamily="34" charset="0"/>
              <a:buChar char="•"/>
            </a:pPr>
            <a:r>
              <a:rPr lang="en-IN" sz="2800" dirty="0" smtClean="0"/>
              <a:t>Standards consist of specific </a:t>
            </a:r>
            <a:r>
              <a:rPr lang="en-IN" sz="2800" b="1" dirty="0" smtClean="0">
                <a:solidFill>
                  <a:srgbClr val="FF0000"/>
                </a:solidFill>
              </a:rPr>
              <a:t>low level mandatory controls </a:t>
            </a:r>
            <a:r>
              <a:rPr lang="en-IN" sz="2800" dirty="0" smtClean="0"/>
              <a:t>that help enforce and support the information security policy.</a:t>
            </a:r>
          </a:p>
          <a:p>
            <a:pPr marL="457200" indent="-457200">
              <a:buFont typeface="Arial" pitchFamily="34" charset="0"/>
              <a:buChar char="•"/>
            </a:pPr>
            <a:endParaRPr lang="en-IN" sz="2800" dirty="0" smtClean="0"/>
          </a:p>
          <a:p>
            <a:pPr marL="457200" indent="-457200">
              <a:buFont typeface="Arial" pitchFamily="34" charset="0"/>
              <a:buChar char="•"/>
            </a:pPr>
            <a:r>
              <a:rPr lang="en-IN" sz="2800" dirty="0" smtClean="0"/>
              <a:t>Standards help to </a:t>
            </a:r>
            <a:r>
              <a:rPr lang="en-IN" sz="2800" dirty="0" smtClean="0">
                <a:solidFill>
                  <a:srgbClr val="FF0000"/>
                </a:solidFill>
              </a:rPr>
              <a:t>ensure security consistency </a:t>
            </a:r>
            <a:r>
              <a:rPr lang="en-IN" sz="2800" dirty="0" smtClean="0"/>
              <a:t>across the business and usually contain security controls relating to the implementation of </a:t>
            </a:r>
            <a:r>
              <a:rPr lang="en-IN" sz="2800" dirty="0" smtClean="0">
                <a:solidFill>
                  <a:srgbClr val="FF0000"/>
                </a:solidFill>
              </a:rPr>
              <a:t>specific technology, hardware or software. </a:t>
            </a:r>
          </a:p>
          <a:p>
            <a:pPr marL="457200" indent="-457200">
              <a:buFont typeface="Arial" pitchFamily="34" charset="0"/>
              <a:buChar char="•"/>
            </a:pPr>
            <a:endParaRPr lang="en-IN" sz="2800" dirty="0" smtClean="0">
              <a:solidFill>
                <a:srgbClr val="FF0000"/>
              </a:solidFill>
            </a:endParaRPr>
          </a:p>
          <a:p>
            <a:pPr marL="457200" indent="-457200">
              <a:buFont typeface="Arial" pitchFamily="34" charset="0"/>
              <a:buChar char="•"/>
            </a:pPr>
            <a:r>
              <a:rPr lang="en-IN" sz="2800" dirty="0" smtClean="0"/>
              <a:t>For example : a password standard may set out rules for password complexity Windows standard may set out the rules for hardening Windows clients.</a:t>
            </a:r>
            <a:endParaRPr lang="en-IN" sz="2800" b="1"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7418"/>
            <a:ext cx="11509247" cy="6540252"/>
          </a:xfrm>
          <a:prstGeom prst="rect">
            <a:avLst/>
          </a:prstGeom>
        </p:spPr>
        <p:txBody>
          <a:bodyPr wrap="square">
            <a:spAutoFit/>
          </a:bodyPr>
          <a:lstStyle/>
          <a:p>
            <a:pPr algn="ctr"/>
            <a:r>
              <a:rPr lang="en-IN" sz="2800" b="1" dirty="0" smtClean="0">
                <a:solidFill>
                  <a:srgbClr val="FF0000"/>
                </a:solidFill>
              </a:rPr>
              <a:t>Guidelines</a:t>
            </a:r>
          </a:p>
          <a:p>
            <a:pPr marL="457200" indent="-457200" algn="just">
              <a:buFont typeface="Arial" pitchFamily="34" charset="0"/>
              <a:buChar char="•"/>
            </a:pPr>
            <a:r>
              <a:rPr lang="en-IN" sz="2800" dirty="0" smtClean="0"/>
              <a:t>Guidelines consist of </a:t>
            </a:r>
            <a:r>
              <a:rPr lang="en-IN" sz="2800" b="1" dirty="0" smtClean="0">
                <a:solidFill>
                  <a:srgbClr val="FF0000"/>
                </a:solidFill>
              </a:rPr>
              <a:t>recommended, non-mandatory controls </a:t>
            </a:r>
            <a:r>
              <a:rPr lang="en-IN" sz="2800" dirty="0" smtClean="0"/>
              <a:t>that help support standards.</a:t>
            </a:r>
          </a:p>
          <a:p>
            <a:pPr marL="457200" indent="-457200" algn="just">
              <a:buFont typeface="Arial" pitchFamily="34" charset="0"/>
              <a:buChar char="•"/>
            </a:pPr>
            <a:endParaRPr lang="en-IN" sz="900" dirty="0" smtClean="0"/>
          </a:p>
          <a:p>
            <a:pPr marL="457200" indent="-457200" algn="just">
              <a:buFont typeface="Arial" pitchFamily="34" charset="0"/>
              <a:buChar char="•"/>
            </a:pPr>
            <a:r>
              <a:rPr lang="en-IN" sz="2800" dirty="0" smtClean="0"/>
              <a:t>Guidelines should be viewed as best practices that are </a:t>
            </a:r>
            <a:r>
              <a:rPr lang="en-IN" sz="2800" dirty="0" smtClean="0">
                <a:solidFill>
                  <a:srgbClr val="FF0000"/>
                </a:solidFill>
              </a:rPr>
              <a:t>not usually requirements, but are strongly recommended.</a:t>
            </a:r>
            <a:r>
              <a:rPr lang="en-IN" sz="2800" dirty="0" smtClean="0"/>
              <a:t> </a:t>
            </a:r>
          </a:p>
          <a:p>
            <a:pPr marL="457200" indent="-457200" algn="just">
              <a:buFont typeface="Arial" pitchFamily="34" charset="0"/>
              <a:buChar char="•"/>
            </a:pPr>
            <a:endParaRPr lang="en-IN" sz="900" dirty="0" smtClean="0"/>
          </a:p>
          <a:p>
            <a:pPr marL="457200" indent="-457200" algn="just">
              <a:buFont typeface="Arial" pitchFamily="34" charset="0"/>
              <a:buChar char="•"/>
            </a:pPr>
            <a:r>
              <a:rPr lang="en-IN" sz="2800" dirty="0" smtClean="0"/>
              <a:t>They could consist of additional recommended controls that support a standard, or help fill in the gaps where no specific standard applies. </a:t>
            </a:r>
          </a:p>
          <a:p>
            <a:pPr marL="457200" indent="-457200" algn="just">
              <a:buFont typeface="Arial" pitchFamily="34" charset="0"/>
              <a:buChar char="•"/>
            </a:pPr>
            <a:endParaRPr lang="en-IN" sz="900" dirty="0" smtClean="0"/>
          </a:p>
          <a:p>
            <a:pPr marL="457200" indent="-457200" algn="just">
              <a:buFont typeface="Arial" pitchFamily="34" charset="0"/>
              <a:buChar char="•"/>
            </a:pPr>
            <a:r>
              <a:rPr lang="en-IN" sz="2800" dirty="0" smtClean="0"/>
              <a:t>For example, </a:t>
            </a:r>
            <a:r>
              <a:rPr lang="en-IN" sz="2800" dirty="0" smtClean="0">
                <a:solidFill>
                  <a:srgbClr val="FF0000"/>
                </a:solidFill>
              </a:rPr>
              <a:t>a standard may require passwords to be 8 characters</a:t>
            </a:r>
            <a:r>
              <a:rPr lang="en-IN" sz="2800" dirty="0" smtClean="0"/>
              <a:t> or more and a supporting guideline may state that it is best practice to also ensure the </a:t>
            </a:r>
            <a:r>
              <a:rPr lang="en-IN" sz="2800" dirty="0" smtClean="0">
                <a:solidFill>
                  <a:srgbClr val="FF0000"/>
                </a:solidFill>
              </a:rPr>
              <a:t>password expires after 30 days. </a:t>
            </a:r>
          </a:p>
          <a:p>
            <a:pPr marL="457200" indent="-457200" algn="just">
              <a:buFont typeface="Arial" pitchFamily="34" charset="0"/>
              <a:buChar char="•"/>
            </a:pPr>
            <a:endParaRPr lang="en-IN" sz="2800" dirty="0" smtClean="0">
              <a:solidFill>
                <a:srgbClr val="FF0000"/>
              </a:solidFill>
            </a:endParaRPr>
          </a:p>
          <a:p>
            <a:pPr marL="457200" indent="-457200" algn="just">
              <a:buFont typeface="Arial" pitchFamily="34" charset="0"/>
              <a:buChar char="•"/>
            </a:pPr>
            <a:r>
              <a:rPr lang="en-IN" sz="2800" dirty="0" smtClean="0"/>
              <a:t>In another example, a </a:t>
            </a:r>
            <a:r>
              <a:rPr lang="en-IN" sz="2800" dirty="0" smtClean="0">
                <a:solidFill>
                  <a:srgbClr val="FF0000"/>
                </a:solidFill>
              </a:rPr>
              <a:t>standard may require specific technical controls for accessing the internet securely</a:t>
            </a:r>
            <a:r>
              <a:rPr lang="en-IN" sz="2800" dirty="0" smtClean="0"/>
              <a:t> and a separate guideline may outline the best practices for </a:t>
            </a:r>
            <a:r>
              <a:rPr lang="en-IN" sz="2800" dirty="0" smtClean="0">
                <a:solidFill>
                  <a:srgbClr val="FF0000"/>
                </a:solidFill>
              </a:rPr>
              <a:t>using the internet and managing your online presence.</a:t>
            </a:r>
            <a:endParaRPr lang="en-IN" sz="2800" b="1" dirty="0" smtClean="0">
              <a:solidFill>
                <a:srgbClr val="FF0000"/>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3563" y="420027"/>
            <a:ext cx="10571019" cy="4985980"/>
          </a:xfrm>
          <a:prstGeom prst="rect">
            <a:avLst/>
          </a:prstGeom>
        </p:spPr>
        <p:txBody>
          <a:bodyPr wrap="square">
            <a:spAutoFit/>
          </a:bodyPr>
          <a:lstStyle/>
          <a:p>
            <a:r>
              <a:rPr lang="en-IN" sz="2800" b="1" dirty="0" smtClean="0">
                <a:solidFill>
                  <a:srgbClr val="FF0000"/>
                </a:solidFill>
              </a:rPr>
              <a:t>Procedures</a:t>
            </a:r>
          </a:p>
          <a:p>
            <a:r>
              <a:rPr lang="en-IN" sz="2800" dirty="0" smtClean="0"/>
              <a:t>Procedures consist of </a:t>
            </a:r>
            <a:r>
              <a:rPr lang="en-IN" sz="2800" b="1" dirty="0" smtClean="0">
                <a:solidFill>
                  <a:srgbClr val="FF0000"/>
                </a:solidFill>
              </a:rPr>
              <a:t>step by step instructions </a:t>
            </a:r>
            <a:r>
              <a:rPr lang="en-IN" sz="2800" dirty="0" smtClean="0"/>
              <a:t>to assist workers in </a:t>
            </a:r>
            <a:r>
              <a:rPr lang="en-IN" sz="2800" dirty="0" smtClean="0">
                <a:solidFill>
                  <a:srgbClr val="FF0000"/>
                </a:solidFill>
              </a:rPr>
              <a:t>implementing the various policies, standards and guidelines.</a:t>
            </a:r>
          </a:p>
          <a:p>
            <a:endParaRPr lang="en-IN" sz="1000" dirty="0" smtClean="0"/>
          </a:p>
          <a:p>
            <a:r>
              <a:rPr lang="en-IN" sz="2800" dirty="0" smtClean="0"/>
              <a:t>Whilst the policies, standards and guidelines consist of the controls that should be in place, a procedure gets down to specifics, explaining how to implement these controls in a step by step fashion.</a:t>
            </a:r>
          </a:p>
          <a:p>
            <a:endParaRPr lang="en-IN" sz="2800" dirty="0" smtClean="0"/>
          </a:p>
          <a:p>
            <a:r>
              <a:rPr lang="en-IN" sz="2800" dirty="0" smtClean="0">
                <a:solidFill>
                  <a:srgbClr val="FF0000"/>
                </a:solidFill>
              </a:rPr>
              <a:t> For example, a procedure could be written to explain how to install Windows securely, detailing each step that needs to be taken to harden/secure the operating system so that it satisfies the applicable policy, standards and guidelines.</a:t>
            </a:r>
            <a:endParaRPr lang="en-IN" sz="2800" b="1" dirty="0" smtClean="0">
              <a:solidFill>
                <a:srgbClr val="FF0000"/>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3563" y="420027"/>
            <a:ext cx="10571019" cy="4401205"/>
          </a:xfrm>
          <a:prstGeom prst="rect">
            <a:avLst/>
          </a:prstGeom>
        </p:spPr>
        <p:txBody>
          <a:bodyPr wrap="square">
            <a:spAutoFit/>
          </a:bodyPr>
          <a:lstStyle/>
          <a:p>
            <a:pPr algn="ctr"/>
            <a:r>
              <a:rPr lang="en-IN" sz="2800" b="1" dirty="0" smtClean="0">
                <a:solidFill>
                  <a:srgbClr val="FF0000"/>
                </a:solidFill>
              </a:rPr>
              <a:t>The Information Security Policy Framework</a:t>
            </a:r>
          </a:p>
          <a:p>
            <a:pPr algn="ctr"/>
            <a:endParaRPr lang="en-IN" sz="2800" b="1" dirty="0" smtClean="0">
              <a:solidFill>
                <a:srgbClr val="FF0000"/>
              </a:solidFill>
            </a:endParaRPr>
          </a:p>
          <a:p>
            <a:pPr>
              <a:buFont typeface="Arial" pitchFamily="34" charset="0"/>
              <a:buChar char="•"/>
            </a:pPr>
            <a:r>
              <a:rPr lang="en-IN" sz="2800" dirty="0" smtClean="0"/>
              <a:t>Each document listed above has a </a:t>
            </a:r>
            <a:r>
              <a:rPr lang="en-IN" sz="2800" dirty="0" smtClean="0">
                <a:solidFill>
                  <a:srgbClr val="FF0000"/>
                </a:solidFill>
              </a:rPr>
              <a:t>different target audience </a:t>
            </a:r>
            <a:r>
              <a:rPr lang="en-IN" sz="2800" dirty="0" smtClean="0"/>
              <a:t>within the business and therefore, should never be combined into one document.</a:t>
            </a:r>
          </a:p>
          <a:p>
            <a:pPr>
              <a:buFont typeface="Arial" pitchFamily="34" charset="0"/>
              <a:buChar char="•"/>
            </a:pPr>
            <a:endParaRPr lang="en-IN" sz="2800" dirty="0" smtClean="0"/>
          </a:p>
          <a:p>
            <a:pPr>
              <a:buFont typeface="Arial" pitchFamily="34" charset="0"/>
              <a:buChar char="•"/>
            </a:pPr>
            <a:r>
              <a:rPr lang="en-IN" sz="2800" dirty="0" smtClean="0"/>
              <a:t> Instead there should be several documents, that together form the concept of an </a:t>
            </a:r>
            <a:r>
              <a:rPr lang="en-IN" sz="2800" dirty="0" smtClean="0">
                <a:solidFill>
                  <a:srgbClr val="FF0000"/>
                </a:solidFill>
              </a:rPr>
              <a:t>information security policy framework. </a:t>
            </a:r>
          </a:p>
          <a:p>
            <a:pPr>
              <a:buFont typeface="Arial" pitchFamily="34" charset="0"/>
              <a:buChar char="•"/>
            </a:pPr>
            <a:endParaRPr lang="en-IN" sz="2800" dirty="0" smtClean="0"/>
          </a:p>
          <a:p>
            <a:pPr>
              <a:buFont typeface="Arial" pitchFamily="34" charset="0"/>
              <a:buChar char="•"/>
            </a:pPr>
            <a:r>
              <a:rPr lang="en-IN" sz="2800" dirty="0" smtClean="0"/>
              <a:t>This framework is illustrated in the diagram above, with each level of the framework supporting the levels above it.</a:t>
            </a:r>
            <a:endParaRPr lang="en-IN" sz="2800" b="1" dirty="0" smtClean="0"/>
          </a:p>
        </p:txBody>
      </p:sp>
      <p:pic>
        <p:nvPicPr>
          <p:cNvPr id="3" name="Picture 2"/>
          <p:cNvPicPr>
            <a:picLocks noChangeAspect="1" noChangeArrowheads="1"/>
          </p:cNvPicPr>
          <p:nvPr/>
        </p:nvPicPr>
        <p:blipFill>
          <a:blip r:embed="rId2"/>
          <a:srcRect/>
          <a:stretch>
            <a:fillRect/>
          </a:stretch>
        </p:blipFill>
        <p:spPr bwMode="auto">
          <a:xfrm>
            <a:off x="7467205" y="4225636"/>
            <a:ext cx="4724795" cy="26323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1" y="267626"/>
            <a:ext cx="11247120" cy="5847755"/>
          </a:xfrm>
          <a:prstGeom prst="rect">
            <a:avLst/>
          </a:prstGeom>
        </p:spPr>
        <p:txBody>
          <a:bodyPr wrap="square">
            <a:spAutoFit/>
          </a:bodyPr>
          <a:lstStyle/>
          <a:p>
            <a:pPr algn="just"/>
            <a:r>
              <a:rPr lang="en-IN" sz="2800" dirty="0" smtClean="0"/>
              <a:t>In order to help cement this concept, let’s use an example to illustrate how all of these different framework pieces fit together.</a:t>
            </a:r>
          </a:p>
          <a:p>
            <a:pPr algn="just"/>
            <a:endParaRPr lang="en-IN" sz="1000" dirty="0" smtClean="0"/>
          </a:p>
          <a:p>
            <a:pPr algn="just"/>
            <a:r>
              <a:rPr lang="en-IN" sz="2800" dirty="0" smtClean="0"/>
              <a:t>• A </a:t>
            </a:r>
            <a:r>
              <a:rPr lang="en-IN" sz="2800" i="1" u="sng" dirty="0" smtClean="0">
                <a:solidFill>
                  <a:srgbClr val="FF0000"/>
                </a:solidFill>
              </a:rPr>
              <a:t>policy</a:t>
            </a:r>
            <a:r>
              <a:rPr lang="en-IN" sz="2800" i="1" dirty="0" smtClean="0"/>
              <a:t> may state all business information must be adequately protected when being transferred.</a:t>
            </a:r>
          </a:p>
          <a:p>
            <a:pPr algn="just"/>
            <a:endParaRPr lang="en-IN" sz="900" i="1" dirty="0" smtClean="0"/>
          </a:p>
          <a:p>
            <a:pPr algn="just"/>
            <a:r>
              <a:rPr lang="en-IN" sz="2800" dirty="0" smtClean="0"/>
              <a:t>• A supporting data transfer </a:t>
            </a:r>
            <a:r>
              <a:rPr lang="en-IN" sz="2800" i="1" u="sng" dirty="0" smtClean="0">
                <a:solidFill>
                  <a:srgbClr val="FF0000"/>
                </a:solidFill>
              </a:rPr>
              <a:t>standard builds </a:t>
            </a:r>
            <a:r>
              <a:rPr lang="en-IN" sz="2800" i="1" dirty="0" smtClean="0"/>
              <a:t>upon this, requiring that all </a:t>
            </a:r>
            <a:r>
              <a:rPr lang="en-IN" sz="2800" i="1" dirty="0" smtClean="0">
                <a:solidFill>
                  <a:srgbClr val="FF0000"/>
                </a:solidFill>
              </a:rPr>
              <a:t>sensitive information be </a:t>
            </a:r>
            <a:r>
              <a:rPr lang="en-IN" sz="2800" dirty="0" smtClean="0">
                <a:solidFill>
                  <a:srgbClr val="FF0000"/>
                </a:solidFill>
              </a:rPr>
              <a:t>encrypted using a specific encryption type </a:t>
            </a:r>
            <a:r>
              <a:rPr lang="en-IN" sz="2800" dirty="0" smtClean="0"/>
              <a:t>and that all transfers are logged.</a:t>
            </a:r>
          </a:p>
          <a:p>
            <a:pPr algn="just"/>
            <a:endParaRPr lang="en-IN" sz="900" dirty="0" smtClean="0"/>
          </a:p>
          <a:p>
            <a:pPr algn="just"/>
            <a:r>
              <a:rPr lang="en-IN" sz="2800" dirty="0" smtClean="0"/>
              <a:t>• A supporting </a:t>
            </a:r>
            <a:r>
              <a:rPr lang="en-IN" sz="2800" i="1" u="sng" dirty="0" smtClean="0">
                <a:solidFill>
                  <a:srgbClr val="FF0000"/>
                </a:solidFill>
              </a:rPr>
              <a:t>guideline</a:t>
            </a:r>
            <a:r>
              <a:rPr lang="en-IN" sz="2800" i="1" dirty="0" smtClean="0"/>
              <a:t> explains the best practices for </a:t>
            </a:r>
            <a:r>
              <a:rPr lang="en-IN" sz="2800" i="1" dirty="0" smtClean="0">
                <a:solidFill>
                  <a:srgbClr val="FF0000"/>
                </a:solidFill>
              </a:rPr>
              <a:t>recording sensitive data transfers </a:t>
            </a:r>
            <a:r>
              <a:rPr lang="en-IN" sz="2800" i="1" dirty="0" smtClean="0"/>
              <a:t>and </a:t>
            </a:r>
            <a:r>
              <a:rPr lang="en-IN" sz="2800" dirty="0" smtClean="0">
                <a:solidFill>
                  <a:srgbClr val="FF0000"/>
                </a:solidFill>
              </a:rPr>
              <a:t>provides templates for the logging of these transfers.</a:t>
            </a:r>
          </a:p>
          <a:p>
            <a:pPr algn="just"/>
            <a:endParaRPr lang="en-IN" sz="1000" dirty="0" smtClean="0"/>
          </a:p>
          <a:p>
            <a:pPr algn="just"/>
            <a:r>
              <a:rPr lang="en-IN" sz="2800" dirty="0" smtClean="0"/>
              <a:t>• A </a:t>
            </a:r>
            <a:r>
              <a:rPr lang="en-IN" sz="2800" i="1" u="sng" dirty="0" smtClean="0">
                <a:solidFill>
                  <a:srgbClr val="FF0000"/>
                </a:solidFill>
              </a:rPr>
              <a:t>procedure</a:t>
            </a:r>
            <a:r>
              <a:rPr lang="en-IN" sz="2800" i="1" dirty="0" smtClean="0"/>
              <a:t> provides step by step instructions for performing </a:t>
            </a:r>
            <a:r>
              <a:rPr lang="en-IN" sz="2800" i="1" dirty="0" smtClean="0">
                <a:solidFill>
                  <a:srgbClr val="FF0000"/>
                </a:solidFill>
              </a:rPr>
              <a:t>encrypted data transfers and </a:t>
            </a:r>
            <a:r>
              <a:rPr lang="en-IN" sz="2800" dirty="0" smtClean="0">
                <a:solidFill>
                  <a:srgbClr val="FF0000"/>
                </a:solidFill>
              </a:rPr>
              <a:t>ensures compliance with the associated </a:t>
            </a:r>
            <a:r>
              <a:rPr lang="en-IN" sz="2800" dirty="0" smtClean="0"/>
              <a:t>policy, standards and guidelines.</a:t>
            </a:r>
            <a:endParaRPr lang="en-IN" sz="2800" b="1"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457" y="121323"/>
            <a:ext cx="11210544" cy="6124754"/>
          </a:xfrm>
          <a:prstGeom prst="rect">
            <a:avLst/>
          </a:prstGeom>
        </p:spPr>
        <p:txBody>
          <a:bodyPr wrap="square">
            <a:spAutoFit/>
          </a:bodyPr>
          <a:lstStyle/>
          <a:p>
            <a:pPr algn="ctr"/>
            <a:r>
              <a:rPr lang="en-IN" sz="2800" b="1" dirty="0" smtClean="0">
                <a:solidFill>
                  <a:srgbClr val="FF0000"/>
                </a:solidFill>
              </a:rPr>
              <a:t>BCP </a:t>
            </a:r>
            <a:r>
              <a:rPr lang="en-IN" sz="2800" b="1" dirty="0" err="1" smtClean="0">
                <a:solidFill>
                  <a:srgbClr val="FF0000"/>
                </a:solidFill>
              </a:rPr>
              <a:t>vs</a:t>
            </a:r>
            <a:r>
              <a:rPr lang="en-IN" sz="2800" b="1" dirty="0" smtClean="0">
                <a:solidFill>
                  <a:srgbClr val="FF0000"/>
                </a:solidFill>
              </a:rPr>
              <a:t> DRP</a:t>
            </a:r>
          </a:p>
          <a:p>
            <a:pPr algn="just">
              <a:buFont typeface="Arial" pitchFamily="34" charset="0"/>
              <a:buChar char="•"/>
            </a:pPr>
            <a:r>
              <a:rPr lang="en-IN" sz="2800" b="1" dirty="0" smtClean="0"/>
              <a:t>Business Continuity Plan versus Disaster Recovery Plan</a:t>
            </a:r>
          </a:p>
          <a:p>
            <a:pPr algn="just"/>
            <a:r>
              <a:rPr lang="en-IN" sz="2800" dirty="0" smtClean="0"/>
              <a:t>When people start on the journey to develop plans to deal with a major event they are deal with two different terms – </a:t>
            </a:r>
          </a:p>
          <a:p>
            <a:pPr algn="just">
              <a:buFont typeface="Arial" pitchFamily="34" charset="0"/>
              <a:buChar char="•"/>
            </a:pPr>
            <a:r>
              <a:rPr lang="en-IN" sz="2800" dirty="0" smtClean="0">
                <a:solidFill>
                  <a:srgbClr val="FF0000"/>
                </a:solidFill>
              </a:rPr>
              <a:t>Business Continuity Plan and Disaster Recovery Plan. </a:t>
            </a:r>
          </a:p>
          <a:p>
            <a:pPr algn="just"/>
            <a:r>
              <a:rPr lang="en-IN" sz="2800" dirty="0" smtClean="0"/>
              <a:t>There is quite a difference between these two plans and it is important that an organisation clearly understands what sort of planning it requires.</a:t>
            </a:r>
            <a:r>
              <a:rPr lang="en-IN" sz="2800" b="1" dirty="0" smtClean="0"/>
              <a:t> </a:t>
            </a:r>
            <a:r>
              <a:rPr lang="en-IN" sz="2800" b="1" dirty="0" smtClean="0">
                <a:solidFill>
                  <a:srgbClr val="FF0000"/>
                </a:solidFill>
              </a:rPr>
              <a:t>Business Continuity Plan (BCP)</a:t>
            </a:r>
          </a:p>
          <a:p>
            <a:pPr algn="just"/>
            <a:r>
              <a:rPr lang="en-IN" sz="2800" b="1" dirty="0" smtClean="0">
                <a:solidFill>
                  <a:srgbClr val="FF0000"/>
                </a:solidFill>
              </a:rPr>
              <a:t> </a:t>
            </a:r>
            <a:r>
              <a:rPr lang="en-IN" sz="2800" dirty="0" smtClean="0"/>
              <a:t>Business Continuity Planning is best described as the processes and procedures that are carried out by an organisation to </a:t>
            </a:r>
            <a:r>
              <a:rPr lang="en-IN" sz="2800" dirty="0" smtClean="0">
                <a:solidFill>
                  <a:srgbClr val="FF0000"/>
                </a:solidFill>
              </a:rPr>
              <a:t>ensure that essential business functions continue to operate during and after a disaster. </a:t>
            </a:r>
          </a:p>
          <a:p>
            <a:pPr algn="just">
              <a:buFont typeface="Arial" pitchFamily="34" charset="0"/>
              <a:buChar char="•"/>
            </a:pPr>
            <a:endParaRPr lang="en-IN" sz="2800" dirty="0" smtClean="0"/>
          </a:p>
          <a:p>
            <a:pPr algn="just">
              <a:buFont typeface="Arial" pitchFamily="34" charset="0"/>
              <a:buChar char="•"/>
            </a:pPr>
            <a:r>
              <a:rPr lang="en-IN" sz="2800" dirty="0" smtClean="0"/>
              <a:t>BCPs generally cover most or all of an organisation's </a:t>
            </a:r>
            <a:r>
              <a:rPr lang="en-IN" sz="2800" dirty="0" smtClean="0">
                <a:solidFill>
                  <a:srgbClr val="FF0000"/>
                </a:solidFill>
              </a:rPr>
              <a:t>critical business processes and operations</a:t>
            </a:r>
            <a:r>
              <a:rPr lang="en-IN" sz="2800" dirty="0" smtClean="0"/>
              <a:t>.</a:t>
            </a:r>
            <a:endParaRPr lang="en-IN" sz="2800" b="1"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1" y="267627"/>
            <a:ext cx="10820400" cy="6186309"/>
          </a:xfrm>
          <a:prstGeom prst="rect">
            <a:avLst/>
          </a:prstGeom>
        </p:spPr>
        <p:txBody>
          <a:bodyPr wrap="square">
            <a:spAutoFit/>
          </a:bodyPr>
          <a:lstStyle/>
          <a:p>
            <a:r>
              <a:rPr lang="en-IN" sz="2800" dirty="0" smtClean="0"/>
              <a:t>Conceptually the thinking for the test of if it is a Business Continuity Plan is;</a:t>
            </a:r>
          </a:p>
          <a:p>
            <a:r>
              <a:rPr lang="en-IN" sz="2800" dirty="0" smtClean="0"/>
              <a:t> </a:t>
            </a:r>
            <a:r>
              <a:rPr lang="en-IN" sz="2800" dirty="0" smtClean="0">
                <a:solidFill>
                  <a:srgbClr val="FF0000"/>
                </a:solidFill>
              </a:rPr>
              <a:t>"i</a:t>
            </a:r>
            <a:r>
              <a:rPr lang="en-IN" sz="2800" i="1" dirty="0" smtClean="0">
                <a:solidFill>
                  <a:srgbClr val="FF0000"/>
                </a:solidFill>
              </a:rPr>
              <a:t>f we lost this building how would we </a:t>
            </a:r>
            <a:r>
              <a:rPr lang="en-IN" sz="2800" i="1" dirty="0" smtClean="0">
                <a:solidFill>
                  <a:srgbClr val="FF0000"/>
                </a:solidFill>
              </a:rPr>
              <a:t>recommence (begin again) </a:t>
            </a:r>
            <a:r>
              <a:rPr lang="en-IN" sz="2800" i="1" dirty="0" smtClean="0">
                <a:solidFill>
                  <a:srgbClr val="FF0000"/>
                </a:solidFill>
              </a:rPr>
              <a:t>our business?"</a:t>
            </a:r>
          </a:p>
          <a:p>
            <a:r>
              <a:rPr lang="en-IN" sz="3200" b="1" dirty="0" smtClean="0">
                <a:solidFill>
                  <a:schemeClr val="accent3">
                    <a:lumMod val="75000"/>
                  </a:schemeClr>
                </a:solidFill>
              </a:rPr>
              <a:t>Disaster Recovery Plan (DRP)</a:t>
            </a:r>
          </a:p>
          <a:p>
            <a:r>
              <a:rPr lang="en-IN" sz="2800" dirty="0" smtClean="0"/>
              <a:t>As part of the business continuity process an organisation will normally develop a series of DRPs. </a:t>
            </a:r>
          </a:p>
          <a:p>
            <a:r>
              <a:rPr lang="en-IN" sz="2800" dirty="0" smtClean="0"/>
              <a:t>These are more technical plans that are developed for specific groups within an organisation to allow them to recover a particular business application. </a:t>
            </a:r>
          </a:p>
          <a:p>
            <a:r>
              <a:rPr lang="en-IN" sz="2800" dirty="0" smtClean="0"/>
              <a:t>The most well known example of a DRP is the Information</a:t>
            </a:r>
          </a:p>
          <a:p>
            <a:r>
              <a:rPr lang="en-IN" sz="2800" dirty="0" smtClean="0"/>
              <a:t>Technology (IT) DRP.</a:t>
            </a:r>
          </a:p>
          <a:p>
            <a:r>
              <a:rPr lang="en-IN" sz="2800" dirty="0" smtClean="0"/>
              <a:t>The typical test for a DR Plan for IT would be;</a:t>
            </a:r>
          </a:p>
          <a:p>
            <a:r>
              <a:rPr lang="en-IN" sz="2800" dirty="0" smtClean="0">
                <a:solidFill>
                  <a:srgbClr val="FF0000"/>
                </a:solidFill>
              </a:rPr>
              <a:t> "</a:t>
            </a:r>
            <a:r>
              <a:rPr lang="en-IN" sz="2800" i="1" dirty="0" smtClean="0">
                <a:solidFill>
                  <a:srgbClr val="FF0000"/>
                </a:solidFill>
              </a:rPr>
              <a:t>if we lost our IT services how would recover them?"</a:t>
            </a:r>
            <a:endParaRPr lang="en-IN" sz="2800" b="1" dirty="0" smtClean="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37675" y="505326"/>
            <a:ext cx="11249526" cy="6124074"/>
          </a:xfrm>
        </p:spPr>
        <p:txBody>
          <a:bodyPr>
            <a:noAutofit/>
          </a:bodyPr>
          <a:lstStyle/>
          <a:p>
            <a:pPr algn="just"/>
            <a:r>
              <a:rPr lang="en-US" sz="2800" cap="none" dirty="0" smtClean="0"/>
              <a:t> </a:t>
            </a:r>
            <a:r>
              <a:rPr lang="en-US" sz="2800" cap="none" dirty="0" smtClean="0">
                <a:solidFill>
                  <a:srgbClr val="FF0000"/>
                </a:solidFill>
              </a:rPr>
              <a:t>What are we protecting  </a:t>
            </a:r>
          </a:p>
          <a:p>
            <a:pPr algn="just"/>
            <a:r>
              <a:rPr lang="en-US" sz="2800" cap="none" dirty="0" smtClean="0"/>
              <a:t> </a:t>
            </a:r>
          </a:p>
          <a:p>
            <a:pPr algn="just"/>
            <a:r>
              <a:rPr lang="en-US" sz="2800" cap="none" dirty="0" smtClean="0">
                <a:solidFill>
                  <a:schemeClr val="tx1"/>
                </a:solidFill>
              </a:rPr>
              <a:t>• </a:t>
            </a:r>
            <a:r>
              <a:rPr lang="en-US" sz="2800" cap="none" dirty="0" smtClean="0">
                <a:solidFill>
                  <a:srgbClr val="FF0000"/>
                </a:solidFill>
              </a:rPr>
              <a:t>Application software: </a:t>
            </a:r>
            <a:r>
              <a:rPr lang="en-US" sz="2800" cap="none" dirty="0" smtClean="0">
                <a:solidFill>
                  <a:schemeClr val="tx1"/>
                </a:solidFill>
              </a:rPr>
              <a:t>used by the various departments within the company. This includes custom written software applications, and commercial off the shelf software packages. </a:t>
            </a:r>
          </a:p>
          <a:p>
            <a:pPr algn="just"/>
            <a:r>
              <a:rPr lang="en-US" sz="2800" cap="none" dirty="0" smtClean="0">
                <a:solidFill>
                  <a:schemeClr val="tx1"/>
                </a:solidFill>
              </a:rPr>
              <a:t>•Communications network hardware and software including: routers, routing tables, hubs, modems, multiplexers, switches, firewalls, private lines, and associated network management software and tools. </a:t>
            </a:r>
            <a:endParaRPr lang="en-US" sz="2800" cap="none" dirty="0">
              <a:solidFill>
                <a:schemeClr val="tx1"/>
              </a:solidFill>
            </a:endParaRPr>
          </a:p>
        </p:txBody>
      </p:sp>
    </p:spTree>
    <p:extLst>
      <p:ext uri="{BB962C8B-B14F-4D97-AF65-F5344CB8AC3E}">
        <p14:creationId xmlns="" xmlns:p14="http://schemas.microsoft.com/office/powerpoint/2010/main" val="111245655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24826"/>
            <a:ext cx="11777472" cy="3831818"/>
          </a:xfrm>
          <a:prstGeom prst="rect">
            <a:avLst/>
          </a:prstGeom>
        </p:spPr>
        <p:txBody>
          <a:bodyPr wrap="square">
            <a:spAutoFit/>
          </a:bodyPr>
          <a:lstStyle/>
          <a:p>
            <a:pPr>
              <a:buFont typeface="Arial" pitchFamily="34" charset="0"/>
              <a:buChar char="•"/>
            </a:pPr>
            <a:r>
              <a:rPr lang="en-IN" sz="2800" dirty="0" smtClean="0"/>
              <a:t>IT DR plans only deliver technology services to the desk of employees. </a:t>
            </a:r>
          </a:p>
          <a:p>
            <a:pPr>
              <a:buFont typeface="Arial" pitchFamily="34" charset="0"/>
              <a:buChar char="•"/>
            </a:pPr>
            <a:r>
              <a:rPr lang="en-IN" sz="2800" dirty="0" smtClean="0"/>
              <a:t>It is then up to the business units to have plans for the subsequent functions.</a:t>
            </a:r>
          </a:p>
          <a:p>
            <a:pPr>
              <a:buFont typeface="Arial" pitchFamily="34" charset="0"/>
              <a:buChar char="•"/>
            </a:pPr>
            <a:endParaRPr lang="en-IN" sz="900" dirty="0" smtClean="0"/>
          </a:p>
          <a:p>
            <a:pPr>
              <a:buFont typeface="Arial" pitchFamily="34" charset="0"/>
              <a:buChar char="•"/>
            </a:pPr>
            <a:r>
              <a:rPr lang="en-IN" sz="2800" dirty="0" smtClean="0"/>
              <a:t>A mistake often made by organisations is that '</a:t>
            </a:r>
            <a:r>
              <a:rPr lang="en-IN" sz="2800" i="1" dirty="0" smtClean="0"/>
              <a:t>we have an IT DR Plan, we are all ok". That is not the </a:t>
            </a:r>
            <a:r>
              <a:rPr lang="en-IN" sz="2800" dirty="0" smtClean="0"/>
              <a:t>case</a:t>
            </a:r>
            <a:r>
              <a:rPr lang="en-IN" sz="2800" b="1" dirty="0" smtClean="0"/>
              <a:t>. </a:t>
            </a:r>
          </a:p>
          <a:p>
            <a:pPr>
              <a:buFont typeface="Arial" pitchFamily="34" charset="0"/>
              <a:buChar char="•"/>
            </a:pPr>
            <a:endParaRPr lang="en-IN" sz="2800" b="1" dirty="0" smtClean="0"/>
          </a:p>
          <a:p>
            <a:pPr>
              <a:buFont typeface="Arial" pitchFamily="34" charset="0"/>
              <a:buChar char="•"/>
            </a:pPr>
            <a:r>
              <a:rPr lang="en-IN" sz="2800" b="1" dirty="0" smtClean="0">
                <a:solidFill>
                  <a:srgbClr val="FF0000"/>
                </a:solidFill>
              </a:rPr>
              <a:t>You need to have a Business Continuity Plan in place for critical personnel, key business processes, recovery of vital records, critical suppliers identification, contacting of key vendors and clients etc. </a:t>
            </a:r>
          </a:p>
          <a:p>
            <a:pPr>
              <a:buFont typeface="Arial" pitchFamily="34" charset="0"/>
              <a:buChar char="•"/>
            </a:pPr>
            <a:endParaRPr lang="en-IN" sz="1000" b="1" dirty="0">
              <a:solidFill>
                <a:srgbClr val="FF0000"/>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94195"/>
          </a:xfrm>
          <a:prstGeom prst="rect">
            <a:avLst/>
          </a:prstGeom>
        </p:spPr>
        <p:txBody>
          <a:bodyPr wrap="square">
            <a:spAutoFit/>
          </a:bodyPr>
          <a:lstStyle/>
          <a:p>
            <a:pPr algn="ctr"/>
            <a:r>
              <a:rPr lang="en-US" sz="4000" b="1" dirty="0">
                <a:solidFill>
                  <a:srgbClr val="FF0000"/>
                </a:solidFill>
              </a:rPr>
              <a:t>Ethics and Best </a:t>
            </a:r>
            <a:r>
              <a:rPr lang="en-US" sz="4000" b="1" dirty="0" smtClean="0">
                <a:solidFill>
                  <a:srgbClr val="FF0000"/>
                </a:solidFill>
              </a:rPr>
              <a:t>Practices</a:t>
            </a:r>
            <a:endParaRPr lang="en-US" sz="4000" b="1" dirty="0">
              <a:solidFill>
                <a:srgbClr val="FF0000"/>
              </a:solidFill>
            </a:endParaRPr>
          </a:p>
          <a:p>
            <a:pPr>
              <a:buFont typeface="Arial" pitchFamily="34" charset="0"/>
              <a:buChar char="•"/>
            </a:pPr>
            <a:r>
              <a:rPr lang="en-US" sz="2800" b="1" dirty="0">
                <a:solidFill>
                  <a:srgbClr val="FF0000"/>
                </a:solidFill>
              </a:rPr>
              <a:t>Practice </a:t>
            </a:r>
            <a:r>
              <a:rPr lang="en-US" sz="2800" b="1" dirty="0" smtClean="0">
                <a:solidFill>
                  <a:srgbClr val="FF0000"/>
                </a:solidFill>
              </a:rPr>
              <a:t>cyber ethics</a:t>
            </a:r>
            <a:endParaRPr lang="en-US" sz="2800" b="1" dirty="0">
              <a:solidFill>
                <a:srgbClr val="FF0000"/>
              </a:solidFill>
            </a:endParaRPr>
          </a:p>
          <a:p>
            <a:pPr>
              <a:buFont typeface="Arial" pitchFamily="34" charset="0"/>
              <a:buChar char="•"/>
            </a:pPr>
            <a:r>
              <a:rPr lang="en-US" sz="2800" dirty="0"/>
              <a:t>Ethics are principles or standards of human conduct</a:t>
            </a:r>
            <a:r>
              <a:rPr lang="en-US" sz="2800" dirty="0" smtClean="0"/>
              <a:t>.</a:t>
            </a:r>
          </a:p>
          <a:p>
            <a:pPr>
              <a:buFont typeface="Arial" pitchFamily="34" charset="0"/>
              <a:buChar char="•"/>
            </a:pPr>
            <a:r>
              <a:rPr lang="en-US" sz="2800" dirty="0" smtClean="0"/>
              <a:t> Cyber ethics </a:t>
            </a:r>
            <a:r>
              <a:rPr lang="en-US" sz="2800" dirty="0"/>
              <a:t>is a code of behavior on the Internet.</a:t>
            </a:r>
          </a:p>
          <a:p>
            <a:pPr>
              <a:buFont typeface="Arial" pitchFamily="34" charset="0"/>
              <a:buChar char="•"/>
            </a:pPr>
            <a:r>
              <a:rPr lang="en-US" sz="2800" dirty="0"/>
              <a:t>Based on common sense and good judgment, </a:t>
            </a:r>
            <a:r>
              <a:rPr lang="en-US" sz="2800" dirty="0" smtClean="0">
                <a:solidFill>
                  <a:srgbClr val="FF0000"/>
                </a:solidFill>
              </a:rPr>
              <a:t>cyber ethics</a:t>
            </a:r>
            <a:r>
              <a:rPr lang="en-US" sz="2800" dirty="0" smtClean="0"/>
              <a:t> </a:t>
            </a:r>
            <a:r>
              <a:rPr lang="en-US" sz="2800" dirty="0"/>
              <a:t>also includes </a:t>
            </a:r>
            <a:r>
              <a:rPr lang="en-US" sz="2800" dirty="0">
                <a:solidFill>
                  <a:srgbClr val="FF0000"/>
                </a:solidFill>
              </a:rPr>
              <a:t>obeying laws </a:t>
            </a:r>
            <a:r>
              <a:rPr lang="en-US" sz="2800" dirty="0"/>
              <a:t>that apply to </a:t>
            </a:r>
            <a:r>
              <a:rPr lang="en-US" sz="2800" dirty="0" smtClean="0"/>
              <a:t>online behavior.</a:t>
            </a:r>
          </a:p>
          <a:p>
            <a:pPr>
              <a:buFont typeface="Arial" pitchFamily="34" charset="0"/>
              <a:buChar char="•"/>
            </a:pPr>
            <a:r>
              <a:rPr lang="en-US" sz="2800" dirty="0" smtClean="0"/>
              <a:t> </a:t>
            </a:r>
            <a:r>
              <a:rPr lang="en-US" sz="2800" dirty="0"/>
              <a:t>When you practice </a:t>
            </a:r>
            <a:r>
              <a:rPr lang="en-US" sz="2800" dirty="0" smtClean="0"/>
              <a:t>cyber ethics, </a:t>
            </a:r>
            <a:r>
              <a:rPr lang="en-US" sz="2800" dirty="0"/>
              <a:t>you are more likely to have a </a:t>
            </a:r>
            <a:r>
              <a:rPr lang="en-US" sz="2800" dirty="0">
                <a:solidFill>
                  <a:srgbClr val="FF0000"/>
                </a:solidFill>
              </a:rPr>
              <a:t>safer and enjoyable </a:t>
            </a:r>
            <a:r>
              <a:rPr lang="en-US" sz="2800" dirty="0" smtClean="0">
                <a:solidFill>
                  <a:srgbClr val="FF0000"/>
                </a:solidFill>
              </a:rPr>
              <a:t>Internet experience</a:t>
            </a:r>
            <a:r>
              <a:rPr lang="en-US" sz="2800" dirty="0">
                <a:solidFill>
                  <a:srgbClr val="FF0000"/>
                </a:solidFill>
              </a:rPr>
              <a:t>.</a:t>
            </a:r>
          </a:p>
          <a:p>
            <a:pPr>
              <a:buFont typeface="Arial" pitchFamily="34" charset="0"/>
              <a:buChar char="•"/>
            </a:pPr>
            <a:r>
              <a:rPr lang="en-US" sz="2800" dirty="0"/>
              <a:t>Here are a few suggestions:</a:t>
            </a:r>
          </a:p>
          <a:p>
            <a:r>
              <a:rPr lang="en-US" sz="2800" dirty="0" smtClean="0"/>
              <a:t> </a:t>
            </a:r>
            <a:r>
              <a:rPr lang="en-US" sz="2800" b="1" dirty="0">
                <a:solidFill>
                  <a:srgbClr val="00B050"/>
                </a:solidFill>
              </a:rPr>
              <a:t>DO use the Internet to communicate and interact with other people. </a:t>
            </a:r>
            <a:endParaRPr lang="en-US" sz="2800" b="1" dirty="0" smtClean="0">
              <a:solidFill>
                <a:srgbClr val="00B050"/>
              </a:solidFill>
            </a:endParaRPr>
          </a:p>
          <a:p>
            <a:pPr>
              <a:buFont typeface="Arial" pitchFamily="34" charset="0"/>
              <a:buChar char="•"/>
            </a:pPr>
            <a:r>
              <a:rPr lang="en-US" sz="2800" dirty="0" smtClean="0"/>
              <a:t>Email </a:t>
            </a:r>
            <a:r>
              <a:rPr lang="en-US" sz="2800" dirty="0"/>
              <a:t>and </a:t>
            </a:r>
            <a:r>
              <a:rPr lang="en-US" sz="2800" dirty="0" smtClean="0"/>
              <a:t>instant messaging </a:t>
            </a:r>
            <a:r>
              <a:rPr lang="en-US" sz="2800" dirty="0"/>
              <a:t>make it easy to </a:t>
            </a:r>
            <a:r>
              <a:rPr lang="en-US" sz="2800" dirty="0">
                <a:solidFill>
                  <a:srgbClr val="FF0000"/>
                </a:solidFill>
              </a:rPr>
              <a:t>stay in touch </a:t>
            </a:r>
            <a:r>
              <a:rPr lang="en-US" sz="2800" dirty="0"/>
              <a:t>with friends and family members, communicate </a:t>
            </a:r>
            <a:r>
              <a:rPr lang="en-US" sz="2800" dirty="0" smtClean="0"/>
              <a:t>with work </a:t>
            </a:r>
            <a:r>
              <a:rPr lang="en-US" sz="2800" dirty="0"/>
              <a:t>colleagues, and share ideas and information with people across town or halfway around </a:t>
            </a:r>
            <a:r>
              <a:rPr lang="en-US" sz="2800" dirty="0" smtClean="0"/>
              <a:t>the world</a:t>
            </a:r>
            <a:r>
              <a:rPr lang="en-US" sz="2800" dirty="0"/>
              <a:t>. </a:t>
            </a:r>
            <a:endParaRPr lang="en-US" sz="2800" dirty="0" smtClean="0"/>
          </a:p>
          <a:p>
            <a:pPr>
              <a:buFont typeface="Arial" pitchFamily="34" charset="0"/>
              <a:buChar char="•"/>
            </a:pPr>
            <a:endParaRPr lang="en-US" sz="1000" dirty="0" smtClean="0"/>
          </a:p>
          <a:p>
            <a:pPr>
              <a:buFont typeface="Arial" pitchFamily="34" charset="0"/>
              <a:buChar char="•"/>
            </a:pPr>
            <a:r>
              <a:rPr lang="en-US" sz="2800" dirty="0" smtClean="0"/>
              <a:t>Participating </a:t>
            </a:r>
            <a:r>
              <a:rPr lang="en-US" sz="2800" dirty="0"/>
              <a:t>in Internet forums and social networking sites are also great ways to </a:t>
            </a:r>
            <a:r>
              <a:rPr lang="en-US" sz="2800" dirty="0" smtClean="0">
                <a:solidFill>
                  <a:srgbClr val="FF0000"/>
                </a:solidFill>
              </a:rPr>
              <a:t>engage with </a:t>
            </a:r>
            <a:r>
              <a:rPr lang="en-US" sz="2800" dirty="0">
                <a:solidFill>
                  <a:srgbClr val="FF0000"/>
                </a:solidFill>
              </a:rPr>
              <a:t>people online</a:t>
            </a:r>
            <a:r>
              <a:rPr lang="en-US" sz="2800" dirty="0" smtClean="0"/>
              <a:t>.</a:t>
            </a:r>
            <a:endParaRPr lang="en-US" sz="2800" dirty="0"/>
          </a:p>
        </p:txBody>
      </p:sp>
    </p:spTree>
    <p:extLst>
      <p:ext uri="{BB962C8B-B14F-4D97-AF65-F5344CB8AC3E}">
        <p14:creationId xmlns="" xmlns:p14="http://schemas.microsoft.com/office/powerpoint/2010/main" val="16591788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 y="267626"/>
            <a:ext cx="11777472" cy="5693866"/>
          </a:xfrm>
          <a:prstGeom prst="rect">
            <a:avLst/>
          </a:prstGeom>
        </p:spPr>
        <p:txBody>
          <a:bodyPr wrap="square">
            <a:spAutoFit/>
          </a:bodyPr>
          <a:lstStyle/>
          <a:p>
            <a:r>
              <a:rPr lang="en-US" sz="2800" dirty="0">
                <a:solidFill>
                  <a:srgbClr val="00B050"/>
                </a:solidFill>
              </a:rPr>
              <a:t>• </a:t>
            </a:r>
            <a:r>
              <a:rPr lang="en-US" sz="2800" b="1" dirty="0">
                <a:solidFill>
                  <a:srgbClr val="00B050"/>
                </a:solidFill>
              </a:rPr>
              <a:t>DON'T be a </a:t>
            </a:r>
            <a:r>
              <a:rPr lang="en-US" sz="2800" b="1" dirty="0" smtClean="0">
                <a:solidFill>
                  <a:srgbClr val="00B050"/>
                </a:solidFill>
              </a:rPr>
              <a:t>cyber bully. </a:t>
            </a:r>
          </a:p>
          <a:p>
            <a:pPr>
              <a:buFont typeface="Arial" pitchFamily="34" charset="0"/>
              <a:buChar char="•"/>
            </a:pPr>
            <a:r>
              <a:rPr lang="en-US" sz="2800" dirty="0" smtClean="0"/>
              <a:t>Treat </a:t>
            </a:r>
            <a:r>
              <a:rPr lang="en-US" sz="2800" dirty="0"/>
              <a:t>people online the way you would if you were talking to </a:t>
            </a:r>
            <a:r>
              <a:rPr lang="en-US" sz="2800" dirty="0" smtClean="0"/>
              <a:t>them face-to-face</a:t>
            </a:r>
            <a:r>
              <a:rPr lang="en-US" sz="2800" dirty="0"/>
              <a:t>. Be considerate and respectful. </a:t>
            </a:r>
            <a:endParaRPr lang="en-US" sz="2800" dirty="0" smtClean="0"/>
          </a:p>
          <a:p>
            <a:pPr>
              <a:buFont typeface="Arial" pitchFamily="34" charset="0"/>
              <a:buChar char="•"/>
            </a:pPr>
            <a:r>
              <a:rPr lang="en-US" sz="2800" dirty="0" smtClean="0"/>
              <a:t>Don't </a:t>
            </a:r>
            <a:r>
              <a:rPr lang="en-US" sz="2800" dirty="0"/>
              <a:t>be rude or mean, </a:t>
            </a:r>
            <a:r>
              <a:rPr lang="en-US" sz="2800" dirty="0">
                <a:solidFill>
                  <a:srgbClr val="FF0000"/>
                </a:solidFill>
              </a:rPr>
              <a:t>don't use bad language, </a:t>
            </a:r>
            <a:r>
              <a:rPr lang="en-US" sz="2800" dirty="0" smtClean="0">
                <a:solidFill>
                  <a:srgbClr val="FF0000"/>
                </a:solidFill>
              </a:rPr>
              <a:t>and don't </a:t>
            </a:r>
            <a:r>
              <a:rPr lang="en-US" sz="2800" dirty="0">
                <a:solidFill>
                  <a:srgbClr val="FF0000"/>
                </a:solidFill>
              </a:rPr>
              <a:t>make threats or attempt to humiliate other people. </a:t>
            </a:r>
            <a:endParaRPr lang="en-US" sz="2800" dirty="0" smtClean="0">
              <a:solidFill>
                <a:srgbClr val="FF0000"/>
              </a:solidFill>
            </a:endParaRPr>
          </a:p>
          <a:p>
            <a:pPr>
              <a:buFont typeface="Arial" pitchFamily="34" charset="0"/>
              <a:buChar char="•"/>
            </a:pPr>
            <a:r>
              <a:rPr lang="en-US" sz="2800" dirty="0" smtClean="0"/>
              <a:t>When </a:t>
            </a:r>
            <a:r>
              <a:rPr lang="en-US" sz="2800" dirty="0"/>
              <a:t>you type, </a:t>
            </a:r>
            <a:r>
              <a:rPr lang="en-US" sz="2800" dirty="0" smtClean="0">
                <a:solidFill>
                  <a:srgbClr val="FF0000"/>
                </a:solidFill>
              </a:rPr>
              <a:t>make sure your Caps Lock key </a:t>
            </a:r>
            <a:r>
              <a:rPr lang="en-US" sz="2800" dirty="0">
                <a:solidFill>
                  <a:srgbClr val="FF0000"/>
                </a:solidFill>
              </a:rPr>
              <a:t>is </a:t>
            </a:r>
            <a:r>
              <a:rPr lang="en-US" sz="2800" dirty="0" smtClean="0">
                <a:solidFill>
                  <a:srgbClr val="FF0000"/>
                </a:solidFill>
              </a:rPr>
              <a:t>off </a:t>
            </a:r>
            <a:r>
              <a:rPr lang="en-US" sz="2800" dirty="0"/>
              <a:t>or people might think that you're screaming</a:t>
            </a:r>
            <a:r>
              <a:rPr lang="en-US" sz="2800" dirty="0" smtClean="0"/>
              <a:t>.</a:t>
            </a:r>
          </a:p>
          <a:p>
            <a:endParaRPr lang="en-US" sz="2800" dirty="0" smtClean="0"/>
          </a:p>
          <a:p>
            <a:r>
              <a:rPr lang="en-US" sz="2800" b="1" dirty="0">
                <a:solidFill>
                  <a:srgbClr val="00B050"/>
                </a:solidFill>
              </a:rPr>
              <a:t>DO report </a:t>
            </a:r>
            <a:r>
              <a:rPr lang="en-US" sz="2800" b="1" dirty="0" err="1">
                <a:solidFill>
                  <a:srgbClr val="00B050"/>
                </a:solidFill>
              </a:rPr>
              <a:t>cyberbullying</a:t>
            </a:r>
            <a:r>
              <a:rPr lang="en-US" sz="2800" b="1" dirty="0">
                <a:solidFill>
                  <a:srgbClr val="00B050"/>
                </a:solidFill>
              </a:rPr>
              <a:t>. </a:t>
            </a:r>
            <a:endParaRPr lang="en-US" sz="2800" b="1" dirty="0" smtClean="0">
              <a:solidFill>
                <a:srgbClr val="00B050"/>
              </a:solidFill>
            </a:endParaRPr>
          </a:p>
          <a:p>
            <a:pPr>
              <a:buFont typeface="Arial" pitchFamily="34" charset="0"/>
              <a:buChar char="•"/>
            </a:pPr>
            <a:r>
              <a:rPr lang="en-US" sz="2800" dirty="0" smtClean="0"/>
              <a:t>Keep </a:t>
            </a:r>
            <a:r>
              <a:rPr lang="en-US" sz="2800" dirty="0"/>
              <a:t>a record of every comment you receive from a </a:t>
            </a:r>
            <a:r>
              <a:rPr lang="en-US" sz="2800" dirty="0" smtClean="0"/>
              <a:t>cyberbully</a:t>
            </a:r>
            <a:endParaRPr lang="en-US" sz="2800" dirty="0"/>
          </a:p>
          <a:p>
            <a:pPr>
              <a:buFont typeface="Arial" pitchFamily="34" charset="0"/>
              <a:buChar char="•"/>
            </a:pPr>
            <a:r>
              <a:rPr lang="en-US" sz="2800" dirty="0"/>
              <a:t>C</a:t>
            </a:r>
            <a:r>
              <a:rPr lang="en-US" sz="2800" dirty="0" smtClean="0"/>
              <a:t>ontact </a:t>
            </a:r>
            <a:r>
              <a:rPr lang="en-US" sz="2800" dirty="0"/>
              <a:t>the cyberbully one time only and tell him to stop bothering you</a:t>
            </a:r>
            <a:r>
              <a:rPr lang="en-US" sz="2800" dirty="0" smtClean="0"/>
              <a:t>.</a:t>
            </a:r>
          </a:p>
          <a:p>
            <a:pPr>
              <a:buFont typeface="Arial" pitchFamily="34" charset="0"/>
              <a:buChar char="•"/>
            </a:pPr>
            <a:r>
              <a:rPr lang="en-US" sz="2800" dirty="0" smtClean="0"/>
              <a:t> </a:t>
            </a:r>
            <a:r>
              <a:rPr lang="en-US" sz="2800" dirty="0"/>
              <a:t>If behavior </a:t>
            </a:r>
            <a:r>
              <a:rPr lang="en-US" sz="2800" dirty="0" smtClean="0"/>
              <a:t>doesn't change</a:t>
            </a:r>
            <a:r>
              <a:rPr lang="en-US" sz="2800" dirty="0"/>
              <a:t>, then report the bully to the proper authorities.</a:t>
            </a:r>
            <a:endParaRPr lang="en-IN" sz="2800" b="1" dirty="0"/>
          </a:p>
          <a:p>
            <a:pPr>
              <a:buFont typeface="Arial" pitchFamily="34" charset="0"/>
              <a:buChar char="•"/>
            </a:pPr>
            <a:endParaRPr lang="en-IN" sz="2800" b="1" dirty="0" smtClean="0"/>
          </a:p>
        </p:txBody>
      </p:sp>
    </p:spTree>
    <p:extLst>
      <p:ext uri="{BB962C8B-B14F-4D97-AF65-F5344CB8AC3E}">
        <p14:creationId xmlns="" xmlns:p14="http://schemas.microsoft.com/office/powerpoint/2010/main" val="8681145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 y="267626"/>
            <a:ext cx="11777472" cy="6555641"/>
          </a:xfrm>
          <a:prstGeom prst="rect">
            <a:avLst/>
          </a:prstGeom>
        </p:spPr>
        <p:txBody>
          <a:bodyPr wrap="square">
            <a:spAutoFit/>
          </a:bodyPr>
          <a:lstStyle/>
          <a:p>
            <a:r>
              <a:rPr lang="en-US" sz="2800" b="1" dirty="0">
                <a:solidFill>
                  <a:srgbClr val="00B050"/>
                </a:solidFill>
              </a:rPr>
              <a:t>DON'T encourage </a:t>
            </a:r>
            <a:r>
              <a:rPr lang="en-US" sz="2800" b="1" dirty="0" err="1">
                <a:solidFill>
                  <a:srgbClr val="00B050"/>
                </a:solidFill>
              </a:rPr>
              <a:t>cyberbullies</a:t>
            </a:r>
            <a:r>
              <a:rPr lang="en-US" sz="2800" b="1" dirty="0" smtClean="0">
                <a:solidFill>
                  <a:srgbClr val="00B050"/>
                </a:solidFill>
              </a:rPr>
              <a:t>.</a:t>
            </a:r>
          </a:p>
          <a:p>
            <a:pPr>
              <a:buFont typeface="Arial" pitchFamily="34" charset="0"/>
              <a:buChar char="•"/>
            </a:pPr>
            <a:r>
              <a:rPr lang="en-US" sz="2800" b="1" dirty="0" smtClean="0">
                <a:solidFill>
                  <a:srgbClr val="00B050"/>
                </a:solidFill>
              </a:rPr>
              <a:t> </a:t>
            </a:r>
            <a:r>
              <a:rPr lang="en-US" sz="2800" dirty="0"/>
              <a:t>If someone you encounter online insults you or says </a:t>
            </a:r>
            <a:r>
              <a:rPr lang="en-US" sz="2800" dirty="0" smtClean="0"/>
              <a:t>something threatening</a:t>
            </a:r>
            <a:r>
              <a:rPr lang="en-US" sz="2800" dirty="0"/>
              <a:t>, just ignore them. </a:t>
            </a:r>
            <a:endParaRPr lang="en-US" sz="2800" dirty="0" smtClean="0"/>
          </a:p>
          <a:p>
            <a:pPr>
              <a:buFont typeface="Arial" pitchFamily="34" charset="0"/>
              <a:buChar char="•"/>
            </a:pPr>
            <a:r>
              <a:rPr lang="en-US" sz="2800" dirty="0" smtClean="0"/>
              <a:t>Engaging </a:t>
            </a:r>
            <a:r>
              <a:rPr lang="en-US" sz="2800" dirty="0"/>
              <a:t>or arguing with </a:t>
            </a:r>
            <a:r>
              <a:rPr lang="en-US" sz="2800" dirty="0" err="1"/>
              <a:t>cyberbullies</a:t>
            </a:r>
            <a:r>
              <a:rPr lang="en-US" sz="2800" dirty="0"/>
              <a:t> might encourage even </a:t>
            </a:r>
            <a:r>
              <a:rPr lang="en-US" sz="2800" dirty="0" smtClean="0"/>
              <a:t>worse behavior</a:t>
            </a:r>
            <a:r>
              <a:rPr lang="en-US" sz="2800" dirty="0"/>
              <a:t>. </a:t>
            </a:r>
            <a:endParaRPr lang="en-US" sz="2800" dirty="0" smtClean="0"/>
          </a:p>
          <a:p>
            <a:pPr>
              <a:buFont typeface="Arial" pitchFamily="34" charset="0"/>
              <a:buChar char="•"/>
            </a:pPr>
            <a:r>
              <a:rPr lang="en-US" sz="2800" dirty="0" smtClean="0"/>
              <a:t>If </a:t>
            </a:r>
            <a:r>
              <a:rPr lang="en-US" sz="2800" dirty="0"/>
              <a:t>you refuse to respond, there is a good chance they will move on and stop </a:t>
            </a:r>
            <a:r>
              <a:rPr lang="en-US" sz="2800" dirty="0" smtClean="0"/>
              <a:t>bothering you</a:t>
            </a:r>
            <a:r>
              <a:rPr lang="en-US" sz="2800" dirty="0"/>
              <a:t>. </a:t>
            </a:r>
            <a:endParaRPr lang="en-US" sz="2800" dirty="0" smtClean="0"/>
          </a:p>
          <a:p>
            <a:pPr>
              <a:buFont typeface="Arial" pitchFamily="34" charset="0"/>
              <a:buChar char="•"/>
            </a:pPr>
            <a:r>
              <a:rPr lang="en-US" sz="2800" dirty="0" smtClean="0"/>
              <a:t>If </a:t>
            </a:r>
            <a:r>
              <a:rPr lang="en-US" sz="2800" dirty="0"/>
              <a:t>a cyberbully </a:t>
            </a:r>
            <a:r>
              <a:rPr lang="en-US" sz="2800" dirty="0" err="1"/>
              <a:t>harrasses</a:t>
            </a:r>
            <a:r>
              <a:rPr lang="en-US" sz="2800" dirty="0"/>
              <a:t> you through email or instant messaging, you can also use the </a:t>
            </a:r>
            <a:r>
              <a:rPr lang="en-US" sz="2800" dirty="0" smtClean="0">
                <a:solidFill>
                  <a:srgbClr val="FF0000"/>
                </a:solidFill>
              </a:rPr>
              <a:t>built-in </a:t>
            </a:r>
            <a:r>
              <a:rPr lang="en-US" sz="2800" dirty="0" smtClean="0">
                <a:solidFill>
                  <a:srgbClr val="FF0000"/>
                </a:solidFill>
              </a:rPr>
              <a:t>filters </a:t>
            </a:r>
            <a:r>
              <a:rPr lang="en-US" sz="2800" dirty="0"/>
              <a:t>to prevent further contact</a:t>
            </a:r>
            <a:r>
              <a:rPr lang="en-US" sz="2800" dirty="0" smtClean="0"/>
              <a:t>.</a:t>
            </a:r>
          </a:p>
          <a:p>
            <a:endParaRPr lang="en-US" sz="2800" dirty="0"/>
          </a:p>
          <a:p>
            <a:r>
              <a:rPr lang="en-US" sz="2800" dirty="0" smtClean="0">
                <a:solidFill>
                  <a:srgbClr val="00B050"/>
                </a:solidFill>
              </a:rPr>
              <a:t>•</a:t>
            </a:r>
            <a:r>
              <a:rPr lang="en-US" sz="2800" b="1" dirty="0" smtClean="0">
                <a:solidFill>
                  <a:srgbClr val="00B050"/>
                </a:solidFill>
              </a:rPr>
              <a:t>DO </a:t>
            </a:r>
            <a:r>
              <a:rPr lang="en-US" sz="2800" b="1" dirty="0">
                <a:solidFill>
                  <a:srgbClr val="00B050"/>
                </a:solidFill>
              </a:rPr>
              <a:t>use the Internet for research and information. </a:t>
            </a:r>
            <a:endParaRPr lang="en-US" sz="2800" b="1" dirty="0" smtClean="0">
              <a:solidFill>
                <a:srgbClr val="00B050"/>
              </a:solidFill>
            </a:endParaRPr>
          </a:p>
          <a:p>
            <a:pPr>
              <a:buFont typeface="Arial" pitchFamily="34" charset="0"/>
              <a:buChar char="•"/>
            </a:pPr>
            <a:r>
              <a:rPr lang="en-US" sz="2800" dirty="0" smtClean="0"/>
              <a:t>The </a:t>
            </a:r>
            <a:r>
              <a:rPr lang="en-US" sz="2800" dirty="0"/>
              <a:t>Internet is like the world's </a:t>
            </a:r>
            <a:r>
              <a:rPr lang="en-US" sz="2800" dirty="0" smtClean="0"/>
              <a:t>largest library</a:t>
            </a:r>
            <a:r>
              <a:rPr lang="en-US" sz="2800" dirty="0"/>
              <a:t>, packed full of information on every conceivable subject, from ancient history to </a:t>
            </a:r>
            <a:r>
              <a:rPr lang="en-US" sz="2800" dirty="0" smtClean="0"/>
              <a:t>current events</a:t>
            </a:r>
            <a:r>
              <a:rPr lang="en-US" sz="2800" dirty="0"/>
              <a:t>, from math and science to art and anthropology. </a:t>
            </a:r>
            <a:endParaRPr lang="en-US" sz="2800" dirty="0" smtClean="0"/>
          </a:p>
          <a:p>
            <a:pPr>
              <a:buFont typeface="Arial" pitchFamily="34" charset="0"/>
              <a:buChar char="•"/>
            </a:pPr>
            <a:r>
              <a:rPr lang="en-US" sz="2800" dirty="0" smtClean="0"/>
              <a:t>The </a:t>
            </a:r>
            <a:r>
              <a:rPr lang="en-US" sz="2800" dirty="0"/>
              <a:t>information you find online can </a:t>
            </a:r>
            <a:r>
              <a:rPr lang="en-US" sz="2800" dirty="0" smtClean="0"/>
              <a:t>help you </a:t>
            </a:r>
            <a:r>
              <a:rPr lang="en-US" sz="2800" dirty="0"/>
              <a:t>to manage your life, to improve your work, and to make important decisions with </a:t>
            </a:r>
            <a:r>
              <a:rPr lang="en-US" sz="2800" dirty="0" smtClean="0"/>
              <a:t>greater confidence.</a:t>
            </a:r>
            <a:endParaRPr lang="en-US" sz="2800" dirty="0"/>
          </a:p>
        </p:txBody>
      </p:sp>
    </p:spTree>
    <p:extLst>
      <p:ext uri="{BB962C8B-B14F-4D97-AF65-F5344CB8AC3E}">
        <p14:creationId xmlns="" xmlns:p14="http://schemas.microsoft.com/office/powerpoint/2010/main" val="71407716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 y="109130"/>
            <a:ext cx="11899392" cy="6863417"/>
          </a:xfrm>
          <a:prstGeom prst="rect">
            <a:avLst/>
          </a:prstGeom>
        </p:spPr>
        <p:txBody>
          <a:bodyPr wrap="square">
            <a:spAutoFit/>
          </a:bodyPr>
          <a:lstStyle/>
          <a:p>
            <a:r>
              <a:rPr lang="en-US" sz="2800" dirty="0">
                <a:solidFill>
                  <a:srgbClr val="00B050"/>
                </a:solidFill>
              </a:rPr>
              <a:t>• </a:t>
            </a:r>
            <a:r>
              <a:rPr lang="en-US" sz="2800" b="1" dirty="0">
                <a:solidFill>
                  <a:srgbClr val="00B050"/>
                </a:solidFill>
              </a:rPr>
              <a:t>DON'T use copyrighted information as your own. </a:t>
            </a:r>
            <a:endParaRPr lang="en-US" sz="2800" b="1" dirty="0" smtClean="0">
              <a:solidFill>
                <a:srgbClr val="00B050"/>
              </a:solidFill>
            </a:endParaRPr>
          </a:p>
          <a:p>
            <a:pPr>
              <a:buFont typeface="Arial" pitchFamily="34" charset="0"/>
              <a:buChar char="•"/>
            </a:pPr>
            <a:r>
              <a:rPr lang="en-US" sz="2800" dirty="0" smtClean="0"/>
              <a:t>The </a:t>
            </a:r>
            <a:r>
              <a:rPr lang="en-US" sz="2800" dirty="0"/>
              <a:t>Internet has such a wealth of information that it can be tempting to copy and reuse information you find online. </a:t>
            </a:r>
            <a:endParaRPr lang="en-US" sz="2800" dirty="0" smtClean="0"/>
          </a:p>
          <a:p>
            <a:pPr>
              <a:buFont typeface="Arial" pitchFamily="34" charset="0"/>
              <a:buChar char="•"/>
            </a:pPr>
            <a:r>
              <a:rPr lang="en-US" sz="2800" dirty="0" smtClean="0"/>
              <a:t>Presenting </a:t>
            </a:r>
            <a:r>
              <a:rPr lang="en-US" sz="2800" dirty="0"/>
              <a:t>information from the Internet as your own work is not only </a:t>
            </a:r>
            <a:r>
              <a:rPr lang="en-US" sz="2800" dirty="0" smtClean="0"/>
              <a:t>dishonest</a:t>
            </a:r>
            <a:r>
              <a:rPr lang="en-US" sz="2800" dirty="0"/>
              <a:t>, it could be illegal. </a:t>
            </a:r>
            <a:endParaRPr lang="en-US" sz="2800" dirty="0" smtClean="0"/>
          </a:p>
          <a:p>
            <a:pPr>
              <a:buFont typeface="Arial" pitchFamily="34" charset="0"/>
              <a:buChar char="•"/>
            </a:pPr>
            <a:r>
              <a:rPr lang="en-US" sz="2800" dirty="0" smtClean="0"/>
              <a:t>If </a:t>
            </a:r>
            <a:r>
              <a:rPr lang="en-US" sz="2800" dirty="0"/>
              <a:t>the material is copyrighted, then by law it belongs to someone else. </a:t>
            </a:r>
            <a:endParaRPr lang="en-US" sz="2800" dirty="0" smtClean="0"/>
          </a:p>
          <a:p>
            <a:pPr>
              <a:buFont typeface="Arial" pitchFamily="34" charset="0"/>
              <a:buChar char="•"/>
            </a:pPr>
            <a:r>
              <a:rPr lang="en-US" sz="2800" dirty="0" smtClean="0"/>
              <a:t>If </a:t>
            </a:r>
            <a:r>
              <a:rPr lang="en-US" sz="2800" dirty="0"/>
              <a:t>you use it without </a:t>
            </a:r>
            <a:r>
              <a:rPr lang="en-US" sz="2800" dirty="0" smtClean="0"/>
              <a:t>permission or </a:t>
            </a:r>
            <a:r>
              <a:rPr lang="en-US" sz="2800" dirty="0"/>
              <a:t>appropriate </a:t>
            </a:r>
            <a:r>
              <a:rPr lang="en-US" sz="2800" dirty="0" smtClean="0"/>
              <a:t>credit, </a:t>
            </a:r>
            <a:r>
              <a:rPr lang="en-US" sz="2800" dirty="0"/>
              <a:t>you might be violating copyright laws</a:t>
            </a:r>
            <a:r>
              <a:rPr lang="en-US" sz="2800" dirty="0" smtClean="0"/>
              <a:t>.</a:t>
            </a:r>
          </a:p>
          <a:p>
            <a:endParaRPr lang="en-US" sz="1000" dirty="0"/>
          </a:p>
          <a:p>
            <a:r>
              <a:rPr lang="en-US" sz="2800" dirty="0">
                <a:solidFill>
                  <a:srgbClr val="00B050"/>
                </a:solidFill>
              </a:rPr>
              <a:t>• </a:t>
            </a:r>
            <a:r>
              <a:rPr lang="en-US" sz="2800" b="1" dirty="0">
                <a:solidFill>
                  <a:srgbClr val="00B050"/>
                </a:solidFill>
              </a:rPr>
              <a:t>DO enjoy music, videos and games on the Internet. </a:t>
            </a:r>
            <a:r>
              <a:rPr lang="en-US" sz="2800" dirty="0"/>
              <a:t>There are many websites where you can sample new music, watch movies and other videos, or play and learn about computer games.</a:t>
            </a:r>
          </a:p>
          <a:p>
            <a:endParaRPr lang="en-US" sz="1000" dirty="0"/>
          </a:p>
          <a:p>
            <a:r>
              <a:rPr lang="en-US" sz="2800" dirty="0">
                <a:solidFill>
                  <a:srgbClr val="00B050"/>
                </a:solidFill>
              </a:rPr>
              <a:t>• </a:t>
            </a:r>
            <a:r>
              <a:rPr lang="en-US" sz="2800" b="1" dirty="0">
                <a:solidFill>
                  <a:srgbClr val="00B050"/>
                </a:solidFill>
              </a:rPr>
              <a:t>DON'T download or share copyrighted information</a:t>
            </a:r>
            <a:r>
              <a:rPr lang="en-US" sz="2800" b="1" dirty="0" smtClean="0">
                <a:solidFill>
                  <a:srgbClr val="00B050"/>
                </a:solidFill>
              </a:rPr>
              <a:t>.</a:t>
            </a:r>
          </a:p>
          <a:p>
            <a:r>
              <a:rPr lang="en-US" sz="2800" b="1" dirty="0" smtClean="0"/>
              <a:t> </a:t>
            </a:r>
            <a:r>
              <a:rPr lang="en-US" sz="2800" dirty="0"/>
              <a:t>If you download and distribute copyrighted music, videos, games or other materials over the Internet without proper payment or permission, you are stealing.</a:t>
            </a:r>
          </a:p>
        </p:txBody>
      </p:sp>
    </p:spTree>
    <p:extLst>
      <p:ext uri="{BB962C8B-B14F-4D97-AF65-F5344CB8AC3E}">
        <p14:creationId xmlns="" xmlns:p14="http://schemas.microsoft.com/office/powerpoint/2010/main" val="39002531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 y="267626"/>
            <a:ext cx="11777472" cy="6093976"/>
          </a:xfrm>
          <a:prstGeom prst="rect">
            <a:avLst/>
          </a:prstGeom>
        </p:spPr>
        <p:txBody>
          <a:bodyPr wrap="square">
            <a:spAutoFit/>
          </a:bodyPr>
          <a:lstStyle/>
          <a:p>
            <a:r>
              <a:rPr lang="en-US" sz="2600" dirty="0">
                <a:solidFill>
                  <a:srgbClr val="00B050"/>
                </a:solidFill>
              </a:rPr>
              <a:t>• </a:t>
            </a:r>
            <a:r>
              <a:rPr lang="en-US" sz="2600" b="1" dirty="0">
                <a:solidFill>
                  <a:srgbClr val="00B050"/>
                </a:solidFill>
              </a:rPr>
              <a:t>DO shop, bank and pay bills online. </a:t>
            </a:r>
            <a:endParaRPr lang="en-US" sz="2600" b="1" dirty="0" smtClean="0">
              <a:solidFill>
                <a:srgbClr val="00B050"/>
              </a:solidFill>
            </a:endParaRPr>
          </a:p>
          <a:p>
            <a:r>
              <a:rPr lang="en-US" sz="2600" dirty="0" smtClean="0"/>
              <a:t>The </a:t>
            </a:r>
            <a:r>
              <a:rPr lang="en-US" sz="2600" dirty="0"/>
              <a:t>Internet makes it easy and convenient to manage many tasks online-which can save time and money.</a:t>
            </a:r>
          </a:p>
          <a:p>
            <a:r>
              <a:rPr lang="en-US" sz="2600" dirty="0">
                <a:solidFill>
                  <a:srgbClr val="00B050"/>
                </a:solidFill>
              </a:rPr>
              <a:t>• </a:t>
            </a:r>
            <a:r>
              <a:rPr lang="en-US" sz="2600" b="1" dirty="0">
                <a:solidFill>
                  <a:srgbClr val="00B050"/>
                </a:solidFill>
              </a:rPr>
              <a:t>DON'T share personal information too easily</a:t>
            </a:r>
            <a:r>
              <a:rPr lang="en-US" sz="2600" b="1" dirty="0" smtClean="0">
                <a:solidFill>
                  <a:srgbClr val="00B050"/>
                </a:solidFill>
              </a:rPr>
              <a:t>.</a:t>
            </a:r>
          </a:p>
          <a:p>
            <a:pPr>
              <a:buFont typeface="Arial" pitchFamily="34" charset="0"/>
              <a:buChar char="•"/>
            </a:pPr>
            <a:r>
              <a:rPr lang="en-US" sz="2600" b="1" dirty="0" smtClean="0">
                <a:solidFill>
                  <a:srgbClr val="00B050"/>
                </a:solidFill>
              </a:rPr>
              <a:t> </a:t>
            </a:r>
            <a:r>
              <a:rPr lang="en-US" sz="2600" dirty="0"/>
              <a:t>Be careful about the type and amount of information you share with people online. </a:t>
            </a:r>
            <a:endParaRPr lang="en-US" sz="2600" dirty="0" smtClean="0"/>
          </a:p>
          <a:p>
            <a:pPr>
              <a:buFont typeface="Arial" pitchFamily="34" charset="0"/>
              <a:buChar char="•"/>
            </a:pPr>
            <a:r>
              <a:rPr lang="en-US" sz="2600" dirty="0" smtClean="0"/>
              <a:t>Beware </a:t>
            </a:r>
            <a:r>
              <a:rPr lang="en-US" sz="2600" dirty="0"/>
              <a:t>especially of people you don't know or questionable websites that might not be secure. </a:t>
            </a:r>
            <a:endParaRPr lang="en-US" sz="2600" dirty="0" smtClean="0"/>
          </a:p>
          <a:p>
            <a:pPr>
              <a:buFont typeface="Arial" pitchFamily="34" charset="0"/>
              <a:buChar char="•"/>
            </a:pPr>
            <a:r>
              <a:rPr lang="en-US" sz="2600" dirty="0" smtClean="0"/>
              <a:t>Revealing </a:t>
            </a:r>
            <a:r>
              <a:rPr lang="en-US" sz="2600" dirty="0"/>
              <a:t>personal information can make you a target for online criminals or </a:t>
            </a:r>
            <a:r>
              <a:rPr lang="en-US" sz="2600" dirty="0" err="1"/>
              <a:t>cyberbullies</a:t>
            </a:r>
            <a:r>
              <a:rPr lang="en-US" sz="2600" dirty="0"/>
              <a:t>. </a:t>
            </a:r>
            <a:endParaRPr lang="en-US" sz="2600" dirty="0" smtClean="0"/>
          </a:p>
          <a:p>
            <a:pPr>
              <a:buFont typeface="Arial" pitchFamily="34" charset="0"/>
              <a:buChar char="•"/>
            </a:pPr>
            <a:r>
              <a:rPr lang="en-US" sz="2600" dirty="0" smtClean="0"/>
              <a:t>To </a:t>
            </a:r>
            <a:r>
              <a:rPr lang="en-US" sz="2600" dirty="0"/>
              <a:t>help ensure you're on a </a:t>
            </a:r>
            <a:r>
              <a:rPr lang="en-US" sz="2600" dirty="0">
                <a:solidFill>
                  <a:srgbClr val="FF0000"/>
                </a:solidFill>
              </a:rPr>
              <a:t>secure site</a:t>
            </a:r>
            <a:r>
              <a:rPr lang="en-US" sz="2600" dirty="0"/>
              <a:t>, check to see </a:t>
            </a:r>
            <a:r>
              <a:rPr lang="en-US" sz="2600" dirty="0" smtClean="0"/>
              <a:t>if the </a:t>
            </a:r>
            <a:r>
              <a:rPr lang="en-US" sz="2600" dirty="0"/>
              <a:t>URL begins with </a:t>
            </a:r>
            <a:r>
              <a:rPr lang="en-US" sz="2600" dirty="0">
                <a:solidFill>
                  <a:srgbClr val="FF0000"/>
                </a:solidFill>
              </a:rPr>
              <a:t>https</a:t>
            </a:r>
            <a:r>
              <a:rPr lang="en-US" sz="2600" dirty="0"/>
              <a:t> (the "</a:t>
            </a:r>
            <a:r>
              <a:rPr lang="en-US" sz="2600" dirty="0">
                <a:solidFill>
                  <a:srgbClr val="FF0000"/>
                </a:solidFill>
              </a:rPr>
              <a:t>s</a:t>
            </a:r>
            <a:r>
              <a:rPr lang="en-US" sz="2600" dirty="0"/>
              <a:t>" stands for "secure</a:t>
            </a:r>
            <a:r>
              <a:rPr lang="en-US" sz="2600" dirty="0" smtClean="0"/>
              <a:t>").</a:t>
            </a:r>
          </a:p>
          <a:p>
            <a:pPr>
              <a:buFont typeface="Arial" pitchFamily="34" charset="0"/>
              <a:buChar char="•"/>
            </a:pPr>
            <a:r>
              <a:rPr lang="en-US" sz="2600" dirty="0" smtClean="0"/>
              <a:t> </a:t>
            </a:r>
            <a:r>
              <a:rPr lang="en-US" sz="2600" dirty="0"/>
              <a:t>Also, look for a </a:t>
            </a:r>
            <a:r>
              <a:rPr lang="en-US" sz="2600" dirty="0">
                <a:solidFill>
                  <a:srgbClr val="FF0000"/>
                </a:solidFill>
              </a:rPr>
              <a:t>green address bar </a:t>
            </a:r>
            <a:r>
              <a:rPr lang="en-US" sz="2600" dirty="0"/>
              <a:t>or a security certificate-represented by an icon such as an unopened lock-somewhere in the browser window. </a:t>
            </a:r>
            <a:endParaRPr lang="en-US" sz="2600" dirty="0" smtClean="0"/>
          </a:p>
          <a:p>
            <a:pPr>
              <a:buFont typeface="Arial" pitchFamily="34" charset="0"/>
              <a:buChar char="•"/>
            </a:pPr>
            <a:r>
              <a:rPr lang="en-US" sz="2600" dirty="0" smtClean="0"/>
              <a:t>Double-click </a:t>
            </a:r>
            <a:r>
              <a:rPr lang="en-US" sz="2600" dirty="0"/>
              <a:t>the certificate to make sure the name on the web address matches the certificate.</a:t>
            </a:r>
          </a:p>
        </p:txBody>
      </p:sp>
    </p:spTree>
    <p:extLst>
      <p:ext uri="{BB962C8B-B14F-4D97-AF65-F5344CB8AC3E}">
        <p14:creationId xmlns="" xmlns:p14="http://schemas.microsoft.com/office/powerpoint/2010/main" val="122036442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 y="267626"/>
            <a:ext cx="11777472" cy="4401205"/>
          </a:xfrm>
          <a:prstGeom prst="rect">
            <a:avLst/>
          </a:prstGeom>
        </p:spPr>
        <p:txBody>
          <a:bodyPr wrap="square">
            <a:spAutoFit/>
          </a:bodyPr>
          <a:lstStyle/>
          <a:p>
            <a:r>
              <a:rPr lang="en-US" sz="2800" dirty="0">
                <a:solidFill>
                  <a:srgbClr val="00B050"/>
                </a:solidFill>
              </a:rPr>
              <a:t>• </a:t>
            </a:r>
            <a:r>
              <a:rPr lang="en-US" sz="2800" b="1" dirty="0">
                <a:solidFill>
                  <a:srgbClr val="00B050"/>
                </a:solidFill>
              </a:rPr>
              <a:t>DO use the Internet to expand your social and business networks. </a:t>
            </a:r>
            <a:endParaRPr lang="en-US" sz="2800" b="1" dirty="0" smtClean="0">
              <a:solidFill>
                <a:srgbClr val="00B050"/>
              </a:solidFill>
            </a:endParaRPr>
          </a:p>
          <a:p>
            <a:r>
              <a:rPr lang="en-US" sz="2800" dirty="0" smtClean="0"/>
              <a:t>Social </a:t>
            </a:r>
            <a:r>
              <a:rPr lang="en-US" sz="2800" dirty="0"/>
              <a:t>and business networking sites can help you locate old friends and make new ones, create and maintain valuable professional contacts, and build your online reputation</a:t>
            </a:r>
            <a:r>
              <a:rPr lang="en-US" sz="2800" dirty="0" smtClean="0"/>
              <a:t>.</a:t>
            </a:r>
          </a:p>
          <a:p>
            <a:endParaRPr lang="en-US" sz="2800" dirty="0"/>
          </a:p>
          <a:p>
            <a:r>
              <a:rPr lang="en-US" sz="2800" dirty="0">
                <a:solidFill>
                  <a:srgbClr val="00B050"/>
                </a:solidFill>
              </a:rPr>
              <a:t>• </a:t>
            </a:r>
            <a:r>
              <a:rPr lang="en-US" sz="2800" b="1" dirty="0">
                <a:solidFill>
                  <a:srgbClr val="00B050"/>
                </a:solidFill>
              </a:rPr>
              <a:t>DON'T lie</a:t>
            </a:r>
            <a:r>
              <a:rPr lang="en-US" sz="2800" b="1" dirty="0" smtClean="0">
                <a:solidFill>
                  <a:srgbClr val="00B050"/>
                </a:solidFill>
              </a:rPr>
              <a:t>.</a:t>
            </a:r>
          </a:p>
          <a:p>
            <a:r>
              <a:rPr lang="en-US" sz="2800" b="1" dirty="0" smtClean="0">
                <a:solidFill>
                  <a:srgbClr val="00B050"/>
                </a:solidFill>
              </a:rPr>
              <a:t> </a:t>
            </a:r>
            <a:r>
              <a:rPr lang="en-US" sz="2800" dirty="0"/>
              <a:t>When you're interacting with people online, be honest, and never pretend to be someone else</a:t>
            </a:r>
            <a:r>
              <a:rPr lang="en-US" sz="2800" dirty="0" smtClean="0"/>
              <a:t>.</a:t>
            </a:r>
          </a:p>
          <a:p>
            <a:r>
              <a:rPr lang="en-US" sz="2800" dirty="0" smtClean="0"/>
              <a:t> </a:t>
            </a:r>
            <a:r>
              <a:rPr lang="en-US" sz="2800" dirty="0"/>
              <a:t>If someone asks you a question that makes you uncomfortable or asks you to reveal too much personal information, just don't answer.</a:t>
            </a:r>
            <a:endParaRPr lang="en-IN" sz="2800" b="1" dirty="0"/>
          </a:p>
        </p:txBody>
      </p:sp>
    </p:spTree>
    <p:extLst>
      <p:ext uri="{BB962C8B-B14F-4D97-AF65-F5344CB8AC3E}">
        <p14:creationId xmlns="" xmlns:p14="http://schemas.microsoft.com/office/powerpoint/2010/main" val="378040762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83476" y="1858971"/>
            <a:ext cx="7803996" cy="2215991"/>
          </a:xfrm>
          <a:prstGeom prst="rect">
            <a:avLst/>
          </a:prstGeom>
          <a:noFill/>
        </p:spPr>
        <p:txBody>
          <a:bodyPr wrap="none" lIns="91440" tIns="45720" rIns="91440" bIns="45720">
            <a:spAutoFit/>
          </a:bodyPr>
          <a:lstStyle/>
          <a:p>
            <a:pPr algn="ctr"/>
            <a:r>
              <a:rPr lang="en-US" sz="13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glow rad="139700">
                    <a:schemeClr val="accent2">
                      <a:satMod val="175000"/>
                      <a:alpha val="40000"/>
                    </a:schemeClr>
                  </a:glow>
                  <a:outerShdw blurRad="50800" dist="40000" dir="5400000" algn="tl" rotWithShape="0">
                    <a:srgbClr val="000000">
                      <a:shade val="5000"/>
                      <a:satMod val="120000"/>
                      <a:alpha val="33000"/>
                    </a:srgbClr>
                  </a:outerShdw>
                </a:effectLst>
              </a:rPr>
              <a:t>Thank you</a:t>
            </a:r>
            <a:endParaRPr lang="en-US" sz="138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glow rad="139700">
                  <a:schemeClr val="accent2">
                    <a:satMod val="175000"/>
                    <a:alpha val="40000"/>
                  </a:schemeClr>
                </a:glow>
                <a:outerShdw blurRad="50800" dist="40000" dir="5400000" algn="tl" rotWithShape="0">
                  <a:srgbClr val="000000">
                    <a:shade val="5000"/>
                    <a:satMod val="120000"/>
                    <a:alpha val="33000"/>
                  </a:srgbClr>
                </a:outerShdw>
              </a:effectLst>
            </a:endParaRPr>
          </a:p>
        </p:txBody>
      </p:sp>
    </p:spTree>
    <p:extLst>
      <p:ext uri="{BB962C8B-B14F-4D97-AF65-F5344CB8AC3E}">
        <p14:creationId xmlns="" xmlns:p14="http://schemas.microsoft.com/office/powerpoint/2010/main" val="951127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0265" y="140000"/>
            <a:ext cx="11730791" cy="6593305"/>
          </a:xfrm>
        </p:spPr>
        <p:txBody>
          <a:bodyPr>
            <a:noAutofit/>
          </a:bodyPr>
          <a:lstStyle/>
          <a:p>
            <a:pPr algn="just"/>
            <a:r>
              <a:rPr lang="en-US" sz="2800" cap="none" dirty="0" smtClean="0">
                <a:solidFill>
                  <a:srgbClr val="FF0000"/>
                </a:solidFill>
              </a:rPr>
              <a:t>Classification of information </a:t>
            </a:r>
          </a:p>
          <a:p>
            <a:pPr algn="just"/>
            <a:r>
              <a:rPr lang="en-US" sz="2800" cap="none" dirty="0" smtClean="0">
                <a:solidFill>
                  <a:schemeClr val="tx1"/>
                </a:solidFill>
              </a:rPr>
              <a:t>User information found in computer system files and databases shall be classified as either </a:t>
            </a:r>
          </a:p>
          <a:p>
            <a:pPr algn="just"/>
            <a:r>
              <a:rPr lang="en-US" sz="2800" b="1" cap="none" dirty="0" smtClean="0">
                <a:solidFill>
                  <a:schemeClr val="tx1"/>
                </a:solidFill>
              </a:rPr>
              <a:t>confidential or non-confidential.</a:t>
            </a:r>
          </a:p>
          <a:p>
            <a:pPr algn="just"/>
            <a:r>
              <a:rPr lang="en-US" sz="2800" cap="none" dirty="0">
                <a:solidFill>
                  <a:schemeClr val="tx1"/>
                </a:solidFill>
              </a:rPr>
              <a:t>Classification of Computer Systems </a:t>
            </a:r>
            <a:endParaRPr lang="en-US" sz="2800" cap="none" dirty="0" smtClean="0">
              <a:solidFill>
                <a:schemeClr val="tx1"/>
              </a:solidFill>
            </a:endParaRPr>
          </a:p>
          <a:p>
            <a:pPr algn="just"/>
            <a:endParaRPr lang="en-US" sz="2800" cap="none" dirty="0"/>
          </a:p>
        </p:txBody>
      </p:sp>
      <p:pic>
        <p:nvPicPr>
          <p:cNvPr id="2" name="Picture 1"/>
          <p:cNvPicPr>
            <a:picLocks noChangeAspect="1"/>
          </p:cNvPicPr>
          <p:nvPr/>
        </p:nvPicPr>
        <p:blipFill>
          <a:blip r:embed="rId2"/>
          <a:stretch>
            <a:fillRect/>
          </a:stretch>
        </p:blipFill>
        <p:spPr>
          <a:xfrm>
            <a:off x="156410" y="2731528"/>
            <a:ext cx="11514221" cy="3946358"/>
          </a:xfrm>
          <a:prstGeom prst="rect">
            <a:avLst/>
          </a:prstGeom>
        </p:spPr>
      </p:pic>
    </p:spTree>
    <p:extLst>
      <p:ext uri="{BB962C8B-B14F-4D97-AF65-F5344CB8AC3E}">
        <p14:creationId xmlns="" xmlns:p14="http://schemas.microsoft.com/office/powerpoint/2010/main" val="1765280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6410" y="264695"/>
            <a:ext cx="11730791" cy="6364705"/>
          </a:xfrm>
        </p:spPr>
        <p:txBody>
          <a:bodyPr>
            <a:noAutofit/>
          </a:bodyPr>
          <a:lstStyle/>
          <a:p>
            <a:pPr algn="just"/>
            <a:r>
              <a:rPr lang="en-US" sz="2800" dirty="0" smtClean="0">
                <a:solidFill>
                  <a:srgbClr val="FF0000"/>
                </a:solidFill>
              </a:rPr>
              <a:t> </a:t>
            </a:r>
            <a:endParaRPr lang="en-US" sz="2800" dirty="0">
              <a:solidFill>
                <a:srgbClr val="FF0000"/>
              </a:solidFill>
            </a:endParaRPr>
          </a:p>
          <a:p>
            <a:pPr algn="just"/>
            <a:r>
              <a:rPr lang="en-US" sz="2800" cap="none" dirty="0" smtClean="0"/>
              <a:t> </a:t>
            </a:r>
            <a:endParaRPr lang="en-US" sz="2800" cap="none" dirty="0"/>
          </a:p>
        </p:txBody>
      </p:sp>
      <p:pic>
        <p:nvPicPr>
          <p:cNvPr id="4" name="Picture 3"/>
          <p:cNvPicPr>
            <a:picLocks noChangeAspect="1"/>
          </p:cNvPicPr>
          <p:nvPr/>
        </p:nvPicPr>
        <p:blipFill>
          <a:blip r:embed="rId2"/>
          <a:stretch>
            <a:fillRect/>
          </a:stretch>
        </p:blipFill>
        <p:spPr>
          <a:xfrm>
            <a:off x="94904" y="168445"/>
            <a:ext cx="11792297" cy="6509084"/>
          </a:xfrm>
          <a:prstGeom prst="rect">
            <a:avLst/>
          </a:prstGeom>
        </p:spPr>
      </p:pic>
    </p:spTree>
    <p:extLst>
      <p:ext uri="{BB962C8B-B14F-4D97-AF65-F5344CB8AC3E}">
        <p14:creationId xmlns="" xmlns:p14="http://schemas.microsoft.com/office/powerpoint/2010/main" val="1676980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990</TotalTime>
  <Words>6997</Words>
  <Application>Microsoft Office PowerPoint</Application>
  <PresentationFormat>Custom</PresentationFormat>
  <Paragraphs>498</Paragraphs>
  <Slides>77</Slides>
  <Notes>0</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Office Theme</vt:lpstr>
      <vt:lpstr>Chapter 1: Security Management Practices </vt:lpstr>
      <vt:lpstr>Slide 2</vt:lpstr>
      <vt:lpstr>Slide 3</vt:lpstr>
      <vt:lpstr>Why data should be Secure ?? </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Security Policies</vt:lpstr>
      <vt:lpstr>Security Policies</vt:lpstr>
      <vt:lpstr>Security Policies</vt:lpstr>
      <vt:lpstr>Slide 37</vt:lpstr>
      <vt:lpstr>Security Policies </vt:lpstr>
      <vt:lpstr>Security Policies</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 Policies, Standards, &amp; Practices</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Security Management Practices</dc:title>
  <dc:creator>saee pagar</dc:creator>
  <cp:lastModifiedBy>ADMIN 2</cp:lastModifiedBy>
  <cp:revision>114</cp:revision>
  <dcterms:created xsi:type="dcterms:W3CDTF">2019-01-11T14:02:09Z</dcterms:created>
  <dcterms:modified xsi:type="dcterms:W3CDTF">2019-02-21T06:27:34Z</dcterms:modified>
</cp:coreProperties>
</file>