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3" d="100"/>
          <a:sy n="73" d="100"/>
        </p:scale>
        <p:origin x="-1296" y="6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3A477A1-A7C0-4D31-B3E5-57E716533407}" type="datetimeFigureOut">
              <a:rPr lang="en-US" smtClean="0"/>
              <a:pPr/>
              <a:t>10/9/2017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8768B7D-3B5C-483C-9D89-F0EAAC12C4B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A477A1-A7C0-4D31-B3E5-57E716533407}" type="datetimeFigureOut">
              <a:rPr lang="en-US" smtClean="0"/>
              <a:pPr/>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68B7D-3B5C-483C-9D89-F0EAAC12C4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A477A1-A7C0-4D31-B3E5-57E716533407}" type="datetimeFigureOut">
              <a:rPr lang="en-US" smtClean="0"/>
              <a:pPr/>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68B7D-3B5C-483C-9D89-F0EAAC12C4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3A477A1-A7C0-4D31-B3E5-57E716533407}" type="datetimeFigureOut">
              <a:rPr lang="en-US" smtClean="0"/>
              <a:pPr/>
              <a:t>10/9/2017</a:t>
            </a:fld>
            <a:endParaRPr lang="en-US"/>
          </a:p>
        </p:txBody>
      </p:sp>
      <p:sp>
        <p:nvSpPr>
          <p:cNvPr id="9" name="Slide Number Placeholder 8"/>
          <p:cNvSpPr>
            <a:spLocks noGrp="1"/>
          </p:cNvSpPr>
          <p:nvPr>
            <p:ph type="sldNum" sz="quarter" idx="15"/>
          </p:nvPr>
        </p:nvSpPr>
        <p:spPr/>
        <p:txBody>
          <a:bodyPr rtlCol="0"/>
          <a:lstStyle/>
          <a:p>
            <a:fld id="{68768B7D-3B5C-483C-9D89-F0EAAC12C4B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3A477A1-A7C0-4D31-B3E5-57E716533407}" type="datetimeFigureOut">
              <a:rPr lang="en-US" smtClean="0"/>
              <a:pPr/>
              <a:t>10/9/2017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8768B7D-3B5C-483C-9D89-F0EAAC12C4B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3A477A1-A7C0-4D31-B3E5-57E716533407}" type="datetimeFigureOut">
              <a:rPr lang="en-US" smtClean="0"/>
              <a:pPr/>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68B7D-3B5C-483C-9D89-F0EAAC12C4B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3A477A1-A7C0-4D31-B3E5-57E716533407}" type="datetimeFigureOut">
              <a:rPr lang="en-US" smtClean="0"/>
              <a:pPr/>
              <a:t>10/9/2017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68B7D-3B5C-483C-9D89-F0EAAC12C4B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3A477A1-A7C0-4D31-B3E5-57E716533407}" type="datetimeFigureOut">
              <a:rPr lang="en-US" smtClean="0"/>
              <a:pPr/>
              <a:t>10/9/2017</a:t>
            </a:fld>
            <a:endParaRPr lang="en-US"/>
          </a:p>
        </p:txBody>
      </p:sp>
      <p:sp>
        <p:nvSpPr>
          <p:cNvPr id="7" name="Slide Number Placeholder 6"/>
          <p:cNvSpPr>
            <a:spLocks noGrp="1"/>
          </p:cNvSpPr>
          <p:nvPr>
            <p:ph type="sldNum" sz="quarter" idx="11"/>
          </p:nvPr>
        </p:nvSpPr>
        <p:spPr/>
        <p:txBody>
          <a:bodyPr rtlCol="0"/>
          <a:lstStyle/>
          <a:p>
            <a:fld id="{68768B7D-3B5C-483C-9D89-F0EAAC12C4B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A477A1-A7C0-4D31-B3E5-57E716533407}" type="datetimeFigureOut">
              <a:rPr lang="en-US" smtClean="0"/>
              <a:pPr/>
              <a:t>10/9/2017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68B7D-3B5C-483C-9D89-F0EAAC12C4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3A477A1-A7C0-4D31-B3E5-57E716533407}" type="datetimeFigureOut">
              <a:rPr lang="en-US" smtClean="0"/>
              <a:pPr/>
              <a:t>10/9/2017</a:t>
            </a:fld>
            <a:endParaRPr lang="en-US"/>
          </a:p>
        </p:txBody>
      </p:sp>
      <p:sp>
        <p:nvSpPr>
          <p:cNvPr id="22" name="Slide Number Placeholder 21"/>
          <p:cNvSpPr>
            <a:spLocks noGrp="1"/>
          </p:cNvSpPr>
          <p:nvPr>
            <p:ph type="sldNum" sz="quarter" idx="15"/>
          </p:nvPr>
        </p:nvSpPr>
        <p:spPr/>
        <p:txBody>
          <a:bodyPr rtlCol="0"/>
          <a:lstStyle/>
          <a:p>
            <a:fld id="{68768B7D-3B5C-483C-9D89-F0EAAC12C4B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3A477A1-A7C0-4D31-B3E5-57E716533407}" type="datetimeFigureOut">
              <a:rPr lang="en-US" smtClean="0"/>
              <a:pPr/>
              <a:t>10/9/2017</a:t>
            </a:fld>
            <a:endParaRPr lang="en-US"/>
          </a:p>
        </p:txBody>
      </p:sp>
      <p:sp>
        <p:nvSpPr>
          <p:cNvPr id="18" name="Slide Number Placeholder 17"/>
          <p:cNvSpPr>
            <a:spLocks noGrp="1"/>
          </p:cNvSpPr>
          <p:nvPr>
            <p:ph type="sldNum" sz="quarter" idx="11"/>
          </p:nvPr>
        </p:nvSpPr>
        <p:spPr/>
        <p:txBody>
          <a:bodyPr rtlCol="0"/>
          <a:lstStyle/>
          <a:p>
            <a:fld id="{68768B7D-3B5C-483C-9D89-F0EAAC12C4B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3A477A1-A7C0-4D31-B3E5-57E716533407}" type="datetimeFigureOut">
              <a:rPr lang="en-US" smtClean="0"/>
              <a:pPr/>
              <a:t>10/9/2017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8768B7D-3B5C-483C-9D89-F0EAAC12C4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357166"/>
            <a:ext cx="8534400" cy="2714644"/>
          </a:xfrm>
        </p:spPr>
        <p:txBody>
          <a:bodyPr>
            <a:normAutofit fontScale="90000"/>
          </a:bodyPr>
          <a:lstStyle/>
          <a:p>
            <a:r>
              <a:rPr lang="en-US" sz="4800" b="0" dirty="0"/>
              <a:t/>
            </a:r>
            <a:br>
              <a:rPr lang="en-US" sz="4800" b="0" dirty="0"/>
            </a:br>
            <a:r>
              <a:rPr lang="en-US" sz="4800" b="0" dirty="0"/>
              <a:t> </a:t>
            </a:r>
            <a:r>
              <a:rPr lang="en-US" sz="4800" dirty="0"/>
              <a:t>Chapter 3: Security Threats and Vulnerabilities </a:t>
            </a:r>
          </a:p>
        </p:txBody>
      </p:sp>
    </p:spTree>
    <p:extLst>
      <p:ext uri="{BB962C8B-B14F-4D97-AF65-F5344CB8AC3E}">
        <p14:creationId xmlns:p14="http://schemas.microsoft.com/office/powerpoint/2010/main" xmlns="" val="4262907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Malicious Code </a:t>
            </a:r>
            <a:r>
              <a:rPr lang="en-US" dirty="0"/>
              <a:t/>
            </a:r>
            <a:br>
              <a:rPr lang="en-US" dirty="0"/>
            </a:br>
            <a:endParaRPr lang="en-US" dirty="0"/>
          </a:p>
        </p:txBody>
      </p:sp>
      <p:sp>
        <p:nvSpPr>
          <p:cNvPr id="3" name="Content Placeholder 2"/>
          <p:cNvSpPr>
            <a:spLocks noGrp="1"/>
          </p:cNvSpPr>
          <p:nvPr>
            <p:ph sz="quarter" idx="1"/>
          </p:nvPr>
        </p:nvSpPr>
        <p:spPr>
          <a:xfrm>
            <a:off x="457200" y="1000108"/>
            <a:ext cx="7467600" cy="5643602"/>
          </a:xfrm>
        </p:spPr>
        <p:txBody>
          <a:bodyPr>
            <a:normAutofit fontScale="85000" lnSpcReduction="20000"/>
          </a:bodyPr>
          <a:lstStyle/>
          <a:p>
            <a:r>
              <a:rPr lang="en-US" dirty="0" smtClean="0"/>
              <a:t>Malicious </a:t>
            </a:r>
            <a:r>
              <a:rPr lang="en-US" dirty="0"/>
              <a:t>code is the term used to describe any code in any part of a software system or script that is intended to cause undesired effects, security breaches or damage to a system. Malicious code describes a broad category of system security terms that includes attack scripts, viruses, worms, Trojan horses, backdoors, and malicious active content. </a:t>
            </a:r>
          </a:p>
          <a:p>
            <a:r>
              <a:rPr lang="en-US" dirty="0"/>
              <a:t>Computer viruses are still the most common form of malicious code. A virus is a program that infects a computer by attaching itself to another program, and propagating itself when that program is executed. </a:t>
            </a:r>
            <a:endParaRPr lang="en-US" dirty="0" smtClean="0"/>
          </a:p>
          <a:p>
            <a:r>
              <a:rPr lang="en-US" dirty="0"/>
              <a:t>Another frequently encountered malicious code is the worm, which is a computer program that can make copies of itself, spreading through connected systems and consuming resources on affected computers or causing other damage. </a:t>
            </a:r>
          </a:p>
          <a:p>
            <a:r>
              <a:rPr lang="en-US" dirty="0"/>
              <a:t>Some malicious codes, including most viruses, are fragments of programs that cannot exist alone and need to attach themselves to host programs. Other types of malicious code are able to spread and replicate by themselves (such as worms) and are able to propagate from computer to computer across a network. </a:t>
            </a:r>
          </a:p>
        </p:txBody>
      </p:sp>
    </p:spTree>
    <p:extLst>
      <p:ext uri="{BB962C8B-B14F-4D97-AF65-F5344CB8AC3E}">
        <p14:creationId xmlns:p14="http://schemas.microsoft.com/office/powerpoint/2010/main" xmlns="" val="208065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00108"/>
            <a:ext cx="7467600" cy="5857892"/>
          </a:xfrm>
        </p:spPr>
        <p:txBody>
          <a:bodyPr>
            <a:normAutofit fontScale="55000" lnSpcReduction="20000"/>
          </a:bodyPr>
          <a:lstStyle/>
          <a:p>
            <a:pPr>
              <a:buNone/>
            </a:pPr>
            <a:r>
              <a:rPr lang="en-IN" b="1" dirty="0" smtClean="0"/>
              <a:t> </a:t>
            </a:r>
          </a:p>
          <a:p>
            <a:pPr>
              <a:buNone/>
            </a:pPr>
            <a:r>
              <a:rPr lang="en-IN" dirty="0" smtClean="0"/>
              <a:t>Vulnerabilities also arises due to programming flaws, some of the common flaws are given below: </a:t>
            </a:r>
          </a:p>
          <a:p>
            <a:r>
              <a:rPr lang="en-IN" b="1" dirty="0" smtClean="0"/>
              <a:t>6.1 Improper Input Validation </a:t>
            </a:r>
          </a:p>
          <a:p>
            <a:r>
              <a:rPr lang="en-IN" dirty="0" smtClean="0"/>
              <a:t>Ensure that your input is valid. If you're expecting a number, it shouldn't contain letters. Nor should the price of a new car be allowed to be a dollar. Incorrect input validation can lead to vulnerabilities when attackers can modify their inputs in unexpected ways. Many of today's most common vulnerabilities can be eliminated, or at least reduced, with strict input validation. </a:t>
            </a:r>
          </a:p>
          <a:p>
            <a:r>
              <a:rPr lang="en-IN" b="1" dirty="0" smtClean="0"/>
              <a:t>6.2 Improper Encoding or Escaping of Output </a:t>
            </a:r>
          </a:p>
          <a:p>
            <a:r>
              <a:rPr lang="en-IN" dirty="0" smtClean="0"/>
              <a:t>Insufficient output encoding is at the root of most injection-based attacks. An attacker can modify the commands that you intend to send to other components, possibly leading to a complete compromise of your application - not to mention exposing the other components to exploits that the attacker would not be able to launch directly. When your program generates outputs to other components in the form of structured messages such as queries or requests, be sure to separate control information and metadata from the actual data. </a:t>
            </a:r>
          </a:p>
          <a:p>
            <a:r>
              <a:rPr lang="en-IN" b="1" dirty="0" smtClean="0"/>
              <a:t>6.3 Error Message Information Leak </a:t>
            </a:r>
          </a:p>
          <a:p>
            <a:r>
              <a:rPr lang="en-IN" dirty="0" smtClean="0"/>
              <a:t>Chatty error messages can disclose secrets to any attacker who misuses your software. The secrets could cover a wide range of valuable data, including personally identifiable information (PII), authentication credentials, and server configuration. They might seem like harmless secrets useful to your users and </a:t>
            </a:r>
            <a:r>
              <a:rPr lang="en-IN" dirty="0" err="1" smtClean="0"/>
              <a:t>admins</a:t>
            </a:r>
            <a:r>
              <a:rPr lang="en-IN" dirty="0" smtClean="0"/>
              <a:t>, such as the full installation path of your software -- but even these little secrets can greatly simplify a more concerted attack. </a:t>
            </a:r>
          </a:p>
          <a:p>
            <a:r>
              <a:rPr lang="en-IN" b="1" dirty="0" smtClean="0"/>
              <a:t>6.4 Failure to Constrain Operations within the Bounds of a Memory Buffer </a:t>
            </a:r>
          </a:p>
          <a:p>
            <a:r>
              <a:rPr lang="en-IN" dirty="0" smtClean="0"/>
              <a:t>The scourge of C applications for decades, buffer overflows have been remarkably resistant to elimination. Attack and detection techniques continue to improve, and today's buffer overflow variants aren't always obvious at first or even second glance. </a:t>
            </a:r>
          </a:p>
          <a:p>
            <a:r>
              <a:rPr lang="en-IN" b="1" dirty="0" smtClean="0"/>
              <a:t>6.5 Improper Access Control (Authorization) </a:t>
            </a:r>
          </a:p>
          <a:p>
            <a:r>
              <a:rPr lang="en-IN" dirty="0" smtClean="0"/>
              <a:t>If you don't ensure that your software's users are only doing what they're allowed to, then attackers will try to exploit your improper authorization and exercise that unauthorized functionality. </a:t>
            </a:r>
            <a:endParaRPr lang="en-IN" dirty="0"/>
          </a:p>
        </p:txBody>
      </p:sp>
      <p:sp>
        <p:nvSpPr>
          <p:cNvPr id="4" name="Title 1"/>
          <p:cNvSpPr>
            <a:spLocks noGrp="1"/>
          </p:cNvSpPr>
          <p:nvPr>
            <p:ph type="title"/>
          </p:nvPr>
        </p:nvSpPr>
        <p:spPr>
          <a:xfrm>
            <a:off x="457200" y="274638"/>
            <a:ext cx="7467600" cy="939784"/>
          </a:xfrm>
        </p:spPr>
        <p:txBody>
          <a:bodyPr>
            <a:normAutofit fontScale="90000"/>
          </a:bodyPr>
          <a:lstStyle/>
          <a:p>
            <a:r>
              <a:rPr lang="en-IN" b="1" dirty="0" smtClean="0"/>
              <a:t>Programming Bugs </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b="1" dirty="0" smtClean="0"/>
              <a:t>6.6 Hard-Coded Password </a:t>
            </a:r>
            <a:br>
              <a:rPr lang="en-IN" b="1" dirty="0" smtClean="0"/>
            </a:br>
            <a:r>
              <a:rPr lang="en-IN" dirty="0" smtClean="0"/>
              <a:t> </a:t>
            </a:r>
            <a:endParaRPr lang="en-IN" dirty="0"/>
          </a:p>
        </p:txBody>
      </p:sp>
      <p:sp>
        <p:nvSpPr>
          <p:cNvPr id="3" name="Content Placeholder 2"/>
          <p:cNvSpPr>
            <a:spLocks noGrp="1"/>
          </p:cNvSpPr>
          <p:nvPr>
            <p:ph sz="quarter" idx="1"/>
          </p:nvPr>
        </p:nvSpPr>
        <p:spPr>
          <a:xfrm>
            <a:off x="457200" y="1142984"/>
            <a:ext cx="7467600" cy="5330968"/>
          </a:xfrm>
        </p:spPr>
        <p:txBody>
          <a:bodyPr>
            <a:normAutofit fontScale="47500" lnSpcReduction="20000"/>
          </a:bodyPr>
          <a:lstStyle/>
          <a:p>
            <a:pPr>
              <a:buNone/>
            </a:pPr>
            <a:r>
              <a:rPr lang="en-IN" smtClean="0"/>
              <a:t>        Hard-coding </a:t>
            </a:r>
            <a:r>
              <a:rPr lang="en-IN" dirty="0" smtClean="0"/>
              <a:t>a secret account and password into your software is extremely convenient -- for skilled reverse engineers. If the password is the same across all your software, then every customer becomes vulnerable when that password inevitably becomes known. And because it's hard-coded, it's a huge pain to fix. </a:t>
            </a:r>
          </a:p>
          <a:p>
            <a:r>
              <a:rPr lang="en-IN" b="1" dirty="0" smtClean="0"/>
              <a:t>6.7 Execution with Unnecessary Privileges </a:t>
            </a:r>
          </a:p>
          <a:p>
            <a:r>
              <a:rPr lang="en-IN" dirty="0" smtClean="0"/>
              <a:t>Your software may need special privileges to perform certain operations; wielding those privileges longer than necessary is risky. When running with extra privileges, your application has access to resources that the application's user can't directly reach. Whenever you launch a separate program with elevated privileges, attackers can potentially exploit those privileges. </a:t>
            </a:r>
          </a:p>
          <a:p>
            <a:r>
              <a:rPr lang="en-IN" b="1" dirty="0" smtClean="0"/>
              <a:t>Cybercrime and cyber terrorism: </a:t>
            </a:r>
          </a:p>
          <a:p>
            <a:r>
              <a:rPr lang="en-IN" dirty="0" smtClean="0"/>
              <a:t>Cyber terrorism is the use of Internet based terror attacks, done deliberately in order to create disturbances or havoc in usual working of the internet. Since, many computers are connected through internet, the chances of high disruption in computer related services in personal as well commercial devices. Attacks through cyber terrorism can be in form of various illegal activities whose number is on a constant increase, a few are most lethal and common. These include attacks from viruses, attacks from Trojans, attacks from BOTS, attacks on databases, black hat hacking etc. </a:t>
            </a:r>
          </a:p>
          <a:p>
            <a:r>
              <a:rPr lang="en-IN" b="1" dirty="0" smtClean="0"/>
              <a:t>Example: </a:t>
            </a:r>
          </a:p>
          <a:p>
            <a:r>
              <a:rPr lang="en-IN" dirty="0" smtClean="0"/>
              <a:t>The </a:t>
            </a:r>
            <a:r>
              <a:rPr lang="en-IN" dirty="0" err="1" smtClean="0"/>
              <a:t>MyDoom</a:t>
            </a:r>
            <a:r>
              <a:rPr lang="en-IN" dirty="0" smtClean="0"/>
              <a:t> (or </a:t>
            </a:r>
            <a:r>
              <a:rPr lang="en-IN" dirty="0" err="1" smtClean="0"/>
              <a:t>Novarg</a:t>
            </a:r>
            <a:r>
              <a:rPr lang="en-IN" dirty="0" smtClean="0"/>
              <a:t>) virus is another worm that can create a backdoor in the victim computer's operating system. The original </a:t>
            </a:r>
            <a:r>
              <a:rPr lang="en-IN" dirty="0" err="1" smtClean="0"/>
              <a:t>MyDoom</a:t>
            </a:r>
            <a:r>
              <a:rPr lang="en-IN" dirty="0" smtClean="0"/>
              <a:t> virus -- there have been several variants -- had two triggers. One trigger caused the virus to begin a denial of service (</a:t>
            </a:r>
            <a:r>
              <a:rPr lang="en-IN" dirty="0" err="1" smtClean="0"/>
              <a:t>DoS</a:t>
            </a:r>
            <a:r>
              <a:rPr lang="en-IN" dirty="0" smtClean="0"/>
              <a:t>) attack starting Feb. 1, 2004. The second trigger commanded the virus to stop distributing itself on Feb. 12, 2004. Even after the virus stopped spreading, the backdoors created during the initial infections remained active [source: Symantec]. </a:t>
            </a:r>
          </a:p>
          <a:p>
            <a:r>
              <a:rPr lang="en-IN" dirty="0" smtClean="0"/>
              <a:t>Later that year, a second outbreak of the </a:t>
            </a:r>
            <a:r>
              <a:rPr lang="en-IN" dirty="0" err="1" smtClean="0"/>
              <a:t>MyDoom</a:t>
            </a:r>
            <a:r>
              <a:rPr lang="en-IN" dirty="0" smtClean="0"/>
              <a:t> virus gave several search engine companies grief. Like other viruses, </a:t>
            </a:r>
            <a:r>
              <a:rPr lang="en-IN" dirty="0" err="1" smtClean="0"/>
              <a:t>MyDoom</a:t>
            </a:r>
            <a:r>
              <a:rPr lang="en-IN" dirty="0" smtClean="0"/>
              <a:t> searched victim computers for e-mail addresses as part of its replication process. But it would also send a search request to a search engine and use e-mail addresses found in the search results. Eventually, search engines like Google began to receive millions of search requests from corrupted computers. These attacks slowed down search engine services and even caused some to crash [source: Sullivan]. </a:t>
            </a:r>
          </a:p>
          <a:p>
            <a:r>
              <a:rPr lang="en-IN" dirty="0" err="1" smtClean="0"/>
              <a:t>MyDoom</a:t>
            </a:r>
            <a:r>
              <a:rPr lang="en-IN" dirty="0" smtClean="0"/>
              <a:t> spread through e-mail and peer-to-peer networks. According to the security firm </a:t>
            </a:r>
            <a:r>
              <a:rPr lang="en-IN" dirty="0" err="1" smtClean="0"/>
              <a:t>MessageLabs</a:t>
            </a:r>
            <a:r>
              <a:rPr lang="en-IN" dirty="0" smtClean="0"/>
              <a:t>, one in every 12 e-mail messages carried the virus at one time [source: BBC]. Like the </a:t>
            </a:r>
            <a:r>
              <a:rPr lang="en-IN" dirty="0" err="1" smtClean="0"/>
              <a:t>Klez</a:t>
            </a:r>
            <a:r>
              <a:rPr lang="en-IN" dirty="0" smtClean="0"/>
              <a:t> virus, </a:t>
            </a:r>
            <a:r>
              <a:rPr lang="en-IN" dirty="0" err="1" smtClean="0"/>
              <a:t>MyDoom</a:t>
            </a:r>
            <a:r>
              <a:rPr lang="en-IN" dirty="0" smtClean="0"/>
              <a:t> could spoof e-mails so that it became very difficult to track the source of the infection </a:t>
            </a:r>
          </a:p>
          <a:p>
            <a:r>
              <a:rPr lang="en-IN" b="1" dirty="0" smtClean="0"/>
              <a:t>Information warfare and Surveillance: </a:t>
            </a:r>
          </a:p>
          <a:p>
            <a:r>
              <a:rPr lang="en-IN" dirty="0" smtClean="0"/>
              <a:t>Surveillance is the monitoring of the behaviour, activities, or other changing information, usually of people for the purpose of influencing, managing, directing, or protecting them. </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0000" lnSpcReduction="20000"/>
          </a:bodyPr>
          <a:lstStyle/>
          <a:p>
            <a:r>
              <a:rPr lang="en-IN" dirty="0" smtClean="0"/>
              <a:t>The vast majority of computer surveillance involves the monitoring of data and traffic on the Internet. In the United States for example, under the Communications Assistance For Law Enforcement Act, all phone calls and broadband Internet traffic (emails, web traffic, instant messaging, etc.) are required to be available for unimpeded real-time monitoring by Federal law enforcement agencies. </a:t>
            </a:r>
          </a:p>
          <a:p>
            <a:r>
              <a:rPr lang="en-IN" dirty="0" smtClean="0"/>
              <a:t>There is far too much data on the Internet for human investigators to manually search through all of it. So automated Internet surveillance computers sift through the vast amount of intercepted Internet traffic and identify and report to human investigators traffic considered interesting by using certain "trigger" words or phrases, visiting certain types of web sites, or communicating via email or chat with suspicious individuals or groups. Billions of dollars per year are spent, to intercept and analyse all of this data, and extract only the information which is useful to law enforcement and intelligence agencies. </a:t>
            </a:r>
          </a:p>
          <a:p>
            <a:r>
              <a:rPr lang="en-IN" dirty="0" smtClean="0"/>
              <a:t>Computers can be a surveillance target because of the personal data stored on them. If someone is able to install software, such as the FBI's Magic Lantern and CIPAV, on a computer system, they can easily gain unauthorized access to this data. Such software could be installed physically or remotely </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762000"/>
          </a:xfrm>
        </p:spPr>
        <p:txBody>
          <a:bodyPr>
            <a:normAutofit fontScale="90000"/>
          </a:bodyPr>
          <a:lstStyle/>
          <a:p>
            <a:pPr algn="l"/>
            <a:r>
              <a:rPr lang="en-US" sz="4000" dirty="0"/>
              <a:t>Basics of threat </a:t>
            </a:r>
            <a:r>
              <a:rPr lang="en-US" sz="4000" dirty="0" smtClean="0"/>
              <a:t>and vulnerability </a:t>
            </a:r>
            <a:endParaRPr lang="en-US" sz="4000" dirty="0"/>
          </a:p>
        </p:txBody>
      </p:sp>
      <p:sp>
        <p:nvSpPr>
          <p:cNvPr id="3" name="Content Placeholder 2"/>
          <p:cNvSpPr>
            <a:spLocks noGrp="1"/>
          </p:cNvSpPr>
          <p:nvPr>
            <p:ph sz="quarter" idx="1"/>
          </p:nvPr>
        </p:nvSpPr>
        <p:spPr>
          <a:xfrm>
            <a:off x="381000" y="1600200"/>
            <a:ext cx="8229600" cy="5105400"/>
          </a:xfrm>
        </p:spPr>
        <p:txBody>
          <a:bodyPr>
            <a:normAutofit fontScale="77500" lnSpcReduction="20000"/>
          </a:bodyPr>
          <a:lstStyle/>
          <a:p>
            <a:r>
              <a:rPr lang="en-US" dirty="0"/>
              <a:t>In computer security a </a:t>
            </a:r>
            <a:r>
              <a:rPr lang="en-US" b="1" dirty="0"/>
              <a:t>threat </a:t>
            </a:r>
            <a:r>
              <a:rPr lang="en-US" dirty="0"/>
              <a:t>is a possible danger that might exploit a vulnerability to breach security and thus cause possible harm. </a:t>
            </a:r>
          </a:p>
          <a:p>
            <a:r>
              <a:rPr lang="en-US" b="1" dirty="0"/>
              <a:t>A vulnerability is a weakness which allows an attacker to reduce a system's information assurance</a:t>
            </a:r>
            <a:r>
              <a:rPr lang="en-US" dirty="0"/>
              <a:t>. Vulnerability is the intersection of three elements: a system susceptibility or flaw, attacker access to the flaw, and attacker capability to exploit the flaw. </a:t>
            </a:r>
          </a:p>
          <a:p>
            <a:r>
              <a:rPr lang="en-US" b="1" dirty="0"/>
              <a:t>An example of a natural threat is the occurrence of a hurricane. Depending on the geographic location of the entity, the likelihood of that occurrence could be low, medium, or high, and one of the risks associated with the occurrence may be that the power could fail and the information systems could be unavailable</a:t>
            </a:r>
            <a:r>
              <a:rPr lang="en-US" dirty="0"/>
              <a:t>. Based on the assessment conducted, the organization should develop a strategy to manage the risks associated with the potential of such a threat. So what is the vulnerability in the above example? </a:t>
            </a:r>
          </a:p>
          <a:p>
            <a:r>
              <a:rPr lang="en-US" dirty="0"/>
              <a:t>The vulnerability is us, humans. That we are fragile and cannot withstand strong winds. That we are dependent on natural as well as artificial resources to survive. </a:t>
            </a:r>
          </a:p>
        </p:txBody>
      </p:sp>
    </p:spTree>
    <p:extLst>
      <p:ext uri="{BB962C8B-B14F-4D97-AF65-F5344CB8AC3E}">
        <p14:creationId xmlns:p14="http://schemas.microsoft.com/office/powerpoint/2010/main" xmlns="" val="3431870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467600" cy="731838"/>
          </a:xfrm>
        </p:spPr>
        <p:txBody>
          <a:bodyPr/>
          <a:lstStyle/>
          <a:p>
            <a:r>
              <a:rPr lang="en-US" dirty="0" smtClean="0"/>
              <a:t>group </a:t>
            </a:r>
            <a:r>
              <a:rPr lang="en-US" dirty="0"/>
              <a:t>threats into categories </a:t>
            </a:r>
          </a:p>
        </p:txBody>
      </p:sp>
      <p:sp>
        <p:nvSpPr>
          <p:cNvPr id="3" name="Content Placeholder 2"/>
          <p:cNvSpPr>
            <a:spLocks noGrp="1"/>
          </p:cNvSpPr>
          <p:nvPr>
            <p:ph sz="quarter" idx="1"/>
          </p:nvPr>
        </p:nvSpPr>
        <p:spPr>
          <a:xfrm>
            <a:off x="457200" y="838200"/>
            <a:ext cx="8153400" cy="5867400"/>
          </a:xfrm>
        </p:spPr>
        <p:txBody>
          <a:bodyPr>
            <a:normAutofit fontScale="62500" lnSpcReduction="20000"/>
          </a:bodyPr>
          <a:lstStyle/>
          <a:p>
            <a:endParaRPr lang="en-US" dirty="0"/>
          </a:p>
          <a:p>
            <a:r>
              <a:rPr lang="en-US" b="1" i="1" dirty="0"/>
              <a:t>Spoofing identity</a:t>
            </a:r>
            <a:r>
              <a:rPr lang="en-US" dirty="0"/>
              <a:t>. An example of identity </a:t>
            </a:r>
            <a:r>
              <a:rPr lang="en-US" b="1" dirty="0"/>
              <a:t>spoofing is illegally accessing and then using another user's authentication information, such as username and password. </a:t>
            </a:r>
          </a:p>
          <a:p>
            <a:r>
              <a:rPr lang="en-US" b="1" i="1" dirty="0" smtClean="0"/>
              <a:t>Tampering </a:t>
            </a:r>
            <a:r>
              <a:rPr lang="en-US" b="1" i="1" dirty="0"/>
              <a:t>with data</a:t>
            </a:r>
            <a:r>
              <a:rPr lang="en-US" dirty="0"/>
              <a:t>. Data tampering involves the </a:t>
            </a:r>
            <a:r>
              <a:rPr lang="en-US" b="1" dirty="0"/>
              <a:t>malicious modification of data. </a:t>
            </a:r>
            <a:r>
              <a:rPr lang="en-US" dirty="0"/>
              <a:t>Examples include unauthorized changes made to persistent data, such as that held in a database, and the alteration of data as it flows between two computers over an open network, such as the Internet. </a:t>
            </a:r>
          </a:p>
          <a:p>
            <a:r>
              <a:rPr lang="en-US" b="1" i="1" dirty="0" smtClean="0"/>
              <a:t>Repudiation</a:t>
            </a:r>
            <a:r>
              <a:rPr lang="en-US" dirty="0"/>
              <a:t>. Repudiation threats are associated with users who deny performing an action without other parties having any way to prove otherwise—for example, a user performs an illegal operation in a system that lacks the ability to trace the prohibited operations. Nonrepudiation refers to the ability of a system to counter repudiation threats. For example, </a:t>
            </a:r>
            <a:r>
              <a:rPr lang="en-US" b="1" dirty="0"/>
              <a:t>a user who purchases an item might have to sign for the item upon receipt. The vendor can then use the signed receipt as evidence that the user did receive the package. </a:t>
            </a:r>
          </a:p>
          <a:p>
            <a:r>
              <a:rPr lang="en-US" b="1" i="1" dirty="0" smtClean="0"/>
              <a:t>Information </a:t>
            </a:r>
            <a:r>
              <a:rPr lang="en-US" b="1" i="1" dirty="0"/>
              <a:t>disclosure</a:t>
            </a:r>
            <a:r>
              <a:rPr lang="en-US" dirty="0"/>
              <a:t>. Information disclosure threats involve the exposure of information to individuals who are not supposed to have access to it—for example, the ability of users to read a file that they were not granted access to, or the ability of an intruder to read data in transit between two computers. </a:t>
            </a:r>
          </a:p>
          <a:p>
            <a:r>
              <a:rPr lang="en-US" b="1" i="1" dirty="0" smtClean="0"/>
              <a:t>Denial </a:t>
            </a:r>
            <a:r>
              <a:rPr lang="en-US" b="1" i="1" dirty="0"/>
              <a:t>of service</a:t>
            </a:r>
            <a:r>
              <a:rPr lang="en-US" dirty="0"/>
              <a:t>. Denial of service (</a:t>
            </a:r>
            <a:r>
              <a:rPr lang="en-US" dirty="0" err="1"/>
              <a:t>DoS</a:t>
            </a:r>
            <a:r>
              <a:rPr lang="en-US" dirty="0"/>
              <a:t>) attacks deny service </a:t>
            </a:r>
            <a:r>
              <a:rPr lang="en-US" b="1" dirty="0"/>
              <a:t>to valid users</a:t>
            </a:r>
            <a:r>
              <a:rPr lang="en-US" dirty="0"/>
              <a:t>—for example, </a:t>
            </a:r>
            <a:r>
              <a:rPr lang="en-US" b="1" dirty="0"/>
              <a:t>by making a Web server temporarily unavailable or unusable</a:t>
            </a:r>
            <a:r>
              <a:rPr lang="en-US" dirty="0"/>
              <a:t>. You must protect against certain types of </a:t>
            </a:r>
            <a:r>
              <a:rPr lang="en-US" dirty="0" err="1"/>
              <a:t>DoS</a:t>
            </a:r>
            <a:r>
              <a:rPr lang="en-US" dirty="0"/>
              <a:t> threats simply to improve system availability and reliability. </a:t>
            </a:r>
          </a:p>
          <a:p>
            <a:r>
              <a:rPr lang="en-US" b="1" i="1" dirty="0" smtClean="0"/>
              <a:t>Elevation </a:t>
            </a:r>
            <a:r>
              <a:rPr lang="en-US" b="1" i="1" dirty="0"/>
              <a:t>of privilege</a:t>
            </a:r>
            <a:r>
              <a:rPr lang="en-US" dirty="0"/>
              <a:t>. In this type of threat, an unprivileged user gains privileged access and thereby has sufficient access to compromise or destroy the entire system. Elevation of privilege threats include those situations in which an attacker has effectively penetrated all system defences and become part of the trusted system itself, a dangerous situation indeed </a:t>
            </a:r>
          </a:p>
          <a:p>
            <a:endParaRPr lang="en-US" dirty="0"/>
          </a:p>
        </p:txBody>
      </p:sp>
    </p:spTree>
    <p:extLst>
      <p:ext uri="{BB962C8B-B14F-4D97-AF65-F5344CB8AC3E}">
        <p14:creationId xmlns:p14="http://schemas.microsoft.com/office/powerpoint/2010/main" xmlns="" val="4082220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382000" cy="6248400"/>
          </a:xfrm>
        </p:spPr>
        <p:txBody>
          <a:bodyPr>
            <a:normAutofit fontScale="85000" lnSpcReduction="20000"/>
          </a:bodyPr>
          <a:lstStyle/>
          <a:p>
            <a:r>
              <a:rPr lang="en-US" dirty="0"/>
              <a:t>Let’s take a bank example to see how threats are categorized, here is a list of uncategorized threats for you, please put them in their respective categories: </a:t>
            </a:r>
          </a:p>
          <a:p>
            <a:r>
              <a:rPr lang="en-US" dirty="0"/>
              <a:t>1. If somebody is able to transfer money with my consent but I am not able to see who and how much he/she has transferred money from my account </a:t>
            </a:r>
          </a:p>
          <a:p>
            <a:r>
              <a:rPr lang="en-US" dirty="0"/>
              <a:t>2. If I transfer Rs.100 to another account every time more/less than </a:t>
            </a:r>
            <a:r>
              <a:rPr lang="en-US" dirty="0" err="1"/>
              <a:t>Rs</a:t>
            </a:r>
            <a:r>
              <a:rPr lang="en-US" dirty="0"/>
              <a:t>. 100 is deducted from my account </a:t>
            </a:r>
          </a:p>
          <a:p>
            <a:r>
              <a:rPr lang="en-US" dirty="0"/>
              <a:t>3. I as an user is not able to access a particular part of web application </a:t>
            </a:r>
          </a:p>
          <a:p>
            <a:r>
              <a:rPr lang="en-US" dirty="0"/>
              <a:t>4. A malicious user is able to change my account balance </a:t>
            </a:r>
          </a:p>
          <a:p>
            <a:r>
              <a:rPr lang="en-US" dirty="0"/>
              <a:t>5. Any other person is able to see how much balance I have in my account </a:t>
            </a:r>
          </a:p>
          <a:p>
            <a:r>
              <a:rPr lang="en-US" dirty="0"/>
              <a:t>6. A malicious user is able to change my email address and password </a:t>
            </a:r>
          </a:p>
          <a:p>
            <a:endParaRPr lang="en-US" dirty="0"/>
          </a:p>
          <a:p>
            <a:r>
              <a:rPr lang="en-US" dirty="0"/>
              <a:t>Answer: </a:t>
            </a:r>
          </a:p>
          <a:p>
            <a:r>
              <a:rPr lang="en-US" dirty="0"/>
              <a:t>Spoofing Identity: (6) Information disclosure: (5) </a:t>
            </a:r>
          </a:p>
          <a:p>
            <a:r>
              <a:rPr lang="en-US" dirty="0"/>
              <a:t>Tampering of data: (2) Denial of Service: (3) </a:t>
            </a:r>
          </a:p>
          <a:p>
            <a:r>
              <a:rPr lang="en-US" dirty="0"/>
              <a:t>Repudiation: (1) Elevation of privilege: (4) </a:t>
            </a:r>
          </a:p>
        </p:txBody>
      </p:sp>
    </p:spTree>
    <p:extLst>
      <p:ext uri="{BB962C8B-B14F-4D97-AF65-F5344CB8AC3E}">
        <p14:creationId xmlns:p14="http://schemas.microsoft.com/office/powerpoint/2010/main" xmlns="" val="1609818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do identify threats through threat </a:t>
            </a:r>
            <a:r>
              <a:rPr lang="en-US" b="1" dirty="0" smtClean="0"/>
              <a:t>modeling? </a:t>
            </a:r>
            <a:endParaRPr lang="en-US"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914400" y="1371600"/>
            <a:ext cx="5791200" cy="52741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09548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7467600" cy="6629400"/>
          </a:xfrm>
        </p:spPr>
        <p:txBody>
          <a:bodyPr>
            <a:normAutofit fontScale="70000" lnSpcReduction="20000"/>
          </a:bodyPr>
          <a:lstStyle/>
          <a:p>
            <a:r>
              <a:rPr lang="en-US" b="1" dirty="0"/>
              <a:t>An overview of the threat modeling process </a:t>
            </a:r>
            <a:endParaRPr lang="en-US" dirty="0"/>
          </a:p>
          <a:p>
            <a:r>
              <a:rPr lang="en-US" dirty="0"/>
              <a:t>1. </a:t>
            </a:r>
            <a:r>
              <a:rPr lang="en-US" b="1" dirty="0"/>
              <a:t>Identify assets</a:t>
            </a:r>
            <a:r>
              <a:rPr lang="en-US" dirty="0"/>
              <a:t>. </a:t>
            </a:r>
            <a:r>
              <a:rPr lang="en-US" dirty="0" smtClean="0"/>
              <a:t>Identify </a:t>
            </a:r>
            <a:r>
              <a:rPr lang="en-US" dirty="0"/>
              <a:t>the valuable assets that your systems must protect. Example: Confidential data, such as customer databases </a:t>
            </a:r>
          </a:p>
          <a:p>
            <a:r>
              <a:rPr lang="en-US" dirty="0"/>
              <a:t>2. </a:t>
            </a:r>
            <a:r>
              <a:rPr lang="en-US" b="1" dirty="0"/>
              <a:t>Create an architecture overview</a:t>
            </a:r>
            <a:r>
              <a:rPr lang="en-US" dirty="0"/>
              <a:t>. </a:t>
            </a:r>
            <a:r>
              <a:rPr lang="en-US" dirty="0" smtClean="0"/>
              <a:t>Use </a:t>
            </a:r>
            <a:r>
              <a:rPr lang="en-US" dirty="0"/>
              <a:t>simple diagrams and tables to document the architecture of your application, including subsystems, trust boundaries, and data flow. </a:t>
            </a:r>
          </a:p>
          <a:p>
            <a:r>
              <a:rPr lang="en-US" dirty="0"/>
              <a:t>3. </a:t>
            </a:r>
            <a:r>
              <a:rPr lang="en-US" b="1" dirty="0"/>
              <a:t>Decompose the application</a:t>
            </a:r>
            <a:r>
              <a:rPr lang="en-US" dirty="0"/>
              <a:t>. </a:t>
            </a:r>
            <a:r>
              <a:rPr lang="en-US" dirty="0" smtClean="0"/>
              <a:t>Decompose </a:t>
            </a:r>
            <a:r>
              <a:rPr lang="en-US" dirty="0"/>
              <a:t>the architecture of your application, including the underlying network and host infrastructure design, to create a security profile for the application. The aim of the security profile is to uncover vulnerabilities in the design, implementation, or deployment configuration of your application. </a:t>
            </a:r>
          </a:p>
          <a:p>
            <a:r>
              <a:rPr lang="en-US" dirty="0"/>
              <a:t>4. </a:t>
            </a:r>
            <a:r>
              <a:rPr lang="en-US" b="1" dirty="0"/>
              <a:t>Identify the threats</a:t>
            </a:r>
            <a:r>
              <a:rPr lang="en-US" dirty="0"/>
              <a:t>. </a:t>
            </a:r>
            <a:r>
              <a:rPr lang="en-US" dirty="0" smtClean="0"/>
              <a:t>Keeping </a:t>
            </a:r>
            <a:r>
              <a:rPr lang="en-US" dirty="0"/>
              <a:t>the goals of an attacker in mind, and with knowledge of the architecture and potential vulnerabilities of your application, identify the threats that could affect the application. </a:t>
            </a:r>
          </a:p>
          <a:p>
            <a:r>
              <a:rPr lang="en-US" dirty="0"/>
              <a:t>5. </a:t>
            </a:r>
            <a:r>
              <a:rPr lang="en-US" b="1" dirty="0"/>
              <a:t>Document the threats</a:t>
            </a:r>
            <a:r>
              <a:rPr lang="en-US" dirty="0"/>
              <a:t>. </a:t>
            </a:r>
            <a:r>
              <a:rPr lang="en-US" dirty="0" smtClean="0"/>
              <a:t>Document </a:t>
            </a:r>
            <a:r>
              <a:rPr lang="en-US" dirty="0"/>
              <a:t>each threat using a common threat template that defines a core set of attributes to capture for each threat </a:t>
            </a:r>
            <a:endParaRPr lang="en-US" dirty="0" smtClean="0"/>
          </a:p>
          <a:p>
            <a:endParaRPr lang="en-US" dirty="0"/>
          </a:p>
          <a:p>
            <a:r>
              <a:rPr lang="en-US" b="1" dirty="0" smtClean="0"/>
              <a:t>6.Rate </a:t>
            </a:r>
            <a:r>
              <a:rPr lang="en-US" b="1" dirty="0"/>
              <a:t>the threats</a:t>
            </a:r>
            <a:r>
              <a:rPr lang="en-US" dirty="0"/>
              <a:t>. </a:t>
            </a:r>
          </a:p>
          <a:p>
            <a:r>
              <a:rPr lang="en-US" dirty="0"/>
              <a:t>Rate the threats to prioritize and address the most significant threats first. These threats present the biggest risk. The rating process weighs the probability of the threat against damage that could result should an attack occur. It might turn out that certain threats do not warrant any action when you compare the risk posed by the threat with the resulting mitigation costs </a:t>
            </a:r>
          </a:p>
        </p:txBody>
      </p:sp>
    </p:spTree>
    <p:extLst>
      <p:ext uri="{BB962C8B-B14F-4D97-AF65-F5344CB8AC3E}">
        <p14:creationId xmlns:p14="http://schemas.microsoft.com/office/powerpoint/2010/main" xmlns="" val="1793090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829576" cy="571504"/>
          </a:xfrm>
        </p:spPr>
        <p:txBody>
          <a:bodyPr>
            <a:noAutofit/>
          </a:bodyPr>
          <a:lstStyle/>
          <a:p>
            <a:r>
              <a:rPr lang="en-US" sz="2000" b="1" dirty="0" smtClean="0"/>
              <a:t/>
            </a:r>
            <a:br>
              <a:rPr lang="en-US" sz="2000" b="1" dirty="0" smtClean="0"/>
            </a:br>
            <a:r>
              <a:rPr lang="en-US" sz="2000" b="1" dirty="0" smtClean="0"/>
              <a:t>Weak/Strong </a:t>
            </a:r>
            <a:r>
              <a:rPr lang="en-US" sz="2000" b="1" dirty="0"/>
              <a:t>password and Password Cracking </a:t>
            </a:r>
            <a:r>
              <a:rPr lang="en-US" sz="2000" dirty="0"/>
              <a:t/>
            </a:r>
            <a:br>
              <a:rPr lang="en-US" sz="2000" dirty="0"/>
            </a:br>
            <a:endParaRPr lang="en-US" sz="2000" dirty="0"/>
          </a:p>
        </p:txBody>
      </p:sp>
      <p:sp>
        <p:nvSpPr>
          <p:cNvPr id="3" name="Content Placeholder 2"/>
          <p:cNvSpPr>
            <a:spLocks noGrp="1"/>
          </p:cNvSpPr>
          <p:nvPr>
            <p:ph sz="quarter" idx="1"/>
          </p:nvPr>
        </p:nvSpPr>
        <p:spPr>
          <a:xfrm>
            <a:off x="214282" y="642918"/>
            <a:ext cx="8715436" cy="6000792"/>
          </a:xfrm>
        </p:spPr>
        <p:txBody>
          <a:bodyPr>
            <a:normAutofit lnSpcReduction="10000"/>
          </a:bodyPr>
          <a:lstStyle/>
          <a:p>
            <a:r>
              <a:rPr lang="en-US" sz="2600" dirty="0" smtClean="0"/>
              <a:t>Now-a-days </a:t>
            </a:r>
            <a:r>
              <a:rPr lang="en-US" sz="2600" dirty="0"/>
              <a:t>passwords are the most important asset in any application. It is the key through which the application identifies the user and allows them to do their respective actions. If a malicious user is able to guess/retrieve your password then he is control of your data, information and in general existence. </a:t>
            </a:r>
          </a:p>
          <a:p>
            <a:pPr>
              <a:buNone/>
            </a:pPr>
            <a:r>
              <a:rPr lang="en-US" sz="2600" dirty="0"/>
              <a:t>So, what are the attributes of a strong password? </a:t>
            </a:r>
          </a:p>
          <a:p>
            <a:r>
              <a:rPr lang="en-US" sz="2600" dirty="0" smtClean="0"/>
              <a:t>Contains </a:t>
            </a:r>
            <a:r>
              <a:rPr lang="en-US" sz="2600" dirty="0"/>
              <a:t>both upper and lower case characters </a:t>
            </a:r>
          </a:p>
          <a:p>
            <a:r>
              <a:rPr lang="en-US" sz="2600" dirty="0" smtClean="0"/>
              <a:t>Includes </a:t>
            </a:r>
            <a:r>
              <a:rPr lang="en-US" sz="2600" dirty="0"/>
              <a:t>digits and punctuation characters as well as letters (!@#$%^&amp;*()_+|~-=`{}[]:”;’&lt;&gt;?,./) </a:t>
            </a:r>
          </a:p>
          <a:p>
            <a:r>
              <a:rPr lang="en-US" sz="2600" dirty="0" smtClean="0"/>
              <a:t>Has </a:t>
            </a:r>
            <a:r>
              <a:rPr lang="en-US" sz="2600" dirty="0"/>
              <a:t>at least eight characters </a:t>
            </a:r>
          </a:p>
          <a:p>
            <a:r>
              <a:rPr lang="en-US" sz="2600" dirty="0" smtClean="0"/>
              <a:t>Does </a:t>
            </a:r>
            <a:r>
              <a:rPr lang="en-US" sz="2600" dirty="0"/>
              <a:t>not contain a word in any language, slang, dialect, jargon, etc. </a:t>
            </a:r>
          </a:p>
          <a:p>
            <a:r>
              <a:rPr lang="en-US" sz="2600" dirty="0" smtClean="0"/>
              <a:t>Is </a:t>
            </a:r>
            <a:r>
              <a:rPr lang="en-US" sz="2600" dirty="0"/>
              <a:t>not based on personal information, names of family, etc. </a:t>
            </a:r>
          </a:p>
          <a:p>
            <a:endParaRPr lang="en-US" sz="2600" dirty="0"/>
          </a:p>
          <a:p>
            <a:endParaRPr lang="en-US" dirty="0"/>
          </a:p>
        </p:txBody>
      </p:sp>
    </p:spTree>
    <p:extLst>
      <p:ext uri="{BB962C8B-B14F-4D97-AF65-F5344CB8AC3E}">
        <p14:creationId xmlns:p14="http://schemas.microsoft.com/office/powerpoint/2010/main" xmlns="" val="2707294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en-US" dirty="0" smtClean="0"/>
              <a:t>And weak password? </a:t>
            </a:r>
          </a:p>
          <a:p>
            <a:r>
              <a:rPr lang="en-US" dirty="0" smtClean="0"/>
              <a:t>Contains less than eight characters </a:t>
            </a:r>
          </a:p>
          <a:p>
            <a:r>
              <a:rPr lang="en-US" dirty="0" smtClean="0"/>
              <a:t>Is a word found in a dictionary (English or foreign) </a:t>
            </a:r>
          </a:p>
          <a:p>
            <a:r>
              <a:rPr lang="en-US" dirty="0" smtClean="0"/>
              <a:t>Is a common usage word such as: Names of family, pets, friends, co-workers, fantasy characters, etc. </a:t>
            </a:r>
          </a:p>
          <a:p>
            <a:r>
              <a:rPr lang="en-US" dirty="0" smtClean="0"/>
              <a:t>Computer terms and names, commands, sites, companies, hardware, software, sport team </a:t>
            </a:r>
          </a:p>
          <a:p>
            <a:r>
              <a:rPr lang="en-US" dirty="0" smtClean="0"/>
              <a:t>Birthdays and other personal information such as addresses, phone numbers, or license plates </a:t>
            </a:r>
          </a:p>
          <a:p>
            <a:r>
              <a:rPr lang="en-US" dirty="0" smtClean="0"/>
              <a:t>Word or number patterns like </a:t>
            </a:r>
            <a:r>
              <a:rPr lang="en-US" dirty="0" err="1" smtClean="0"/>
              <a:t>aaabbb</a:t>
            </a:r>
            <a:r>
              <a:rPr lang="en-US" dirty="0" smtClean="0"/>
              <a:t>, qwerty, 9876543 </a:t>
            </a:r>
          </a:p>
          <a:p>
            <a:r>
              <a:rPr lang="en-US" dirty="0" smtClean="0"/>
              <a:t>Any of the above spelled backwards. </a:t>
            </a:r>
          </a:p>
          <a:p>
            <a:r>
              <a:rPr lang="en-US" dirty="0" smtClean="0"/>
              <a:t>Any of the above preceded or followed by a digit (battleship52) </a:t>
            </a:r>
          </a:p>
          <a:p>
            <a:endParaRPr lang="en-IN" dirty="0"/>
          </a:p>
        </p:txBody>
      </p:sp>
      <p:sp>
        <p:nvSpPr>
          <p:cNvPr id="4" name="Title 1"/>
          <p:cNvSpPr>
            <a:spLocks noGrp="1"/>
          </p:cNvSpPr>
          <p:nvPr>
            <p:ph type="title"/>
          </p:nvPr>
        </p:nvSpPr>
        <p:spPr/>
        <p:txBody>
          <a:bodyPr>
            <a:noAutofit/>
          </a:bodyPr>
          <a:lstStyle/>
          <a:p>
            <a:r>
              <a:rPr lang="en-US" sz="2000" b="1" dirty="0" smtClean="0"/>
              <a:t/>
            </a:r>
            <a:br>
              <a:rPr lang="en-US" sz="2000" b="1" dirty="0" smtClean="0"/>
            </a:br>
            <a:r>
              <a:rPr lang="en-US" sz="2000" b="1" dirty="0" smtClean="0"/>
              <a:t>Weak/Strong </a:t>
            </a:r>
            <a:r>
              <a:rPr lang="en-US" sz="2000" b="1" dirty="0"/>
              <a:t>password and Password Cracking </a:t>
            </a:r>
            <a:r>
              <a:rPr lang="en-US" sz="2000" dirty="0"/>
              <a:t/>
            </a:r>
            <a:br>
              <a:rPr lang="en-US" sz="2000" dirty="0"/>
            </a:b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Insecure Network connections </a:t>
            </a:r>
            <a:r>
              <a:rPr lang="en-US" dirty="0"/>
              <a:t/>
            </a:r>
            <a:br>
              <a:rPr lang="en-US" dirty="0"/>
            </a:br>
            <a:endParaRPr lang="en-US" dirty="0"/>
          </a:p>
        </p:txBody>
      </p:sp>
      <p:sp>
        <p:nvSpPr>
          <p:cNvPr id="3" name="Content Placeholder 2"/>
          <p:cNvSpPr>
            <a:spLocks noGrp="1"/>
          </p:cNvSpPr>
          <p:nvPr>
            <p:ph sz="quarter" idx="1"/>
          </p:nvPr>
        </p:nvSpPr>
        <p:spPr>
          <a:xfrm>
            <a:off x="457200" y="1214422"/>
            <a:ext cx="7467600" cy="5259530"/>
          </a:xfrm>
        </p:spPr>
        <p:txBody>
          <a:bodyPr>
            <a:normAutofit fontScale="85000" lnSpcReduction="20000"/>
          </a:bodyPr>
          <a:lstStyle/>
          <a:p>
            <a:r>
              <a:rPr lang="en-US" dirty="0" smtClean="0"/>
              <a:t>Through </a:t>
            </a:r>
            <a:r>
              <a:rPr lang="en-US" dirty="0"/>
              <a:t>insecure network connection, the hacker will be able to get sensitive information over the network like username/password, browsing history, usage pattern etc. </a:t>
            </a:r>
          </a:p>
          <a:p>
            <a:r>
              <a:rPr lang="en-US" b="1" dirty="0"/>
              <a:t>The following are the characteristics of a non-secure network communication: </a:t>
            </a:r>
          </a:p>
          <a:p>
            <a:r>
              <a:rPr lang="en-US" dirty="0"/>
              <a:t>1. Non-Https communication where sensitive data is sent over the network with any kind of encryption </a:t>
            </a:r>
          </a:p>
          <a:p>
            <a:r>
              <a:rPr lang="en-US" dirty="0"/>
              <a:t>2. Unsecured firewalls where unnecessary ports are still opened and can be used to attack the system </a:t>
            </a:r>
          </a:p>
          <a:p>
            <a:r>
              <a:rPr lang="en-US" dirty="0"/>
              <a:t>3. Local digital certificates are used by websites which can be easily duplicated resulting in phishing attacks </a:t>
            </a:r>
          </a:p>
          <a:p>
            <a:r>
              <a:rPr lang="en-US" dirty="0"/>
              <a:t>4. Improper network connection where the host is connected to network which is not secured and created for a malicious intent. Example free </a:t>
            </a:r>
            <a:r>
              <a:rPr lang="en-US" dirty="0" err="1"/>
              <a:t>wifi</a:t>
            </a:r>
            <a:r>
              <a:rPr lang="en-US" dirty="0"/>
              <a:t> systems </a:t>
            </a:r>
          </a:p>
          <a:p>
            <a:r>
              <a:rPr lang="en-US" dirty="0"/>
              <a:t>5. Application Layer problems in which the application is built incorrectly and allows sensitive information to be leaked. Example of username and password in the </a:t>
            </a:r>
            <a:r>
              <a:rPr lang="en-US" dirty="0" err="1"/>
              <a:t>url</a:t>
            </a:r>
            <a:r>
              <a:rPr lang="en-US" dirty="0"/>
              <a:t> of a website </a:t>
            </a:r>
          </a:p>
          <a:p>
            <a:endParaRPr lang="en-US" dirty="0"/>
          </a:p>
        </p:txBody>
      </p:sp>
    </p:spTree>
    <p:extLst>
      <p:ext uri="{BB962C8B-B14F-4D97-AF65-F5344CB8AC3E}">
        <p14:creationId xmlns:p14="http://schemas.microsoft.com/office/powerpoint/2010/main" xmlns="" val="13138303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110</TotalTime>
  <Words>2632</Words>
  <Application>Microsoft Office PowerPoint</Application>
  <PresentationFormat>On-screen Show (4:3)</PresentationFormat>
  <Paragraphs>95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  Chapter 3: Security Threats and Vulnerabilities </vt:lpstr>
      <vt:lpstr>Basics of threat and vulnerability </vt:lpstr>
      <vt:lpstr>group threats into categories </vt:lpstr>
      <vt:lpstr>Slide 4</vt:lpstr>
      <vt:lpstr>How to do identify threats through threat modeling? </vt:lpstr>
      <vt:lpstr>Slide 6</vt:lpstr>
      <vt:lpstr> Weak/Strong password and Password Cracking  </vt:lpstr>
      <vt:lpstr> Weak/Strong password and Password Cracking  </vt:lpstr>
      <vt:lpstr>Insecure Network connections  </vt:lpstr>
      <vt:lpstr>Malicious Code  </vt:lpstr>
      <vt:lpstr>Programming Bugs  </vt:lpstr>
      <vt:lpstr> 6.6 Hard-Coded Password   </vt:lpstr>
      <vt:lpstr>Slide 13</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Chapter 3: Security Threats and Vulnerabilities </dc:title>
  <dc:creator>CHANGE_ME1</dc:creator>
  <cp:lastModifiedBy>ADMIN 2</cp:lastModifiedBy>
  <cp:revision>17</cp:revision>
  <dcterms:created xsi:type="dcterms:W3CDTF">2017-09-28T06:18:25Z</dcterms:created>
  <dcterms:modified xsi:type="dcterms:W3CDTF">2017-10-09T06:46:14Z</dcterms:modified>
</cp:coreProperties>
</file>