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 id="278" r:id="rId3"/>
    <p:sldId id="257" r:id="rId4"/>
    <p:sldId id="266" r:id="rId5"/>
    <p:sldId id="277" r:id="rId6"/>
    <p:sldId id="276" r:id="rId7"/>
    <p:sldId id="265" r:id="rId8"/>
    <p:sldId id="279" r:id="rId9"/>
    <p:sldId id="264" r:id="rId10"/>
    <p:sldId id="280" r:id="rId11"/>
    <p:sldId id="263" r:id="rId12"/>
    <p:sldId id="282" r:id="rId13"/>
    <p:sldId id="281" r:id="rId14"/>
    <p:sldId id="262" r:id="rId15"/>
    <p:sldId id="283" r:id="rId16"/>
    <p:sldId id="261" r:id="rId17"/>
    <p:sldId id="260" r:id="rId18"/>
    <p:sldId id="259" r:id="rId19"/>
    <p:sldId id="284" r:id="rId20"/>
    <p:sldId id="258" r:id="rId21"/>
    <p:sldId id="267" r:id="rId22"/>
    <p:sldId id="268" r:id="rId23"/>
    <p:sldId id="269" r:id="rId24"/>
    <p:sldId id="270" r:id="rId25"/>
    <p:sldId id="271" r:id="rId26"/>
    <p:sldId id="272" r:id="rId27"/>
    <p:sldId id="273" r:id="rId28"/>
    <p:sldId id="285" r:id="rId29"/>
    <p:sldId id="274" r:id="rId30"/>
    <p:sldId id="275"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312E1921-1DE4-4C60-9878-1CECA78625C4}" type="datetimeFigureOut">
              <a:rPr lang="en-US" smtClean="0"/>
              <a:pPr/>
              <a:t>10/5/2017</a:t>
            </a:fld>
            <a:endParaRPr lang="en-IN"/>
          </a:p>
        </p:txBody>
      </p:sp>
      <p:sp>
        <p:nvSpPr>
          <p:cNvPr id="17" name="Footer Placeholder 16"/>
          <p:cNvSpPr>
            <a:spLocks noGrp="1"/>
          </p:cNvSpPr>
          <p:nvPr>
            <p:ph type="ftr" sz="quarter" idx="11"/>
          </p:nvPr>
        </p:nvSpPr>
        <p:spPr/>
        <p:txBody>
          <a:bodyPr/>
          <a:lstStyle/>
          <a:p>
            <a:endParaRPr lang="en-IN"/>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C501BBE6-9CF0-493A-882A-E5814D7726D7}" type="slidenum">
              <a:rPr lang="en-IN" smtClean="0"/>
              <a:pPr/>
              <a:t>‹#›</a:t>
            </a:fld>
            <a:endParaRPr lang="en-IN"/>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12E1921-1DE4-4C60-9878-1CECA78625C4}" type="datetimeFigureOut">
              <a:rPr lang="en-US" smtClean="0"/>
              <a:pPr/>
              <a:t>10/5/2017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501BBE6-9CF0-493A-882A-E5814D7726D7}"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12E1921-1DE4-4C60-9878-1CECA78625C4}" type="datetimeFigureOut">
              <a:rPr lang="en-US" smtClean="0"/>
              <a:pPr/>
              <a:t>10/5/2017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501BBE6-9CF0-493A-882A-E5814D7726D7}"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12E1921-1DE4-4C60-9878-1CECA78625C4}" type="datetimeFigureOut">
              <a:rPr lang="en-US" smtClean="0"/>
              <a:pPr/>
              <a:t>10/5/2017</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C501BBE6-9CF0-493A-882A-E5814D7726D7}" type="slidenum">
              <a:rPr lang="en-IN" smtClean="0"/>
              <a:pPr/>
              <a:t>‹#›</a:t>
            </a:fld>
            <a:endParaRPr lang="en-IN"/>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12E1921-1DE4-4C60-9878-1CECA78625C4}" type="datetimeFigureOut">
              <a:rPr lang="en-US" smtClean="0"/>
              <a:pPr/>
              <a:t>10/5/2017</a:t>
            </a:fld>
            <a:endParaRPr lang="en-IN"/>
          </a:p>
        </p:txBody>
      </p:sp>
      <p:sp>
        <p:nvSpPr>
          <p:cNvPr id="5" name="Footer Placeholder 4"/>
          <p:cNvSpPr>
            <a:spLocks noGrp="1"/>
          </p:cNvSpPr>
          <p:nvPr>
            <p:ph type="ftr" sz="quarter" idx="11"/>
          </p:nvPr>
        </p:nvSpPr>
        <p:spPr>
          <a:xfrm>
            <a:off x="800100" y="6172200"/>
            <a:ext cx="4000500" cy="457200"/>
          </a:xfrm>
        </p:spPr>
        <p:txBody>
          <a:bodyPr/>
          <a:lstStyle/>
          <a:p>
            <a:endParaRPr lang="en-IN"/>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C501BBE6-9CF0-493A-882A-E5814D7726D7}" type="slidenum">
              <a:rPr lang="en-IN" smtClean="0"/>
              <a:pPr/>
              <a:t>‹#›</a:t>
            </a:fld>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312E1921-1DE4-4C60-9878-1CECA78625C4}" type="datetimeFigureOut">
              <a:rPr lang="en-US" smtClean="0"/>
              <a:pPr/>
              <a:t>10/5/2017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501BBE6-9CF0-493A-882A-E5814D7726D7}" type="slidenum">
              <a:rPr lang="en-IN" smtClean="0"/>
              <a:pPr/>
              <a:t>‹#›</a:t>
            </a:fld>
            <a:endParaRPr lang="en-IN"/>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312E1921-1DE4-4C60-9878-1CECA78625C4}" type="datetimeFigureOut">
              <a:rPr lang="en-US" smtClean="0"/>
              <a:pPr/>
              <a:t>10/5/2017</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C501BBE6-9CF0-493A-882A-E5814D7726D7}" type="slidenum">
              <a:rPr lang="en-IN" smtClean="0"/>
              <a:pPr/>
              <a:t>‹#›</a:t>
            </a:fld>
            <a:endParaRPr lang="en-IN"/>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12E1921-1DE4-4C60-9878-1CECA78625C4}" type="datetimeFigureOut">
              <a:rPr lang="en-US" smtClean="0"/>
              <a:pPr/>
              <a:t>10/5/2017</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C501BBE6-9CF0-493A-882A-E5814D7726D7}"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2E1921-1DE4-4C60-9878-1CECA78625C4}" type="datetimeFigureOut">
              <a:rPr lang="en-US" smtClean="0"/>
              <a:pPr/>
              <a:t>10/5/2017</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C501BBE6-9CF0-493A-882A-E5814D7726D7}"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12E1921-1DE4-4C60-9878-1CECA78625C4}" type="datetimeFigureOut">
              <a:rPr lang="en-US" smtClean="0"/>
              <a:pPr/>
              <a:t>10/5/2017</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C501BBE6-9CF0-493A-882A-E5814D7726D7}" type="slidenum">
              <a:rPr lang="en-IN" smtClean="0"/>
              <a:pPr/>
              <a:t>‹#›</a:t>
            </a:fld>
            <a:endParaRPr lang="en-IN"/>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12E1921-1DE4-4C60-9878-1CECA78625C4}" type="datetimeFigureOut">
              <a:rPr lang="en-US" smtClean="0"/>
              <a:pPr/>
              <a:t>10/5/2017</a:t>
            </a:fld>
            <a:endParaRPr lang="en-IN"/>
          </a:p>
        </p:txBody>
      </p:sp>
      <p:sp>
        <p:nvSpPr>
          <p:cNvPr id="6" name="Footer Placeholder 5"/>
          <p:cNvSpPr>
            <a:spLocks noGrp="1"/>
          </p:cNvSpPr>
          <p:nvPr>
            <p:ph type="ftr" sz="quarter" idx="11"/>
          </p:nvPr>
        </p:nvSpPr>
        <p:spPr>
          <a:xfrm>
            <a:off x="914400" y="6172200"/>
            <a:ext cx="3886200" cy="457200"/>
          </a:xfrm>
        </p:spPr>
        <p:txBody>
          <a:bodyPr/>
          <a:lstStyle/>
          <a:p>
            <a:endParaRPr lang="en-IN"/>
          </a:p>
        </p:txBody>
      </p:sp>
      <p:sp>
        <p:nvSpPr>
          <p:cNvPr id="7" name="Slide Number Placeholder 6"/>
          <p:cNvSpPr>
            <a:spLocks noGrp="1"/>
          </p:cNvSpPr>
          <p:nvPr>
            <p:ph type="sldNum" sz="quarter" idx="12"/>
          </p:nvPr>
        </p:nvSpPr>
        <p:spPr>
          <a:xfrm>
            <a:off x="146304" y="6208776"/>
            <a:ext cx="457200" cy="457200"/>
          </a:xfrm>
        </p:spPr>
        <p:txBody>
          <a:bodyPr/>
          <a:lstStyle/>
          <a:p>
            <a:fld id="{C501BBE6-9CF0-493A-882A-E5814D7726D7}" type="slidenum">
              <a:rPr lang="en-IN" smtClean="0"/>
              <a:pPr/>
              <a:t>‹#›</a:t>
            </a:fld>
            <a:endParaRPr lang="en-IN"/>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312E1921-1DE4-4C60-9878-1CECA78625C4}" type="datetimeFigureOut">
              <a:rPr lang="en-US" smtClean="0"/>
              <a:pPr/>
              <a:t>10/5/2017</a:t>
            </a:fld>
            <a:endParaRPr lang="en-IN"/>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IN"/>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C501BBE6-9CF0-493A-882A-E5814D7726D7}"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en.wikipedia.org/wiki/Deep_packet_inspection" TargetMode="External"/><Relationship Id="rId3" Type="http://schemas.openxmlformats.org/officeDocument/2006/relationships/hyperlink" Target="https://en.wikipedia.org/wiki/IP_spoofing" TargetMode="External"/><Relationship Id="rId7" Type="http://schemas.openxmlformats.org/officeDocument/2006/relationships/hyperlink" Target="https://en.wikipedia.org/wiki/Firewall_(computing)" TargetMode="External"/><Relationship Id="rId2" Type="http://schemas.openxmlformats.org/officeDocument/2006/relationships/hyperlink" Target="https://en.wikipedia.org/wiki/Internet_Protocol_Suite" TargetMode="External"/><Relationship Id="rId1" Type="http://schemas.openxmlformats.org/officeDocument/2006/relationships/slideLayout" Target="../slideLayouts/slideLayout2.xml"/><Relationship Id="rId6" Type="http://schemas.openxmlformats.org/officeDocument/2006/relationships/hyperlink" Target="https://en.wikipedia.org/wiki/Computer_network" TargetMode="External"/><Relationship Id="rId5" Type="http://schemas.openxmlformats.org/officeDocument/2006/relationships/hyperlink" Target="https://en.wikipedia.org/wiki/Man-in-the-middle_attack" TargetMode="External"/><Relationship Id="rId4" Type="http://schemas.openxmlformats.org/officeDocument/2006/relationships/hyperlink" Target="https://en.wikipedia.org/wiki/ARP_spoofing"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rmAutofit/>
          </a:bodyPr>
          <a:lstStyle/>
          <a:p>
            <a:r>
              <a:rPr lang="en-IN" b="1" dirty="0" smtClean="0"/>
              <a:t>Chapter 2: Information Security Overview: Background and Current Scenario </a:t>
            </a:r>
            <a:endParaRPr lang="en-IN" dirty="0"/>
          </a:p>
        </p:txBody>
      </p:sp>
      <p:sp>
        <p:nvSpPr>
          <p:cNvPr id="2" name="Title 1"/>
          <p:cNvSpPr>
            <a:spLocks noGrp="1"/>
          </p:cNvSpPr>
          <p:nvPr>
            <p:ph type="ctrTitle"/>
          </p:nvPr>
        </p:nvSpPr>
        <p:spPr/>
        <p:txBody>
          <a:bodyPr>
            <a:normAutofit fontScale="90000"/>
          </a:bodyPr>
          <a:lstStyle/>
          <a:p>
            <a:r>
              <a:rPr lang="en-IN" dirty="0"/>
              <a:t/>
            </a:r>
            <a:br>
              <a:rPr lang="en-IN" dirty="0"/>
            </a:br>
            <a:r>
              <a:rPr lang="en-IN" dirty="0"/>
              <a:t> </a:t>
            </a:r>
            <a:r>
              <a:rPr lang="en-IN" b="1" dirty="0"/>
              <a:t>Module 1: Pre-requisites in Information and Network Security </a:t>
            </a:r>
            <a:br>
              <a:rPr lang="en-IN" b="1" dirty="0"/>
            </a:br>
            <a:endParaRPr lang="en-IN"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5720" y="274638"/>
            <a:ext cx="8643998" cy="868346"/>
          </a:xfrm>
        </p:spPr>
        <p:txBody>
          <a:bodyPr>
            <a:noAutofit/>
          </a:bodyPr>
          <a:lstStyle/>
          <a:p>
            <a:r>
              <a:rPr lang="en-IN" sz="2800" dirty="0" smtClean="0">
                <a:solidFill>
                  <a:srgbClr val="FF0000"/>
                </a:solidFill>
              </a:rPr>
              <a:t>Dumpster Diving  : </a:t>
            </a:r>
            <a:r>
              <a:rPr lang="en-US" sz="2800" dirty="0" smtClean="0">
                <a:solidFill>
                  <a:srgbClr val="FF0000"/>
                </a:solidFill>
              </a:rPr>
              <a:t>Searching from Trash/Garbage</a:t>
            </a:r>
            <a:endParaRPr lang="en-IN" sz="2800" dirty="0">
              <a:solidFill>
                <a:srgbClr val="FF0000"/>
              </a:solidFill>
            </a:endParaRPr>
          </a:p>
        </p:txBody>
      </p:sp>
      <p:pic>
        <p:nvPicPr>
          <p:cNvPr id="2050" name="Picture 2" descr="Image result for Dumpster Diving"/>
          <p:cNvPicPr>
            <a:picLocks noChangeAspect="1" noChangeArrowheads="1"/>
          </p:cNvPicPr>
          <p:nvPr/>
        </p:nvPicPr>
        <p:blipFill>
          <a:blip r:embed="rId2"/>
          <a:srcRect/>
          <a:stretch>
            <a:fillRect/>
          </a:stretch>
        </p:blipFill>
        <p:spPr bwMode="auto">
          <a:xfrm>
            <a:off x="214282" y="1643050"/>
            <a:ext cx="5357850" cy="4905389"/>
          </a:xfrm>
          <a:prstGeom prst="rect">
            <a:avLst/>
          </a:prstGeom>
          <a:noFill/>
        </p:spPr>
      </p:pic>
      <p:pic>
        <p:nvPicPr>
          <p:cNvPr id="2052" name="Picture 4" descr="Image result for Dumpster Diving"/>
          <p:cNvPicPr>
            <a:picLocks noChangeAspect="1" noChangeArrowheads="1"/>
          </p:cNvPicPr>
          <p:nvPr/>
        </p:nvPicPr>
        <p:blipFill>
          <a:blip r:embed="rId3"/>
          <a:srcRect/>
          <a:stretch>
            <a:fillRect/>
          </a:stretch>
        </p:blipFill>
        <p:spPr bwMode="auto">
          <a:xfrm>
            <a:off x="5786446" y="1857364"/>
            <a:ext cx="3223802" cy="3643338"/>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28596" y="214290"/>
            <a:ext cx="8229600" cy="6643710"/>
          </a:xfrm>
        </p:spPr>
        <p:txBody>
          <a:bodyPr>
            <a:normAutofit fontScale="92500" lnSpcReduction="10000"/>
          </a:bodyPr>
          <a:lstStyle/>
          <a:p>
            <a:r>
              <a:rPr lang="en-IN" b="1" dirty="0"/>
              <a:t>Dumpster Diving </a:t>
            </a:r>
            <a:endParaRPr lang="en-IN" b="1" dirty="0" smtClean="0"/>
          </a:p>
          <a:p>
            <a:r>
              <a:rPr lang="en-IN" dirty="0" smtClean="0"/>
              <a:t>In the world of information technology, </a:t>
            </a:r>
            <a:r>
              <a:rPr lang="en-IN" b="1" dirty="0" smtClean="0"/>
              <a:t>dumpster diving</a:t>
            </a:r>
            <a:r>
              <a:rPr lang="en-IN" dirty="0" smtClean="0"/>
              <a:t> is a technique used to retrieve information that could be used to carry out an attack on a computer network.</a:t>
            </a:r>
          </a:p>
          <a:p>
            <a:r>
              <a:rPr lang="en-IN" dirty="0" smtClean="0"/>
              <a:t> </a:t>
            </a:r>
            <a:r>
              <a:rPr lang="en-IN" b="1" dirty="0" smtClean="0"/>
              <a:t>Dumpster diving</a:t>
            </a:r>
            <a:r>
              <a:rPr lang="en-IN" dirty="0" smtClean="0"/>
              <a:t> isn't limited to searching through the trash for obvious treasures like access codes or passwords written down on sticky notes.</a:t>
            </a:r>
            <a:endParaRPr lang="en-IN" b="1" dirty="0"/>
          </a:p>
          <a:p>
            <a:r>
              <a:rPr lang="en-IN" dirty="0"/>
              <a:t>In the computer world, dumpster diving refers to using various methods to get information about a technology user. </a:t>
            </a:r>
            <a:endParaRPr lang="en-IN" dirty="0" smtClean="0"/>
          </a:p>
          <a:p>
            <a:r>
              <a:rPr lang="en-IN" dirty="0" smtClean="0"/>
              <a:t>In </a:t>
            </a:r>
            <a:r>
              <a:rPr lang="en-IN" dirty="0"/>
              <a:t>general, dumpster diving involves searching through trash or garbage looking for something useful. </a:t>
            </a:r>
            <a:endParaRPr lang="en-IN" dirty="0" smtClean="0"/>
          </a:p>
          <a:p>
            <a:r>
              <a:rPr lang="en-IN" dirty="0" smtClean="0"/>
              <a:t>This </a:t>
            </a:r>
            <a:r>
              <a:rPr lang="en-IN" dirty="0"/>
              <a:t>is often done to uncover useful information that may help an individual get access to a particular network. </a:t>
            </a:r>
            <a:endParaRPr lang="en-IN" dirty="0" smtClean="0"/>
          </a:p>
          <a:p>
            <a:r>
              <a:rPr lang="en-IN" dirty="0" smtClean="0"/>
              <a:t>So</a:t>
            </a:r>
            <a:r>
              <a:rPr lang="en-IN" dirty="0"/>
              <a:t>, while the term can literally refer to looking through trash, it is used more often in the context of any method (especially physical methods) by which a hacker might look for information about a computer network.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Goals for Security </a:t>
            </a:r>
            <a:endParaRPr lang="en-IN" dirty="0"/>
          </a:p>
        </p:txBody>
      </p:sp>
      <p:pic>
        <p:nvPicPr>
          <p:cNvPr id="39938" name="Picture 2" descr="Image result for goals of  security"/>
          <p:cNvPicPr>
            <a:picLocks noChangeAspect="1" noChangeArrowheads="1"/>
          </p:cNvPicPr>
          <p:nvPr/>
        </p:nvPicPr>
        <p:blipFill>
          <a:blip r:embed="rId2"/>
          <a:srcRect/>
          <a:stretch>
            <a:fillRect/>
          </a:stretch>
        </p:blipFill>
        <p:spPr bwMode="auto">
          <a:xfrm>
            <a:off x="2071670" y="1928802"/>
            <a:ext cx="4762500" cy="3905251"/>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00" y="0"/>
            <a:ext cx="7772400" cy="714356"/>
          </a:xfrm>
        </p:spPr>
        <p:txBody>
          <a:bodyPr>
            <a:normAutofit fontScale="90000"/>
          </a:bodyPr>
          <a:lstStyle/>
          <a:p>
            <a:r>
              <a:rPr lang="en-IN" b="1" dirty="0" smtClean="0"/>
              <a:t>Goals for Security </a:t>
            </a:r>
            <a:endParaRPr lang="en-IN" b="1" dirty="0"/>
          </a:p>
        </p:txBody>
      </p:sp>
      <p:sp>
        <p:nvSpPr>
          <p:cNvPr id="1026" name="AutoShape 2" descr="Image result for goals of  securit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028" name="AutoShape 4" descr="Image result for goals of  securit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030" name="AutoShape 6" descr="Image result for goals of  securit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1032" name="Picture 8" descr="Image result for goals of  security"/>
          <p:cNvPicPr>
            <a:picLocks noChangeAspect="1" noChangeArrowheads="1"/>
          </p:cNvPicPr>
          <p:nvPr/>
        </p:nvPicPr>
        <p:blipFill>
          <a:blip r:embed="rId2"/>
          <a:srcRect/>
          <a:stretch>
            <a:fillRect/>
          </a:stretch>
        </p:blipFill>
        <p:spPr bwMode="auto">
          <a:xfrm>
            <a:off x="214282" y="785794"/>
            <a:ext cx="8215370" cy="6072206"/>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25470"/>
          </a:xfrm>
        </p:spPr>
        <p:txBody>
          <a:bodyPr>
            <a:normAutofit fontScale="90000"/>
          </a:bodyPr>
          <a:lstStyle/>
          <a:p>
            <a:r>
              <a:rPr lang="en-IN" b="1" dirty="0" smtClean="0"/>
              <a:t>Goals for Security </a:t>
            </a:r>
            <a:endParaRPr lang="en-IN" b="1" dirty="0"/>
          </a:p>
        </p:txBody>
      </p:sp>
      <p:sp>
        <p:nvSpPr>
          <p:cNvPr id="3" name="Content Placeholder 2"/>
          <p:cNvSpPr>
            <a:spLocks noGrp="1"/>
          </p:cNvSpPr>
          <p:nvPr>
            <p:ph sz="quarter" idx="1"/>
          </p:nvPr>
        </p:nvSpPr>
        <p:spPr>
          <a:xfrm>
            <a:off x="457200" y="1374779"/>
            <a:ext cx="8229600" cy="4983179"/>
          </a:xfrm>
        </p:spPr>
        <p:txBody>
          <a:bodyPr>
            <a:normAutofit lnSpcReduction="10000"/>
          </a:bodyPr>
          <a:lstStyle/>
          <a:p>
            <a:r>
              <a:rPr lang="en-IN" dirty="0" smtClean="0"/>
              <a:t>The </a:t>
            </a:r>
            <a:r>
              <a:rPr lang="en-IN" dirty="0"/>
              <a:t>following are the key security goals </a:t>
            </a:r>
          </a:p>
          <a:p>
            <a:r>
              <a:rPr lang="en-IN" dirty="0" smtClean="0"/>
              <a:t>Integrity </a:t>
            </a:r>
            <a:r>
              <a:rPr lang="en-IN" dirty="0"/>
              <a:t>- Making sure that the </a:t>
            </a:r>
            <a:r>
              <a:rPr lang="en-IN" dirty="0" smtClean="0"/>
              <a:t>behaviour </a:t>
            </a:r>
            <a:r>
              <a:rPr lang="en-IN" dirty="0"/>
              <a:t>of the system under test cannot be changed maliciously </a:t>
            </a:r>
          </a:p>
          <a:p>
            <a:r>
              <a:rPr lang="en-IN" dirty="0" smtClean="0"/>
              <a:t>Confidentiality </a:t>
            </a:r>
            <a:r>
              <a:rPr lang="en-IN" dirty="0"/>
              <a:t>- Making sure that the system does not leak sensitive information and does not allow illegitimate users to access the system </a:t>
            </a:r>
          </a:p>
          <a:p>
            <a:r>
              <a:rPr lang="en-IN" dirty="0" smtClean="0"/>
              <a:t>Non-repudiation </a:t>
            </a:r>
            <a:r>
              <a:rPr lang="en-IN" dirty="0"/>
              <a:t>- Ability of the system to be able to "prove" that certain actions actually happened </a:t>
            </a:r>
          </a:p>
          <a:p>
            <a:r>
              <a:rPr lang="en-IN" dirty="0" smtClean="0"/>
              <a:t>Availability </a:t>
            </a:r>
            <a:r>
              <a:rPr lang="en-IN" dirty="0"/>
              <a:t>- Making sure that the system continues to remain available in the face of attacks </a:t>
            </a:r>
          </a:p>
          <a:p>
            <a:r>
              <a:rPr lang="en-IN" dirty="0" smtClean="0"/>
              <a:t>Access </a:t>
            </a:r>
            <a:r>
              <a:rPr lang="en-IN" dirty="0"/>
              <a:t>Control - Users should not be allowed to perform actions beyond their permitted role </a:t>
            </a:r>
          </a:p>
          <a:p>
            <a:endParaRPr lang="en-IN"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Image result for e commerce security"/>
          <p:cNvPicPr>
            <a:picLocks noChangeAspect="1" noChangeArrowheads="1"/>
          </p:cNvPicPr>
          <p:nvPr/>
        </p:nvPicPr>
        <p:blipFill>
          <a:blip r:embed="rId2"/>
          <a:srcRect/>
          <a:stretch>
            <a:fillRect/>
          </a:stretch>
        </p:blipFill>
        <p:spPr bwMode="auto">
          <a:xfrm>
            <a:off x="214282" y="0"/>
            <a:ext cx="8616084" cy="664371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714356"/>
            <a:ext cx="8229600" cy="796908"/>
          </a:xfrm>
        </p:spPr>
        <p:txBody>
          <a:bodyPr>
            <a:normAutofit fontScale="90000"/>
          </a:bodyPr>
          <a:lstStyle/>
          <a:p>
            <a:r>
              <a:rPr lang="en-IN" b="1" dirty="0" smtClean="0"/>
              <a:t/>
            </a:r>
            <a:br>
              <a:rPr lang="en-IN" b="1" dirty="0" smtClean="0"/>
            </a:br>
            <a:r>
              <a:rPr lang="en-IN" b="1" dirty="0" smtClean="0"/>
              <a:t>E-Commerce Security </a:t>
            </a:r>
            <a:br>
              <a:rPr lang="en-IN" b="1" dirty="0" smtClean="0"/>
            </a:br>
            <a:endParaRPr lang="en-IN" dirty="0"/>
          </a:p>
        </p:txBody>
      </p:sp>
      <p:sp>
        <p:nvSpPr>
          <p:cNvPr id="3" name="Content Placeholder 2"/>
          <p:cNvSpPr>
            <a:spLocks noGrp="1"/>
          </p:cNvSpPr>
          <p:nvPr>
            <p:ph sz="quarter" idx="1"/>
          </p:nvPr>
        </p:nvSpPr>
        <p:spPr>
          <a:xfrm>
            <a:off x="457200" y="1446217"/>
            <a:ext cx="8229600" cy="5126055"/>
          </a:xfrm>
        </p:spPr>
        <p:txBody>
          <a:bodyPr>
            <a:normAutofit/>
          </a:bodyPr>
          <a:lstStyle/>
          <a:p>
            <a:r>
              <a:rPr lang="en-IN" dirty="0" smtClean="0"/>
              <a:t>Ecommerce </a:t>
            </a:r>
            <a:r>
              <a:rPr lang="en-IN" dirty="0"/>
              <a:t>entails buying/selling of products over the internet and has gain popularity in the recent years. </a:t>
            </a:r>
            <a:endParaRPr lang="en-IN" dirty="0" smtClean="0"/>
          </a:p>
          <a:p>
            <a:r>
              <a:rPr lang="en-IN" dirty="0" smtClean="0"/>
              <a:t>Security </a:t>
            </a:r>
            <a:r>
              <a:rPr lang="en-IN" dirty="0"/>
              <a:t>is an essential part of any transaction that takes place over the internet. </a:t>
            </a:r>
            <a:endParaRPr lang="en-IN" dirty="0" smtClean="0"/>
          </a:p>
          <a:p>
            <a:r>
              <a:rPr lang="en-IN" dirty="0" smtClean="0"/>
              <a:t>Customer </a:t>
            </a:r>
            <a:r>
              <a:rPr lang="en-IN" dirty="0"/>
              <a:t>will lose his/her faith in e-business if its security is compromised. </a:t>
            </a:r>
            <a:endParaRPr lang="en-IN" dirty="0" smtClean="0"/>
          </a:p>
          <a:p>
            <a:r>
              <a:rPr lang="en-IN" dirty="0" smtClean="0"/>
              <a:t>Following </a:t>
            </a:r>
            <a:r>
              <a:rPr lang="en-IN" dirty="0"/>
              <a:t>are the essential requirements for safe ecommerce website: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6908"/>
          </a:xfrm>
        </p:spPr>
        <p:txBody>
          <a:bodyPr>
            <a:normAutofit/>
          </a:bodyPr>
          <a:lstStyle/>
          <a:p>
            <a:r>
              <a:rPr lang="en-IN" b="1" dirty="0" smtClean="0"/>
              <a:t>E-Commerce Security</a:t>
            </a:r>
            <a:endParaRPr lang="en-IN" dirty="0"/>
          </a:p>
        </p:txBody>
      </p:sp>
      <p:sp>
        <p:nvSpPr>
          <p:cNvPr id="3" name="Content Placeholder 2"/>
          <p:cNvSpPr>
            <a:spLocks noGrp="1"/>
          </p:cNvSpPr>
          <p:nvPr>
            <p:ph sz="quarter" idx="1"/>
          </p:nvPr>
        </p:nvSpPr>
        <p:spPr>
          <a:xfrm>
            <a:off x="457200" y="1142984"/>
            <a:ext cx="8229600" cy="4983179"/>
          </a:xfrm>
        </p:spPr>
        <p:txBody>
          <a:bodyPr>
            <a:normAutofit fontScale="92500" lnSpcReduction="20000"/>
          </a:bodyPr>
          <a:lstStyle/>
          <a:p>
            <a:endParaRPr lang="en-IN" dirty="0"/>
          </a:p>
          <a:p>
            <a:r>
              <a:rPr lang="en-IN" dirty="0" smtClean="0"/>
              <a:t>1.Choose </a:t>
            </a:r>
            <a:r>
              <a:rPr lang="en-IN" dirty="0"/>
              <a:t>a secure ecommerce platform: Choose a strongly typed higher level language for the development. If open source tools/libraries are used then ensure that the frameworks does not create security holes in your application </a:t>
            </a:r>
          </a:p>
          <a:p>
            <a:r>
              <a:rPr lang="en-IN" dirty="0"/>
              <a:t>2. Use a secure connection for online checkout--and make sure you are PCI compliant: Always use HTTPs protocol for all important transactions. </a:t>
            </a:r>
          </a:p>
          <a:p>
            <a:r>
              <a:rPr lang="en-IN" dirty="0"/>
              <a:t>3. Don't store sensitive data: As part of the website, there is no need to store sensitive information like CVV number and other credit card information </a:t>
            </a:r>
          </a:p>
          <a:p>
            <a:r>
              <a:rPr lang="en-IN" dirty="0"/>
              <a:t>4. Set up system alerts for suspicious activity: Build a system that alerts when an undesired event happens in the system. Multiple requests from the same IP for long periods of time can indicate malicious intent </a:t>
            </a:r>
          </a:p>
          <a:p>
            <a:endParaRPr lang="en-IN"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E-Commerce Security</a:t>
            </a:r>
            <a:endParaRPr lang="en-IN" dirty="0"/>
          </a:p>
        </p:txBody>
      </p:sp>
      <p:sp>
        <p:nvSpPr>
          <p:cNvPr id="3" name="Content Placeholder 2"/>
          <p:cNvSpPr>
            <a:spLocks noGrp="1"/>
          </p:cNvSpPr>
          <p:nvPr>
            <p:ph sz="quarter" idx="1"/>
          </p:nvPr>
        </p:nvSpPr>
        <p:spPr>
          <a:xfrm>
            <a:off x="457200" y="1357298"/>
            <a:ext cx="8229600" cy="4768865"/>
          </a:xfrm>
        </p:spPr>
        <p:txBody>
          <a:bodyPr>
            <a:normAutofit fontScale="85000" lnSpcReduction="20000"/>
          </a:bodyPr>
          <a:lstStyle/>
          <a:p>
            <a:endParaRPr lang="en-IN" dirty="0"/>
          </a:p>
          <a:p>
            <a:r>
              <a:rPr lang="en-IN" dirty="0" smtClean="0"/>
              <a:t>5.Layer </a:t>
            </a:r>
            <a:r>
              <a:rPr lang="en-IN" dirty="0"/>
              <a:t>your security: </a:t>
            </a:r>
            <a:r>
              <a:rPr lang="en-IN" dirty="0" err="1"/>
              <a:t>Defense</a:t>
            </a:r>
            <a:r>
              <a:rPr lang="en-IN" dirty="0"/>
              <a:t> in depth is absolutely needed in ecommerce domain. Security features like multiple passwords and OTP helps in reducing the risk of hacking </a:t>
            </a:r>
          </a:p>
          <a:p>
            <a:r>
              <a:rPr lang="en-IN" dirty="0"/>
              <a:t>6. Provide security training to employees: If the employees understand the importance of security then human error can be avoided </a:t>
            </a:r>
          </a:p>
          <a:p>
            <a:r>
              <a:rPr lang="en-IN" dirty="0"/>
              <a:t>7. Patch your systems: New security loop holes are discovered on a daily basis. If the system is not up to date then risk of getting hacked increases exponentially </a:t>
            </a:r>
          </a:p>
          <a:p>
            <a:r>
              <a:rPr lang="en-IN" dirty="0"/>
              <a:t>8. Make sure you have a Distributed Denial of Service (</a:t>
            </a:r>
            <a:r>
              <a:rPr lang="en-IN" dirty="0" err="1"/>
              <a:t>DDoS</a:t>
            </a:r>
            <a:r>
              <a:rPr lang="en-IN" dirty="0"/>
              <a:t>) protection and mitigation service: Have a mitigation strategy against network denial of service attack and block IPs that are sending lot of request to the system </a:t>
            </a:r>
          </a:p>
          <a:p>
            <a:r>
              <a:rPr lang="en-IN" dirty="0"/>
              <a:t>9. Disaster recovery plan: Plan for unlikely failure of your system. In case of system failure ensure that sensitive data is not lost or corrupted by the system </a:t>
            </a:r>
          </a:p>
          <a:p>
            <a:endParaRPr lang="en-IN"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725470"/>
          </a:xfrm>
        </p:spPr>
        <p:txBody>
          <a:bodyPr>
            <a:normAutofit fontScale="90000"/>
          </a:bodyPr>
          <a:lstStyle/>
          <a:p>
            <a:r>
              <a:rPr lang="en-IN" b="1" dirty="0" smtClean="0"/>
              <a:t>Computer Forensics</a:t>
            </a:r>
            <a:endParaRPr lang="en-IN" dirty="0"/>
          </a:p>
        </p:txBody>
      </p:sp>
      <p:sp>
        <p:nvSpPr>
          <p:cNvPr id="1026" name="AutoShape 2" descr="Image result for computer forensic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028" name="AutoShape 4" descr="Image result for computer forensic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030" name="AutoShape 6" descr="Image result for computer forensic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032" name="AutoShape 8" descr="Image result for computer forensic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034" name="AutoShape 10" descr="Image result for computer forensic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sp>
        <p:nvSpPr>
          <p:cNvPr id="1036" name="AutoShape 12" descr="Image result for computer forensic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1038" name="Picture 14" descr="Image result for computer forensics"/>
          <p:cNvPicPr>
            <a:picLocks noChangeAspect="1" noChangeArrowheads="1"/>
          </p:cNvPicPr>
          <p:nvPr/>
        </p:nvPicPr>
        <p:blipFill>
          <a:blip r:embed="rId2"/>
          <a:srcRect/>
          <a:stretch>
            <a:fillRect/>
          </a:stretch>
        </p:blipFill>
        <p:spPr bwMode="auto">
          <a:xfrm>
            <a:off x="5067300" y="1"/>
            <a:ext cx="4076700" cy="2643182"/>
          </a:xfrm>
          <a:prstGeom prst="rect">
            <a:avLst/>
          </a:prstGeom>
          <a:noFill/>
        </p:spPr>
      </p:pic>
      <p:pic>
        <p:nvPicPr>
          <p:cNvPr id="1040" name="Picture 16" descr="Related image"/>
          <p:cNvPicPr>
            <a:picLocks noChangeAspect="1" noChangeArrowheads="1"/>
          </p:cNvPicPr>
          <p:nvPr/>
        </p:nvPicPr>
        <p:blipFill>
          <a:blip r:embed="rId3"/>
          <a:srcRect/>
          <a:stretch>
            <a:fillRect/>
          </a:stretch>
        </p:blipFill>
        <p:spPr bwMode="auto">
          <a:xfrm>
            <a:off x="357158" y="2571744"/>
            <a:ext cx="8382059" cy="392909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AutoShape 2" descr="Image result for pHISHI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IN"/>
          </a:p>
        </p:txBody>
      </p:sp>
      <p:pic>
        <p:nvPicPr>
          <p:cNvPr id="72708" name="Picture 4" descr="Image result for pHISHING"/>
          <p:cNvPicPr>
            <a:picLocks noChangeAspect="1" noChangeArrowheads="1"/>
          </p:cNvPicPr>
          <p:nvPr/>
        </p:nvPicPr>
        <p:blipFill>
          <a:blip r:embed="rId2"/>
          <a:srcRect/>
          <a:stretch>
            <a:fillRect/>
          </a:stretch>
        </p:blipFill>
        <p:spPr bwMode="auto">
          <a:xfrm>
            <a:off x="642910" y="357166"/>
            <a:ext cx="7786742" cy="607223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85728"/>
            <a:ext cx="8229600" cy="1214446"/>
          </a:xfrm>
        </p:spPr>
        <p:txBody>
          <a:bodyPr>
            <a:normAutofit fontScale="90000"/>
          </a:bodyPr>
          <a:lstStyle/>
          <a:p>
            <a:r>
              <a:rPr lang="en-IN" b="1" dirty="0" smtClean="0"/>
              <a:t>Computer Forensics </a:t>
            </a:r>
            <a:br>
              <a:rPr lang="en-IN" b="1" dirty="0" smtClean="0"/>
            </a:br>
            <a:endParaRPr lang="en-IN" dirty="0"/>
          </a:p>
        </p:txBody>
      </p:sp>
      <p:sp>
        <p:nvSpPr>
          <p:cNvPr id="3" name="Content Placeholder 2"/>
          <p:cNvSpPr>
            <a:spLocks noGrp="1"/>
          </p:cNvSpPr>
          <p:nvPr>
            <p:ph sz="quarter" idx="1"/>
          </p:nvPr>
        </p:nvSpPr>
        <p:spPr>
          <a:xfrm>
            <a:off x="457200" y="1517655"/>
            <a:ext cx="8229600" cy="5126055"/>
          </a:xfrm>
        </p:spPr>
        <p:txBody>
          <a:bodyPr>
            <a:normAutofit/>
          </a:bodyPr>
          <a:lstStyle/>
          <a:p>
            <a:r>
              <a:rPr lang="en-IN" dirty="0" smtClean="0"/>
              <a:t>Computer </a:t>
            </a:r>
            <a:r>
              <a:rPr lang="en-IN" dirty="0"/>
              <a:t>forensics is a branch of digital forensic science pertaining to evidence found in computers and digital storage media. </a:t>
            </a:r>
            <a:endParaRPr lang="en-IN" dirty="0" smtClean="0"/>
          </a:p>
          <a:p>
            <a:r>
              <a:rPr lang="en-IN" dirty="0" smtClean="0"/>
              <a:t>The </a:t>
            </a:r>
            <a:r>
              <a:rPr lang="en-IN" dirty="0"/>
              <a:t>goal of computer forensics is to examine digital media in a forensically sound manner with the aim of identifying, preserving, recovering, analyzing and presenting facts and opinions about the digital information </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Computer Forensics</a:t>
            </a:r>
            <a:endParaRPr lang="en-IN" dirty="0"/>
          </a:p>
        </p:txBody>
      </p:sp>
      <p:sp>
        <p:nvSpPr>
          <p:cNvPr id="3" name="Content Placeholder 2"/>
          <p:cNvSpPr>
            <a:spLocks noGrp="1"/>
          </p:cNvSpPr>
          <p:nvPr>
            <p:ph sz="quarter" idx="1"/>
          </p:nvPr>
        </p:nvSpPr>
        <p:spPr/>
        <p:txBody>
          <a:bodyPr/>
          <a:lstStyle/>
          <a:p>
            <a:r>
              <a:rPr lang="en-IN" dirty="0"/>
              <a:t>At a high level following are the guidelines used to process the evidence in computer forensic: </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Computer Forensics</a:t>
            </a:r>
            <a:endParaRPr lang="en-IN" dirty="0"/>
          </a:p>
        </p:txBody>
      </p:sp>
      <p:sp>
        <p:nvSpPr>
          <p:cNvPr id="3" name="Content Placeholder 2"/>
          <p:cNvSpPr>
            <a:spLocks noGrp="1"/>
          </p:cNvSpPr>
          <p:nvPr>
            <p:ph sz="quarter" idx="1"/>
          </p:nvPr>
        </p:nvSpPr>
        <p:spPr>
          <a:xfrm>
            <a:off x="457200" y="1142984"/>
            <a:ext cx="8229600" cy="5357850"/>
          </a:xfrm>
        </p:spPr>
        <p:txBody>
          <a:bodyPr>
            <a:normAutofit fontScale="92500"/>
          </a:bodyPr>
          <a:lstStyle/>
          <a:p>
            <a:endParaRPr lang="en-IN" dirty="0"/>
          </a:p>
          <a:p>
            <a:r>
              <a:rPr lang="en-IN" dirty="0" smtClean="0"/>
              <a:t>Step </a:t>
            </a:r>
            <a:r>
              <a:rPr lang="en-IN" dirty="0"/>
              <a:t>1: Shut down the computer. Considerations must be given to volatile information. Prevents remote access to machine and destruction of evidence (manual or ant-forensic software) </a:t>
            </a:r>
          </a:p>
          <a:p>
            <a:r>
              <a:rPr lang="en-IN" dirty="0" smtClean="0"/>
              <a:t>Step </a:t>
            </a:r>
            <a:r>
              <a:rPr lang="en-IN" dirty="0"/>
              <a:t>2: Document the Hardware Configuration of the System. Note everything about the computer configuration prior to re-locating </a:t>
            </a:r>
          </a:p>
          <a:p>
            <a:r>
              <a:rPr lang="en-IN" dirty="0" smtClean="0"/>
              <a:t>Step </a:t>
            </a:r>
            <a:r>
              <a:rPr lang="en-IN" dirty="0"/>
              <a:t>3: Transport the Computer System to A Secure Location. Do not leave the computer unattended unless it is locked in a secure location </a:t>
            </a:r>
          </a:p>
          <a:p>
            <a:r>
              <a:rPr lang="en-IN" dirty="0" smtClean="0"/>
              <a:t>Step </a:t>
            </a:r>
            <a:r>
              <a:rPr lang="en-IN" dirty="0"/>
              <a:t>4: Make Bit Stream Backups of Hard Disks and Floppy Disks </a:t>
            </a:r>
          </a:p>
          <a:p>
            <a:r>
              <a:rPr lang="en-IN" dirty="0" smtClean="0"/>
              <a:t>Step </a:t>
            </a:r>
            <a:r>
              <a:rPr lang="en-IN" dirty="0"/>
              <a:t>5: Mathematically Authenticate Data on All Storage Devices. Must be able to prove that you did not alter any of the evidence after the computer came into your possession </a:t>
            </a:r>
          </a:p>
          <a:p>
            <a:endParaRPr lang="en-IN"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594"/>
          </a:xfrm>
        </p:spPr>
        <p:txBody>
          <a:bodyPr>
            <a:normAutofit fontScale="90000"/>
          </a:bodyPr>
          <a:lstStyle/>
          <a:p>
            <a:r>
              <a:rPr lang="en-IN" b="1" dirty="0" smtClean="0"/>
              <a:t>Computer Forensics</a:t>
            </a:r>
            <a:endParaRPr lang="en-IN" dirty="0"/>
          </a:p>
        </p:txBody>
      </p:sp>
      <p:sp>
        <p:nvSpPr>
          <p:cNvPr id="3" name="Content Placeholder 2"/>
          <p:cNvSpPr>
            <a:spLocks noGrp="1"/>
          </p:cNvSpPr>
          <p:nvPr>
            <p:ph sz="quarter" idx="1"/>
          </p:nvPr>
        </p:nvSpPr>
        <p:spPr>
          <a:xfrm>
            <a:off x="457200" y="1428736"/>
            <a:ext cx="8229600" cy="5357850"/>
          </a:xfrm>
        </p:spPr>
        <p:txBody>
          <a:bodyPr>
            <a:normAutofit fontScale="92500" lnSpcReduction="10000"/>
          </a:bodyPr>
          <a:lstStyle/>
          <a:p>
            <a:r>
              <a:rPr lang="en-IN" dirty="0" smtClean="0"/>
              <a:t>Step </a:t>
            </a:r>
            <a:r>
              <a:rPr lang="en-IN" dirty="0"/>
              <a:t>6: Document the System Date and Time </a:t>
            </a:r>
          </a:p>
          <a:p>
            <a:r>
              <a:rPr lang="en-IN" dirty="0" smtClean="0"/>
              <a:t>Step </a:t>
            </a:r>
            <a:r>
              <a:rPr lang="en-IN" dirty="0"/>
              <a:t>7: Make a List of Key Search Words </a:t>
            </a:r>
          </a:p>
          <a:p>
            <a:r>
              <a:rPr lang="en-IN" dirty="0" smtClean="0"/>
              <a:t>Step </a:t>
            </a:r>
            <a:r>
              <a:rPr lang="en-IN" dirty="0"/>
              <a:t>8: Evaluate the Windows Swap File </a:t>
            </a:r>
          </a:p>
          <a:p>
            <a:r>
              <a:rPr lang="en-IN" dirty="0" smtClean="0"/>
              <a:t>Step </a:t>
            </a:r>
            <a:r>
              <a:rPr lang="en-IN" dirty="0"/>
              <a:t>9: Evaluate File Slack. File slack is a data storage area of which most computer users are unaware; a source of significant security leakage. </a:t>
            </a:r>
          </a:p>
          <a:p>
            <a:r>
              <a:rPr lang="en-IN" dirty="0" smtClean="0"/>
              <a:t>Step </a:t>
            </a:r>
            <a:r>
              <a:rPr lang="en-IN" dirty="0"/>
              <a:t>10: Evaluate Unallocated Space (Erased Files) </a:t>
            </a:r>
          </a:p>
          <a:p>
            <a:r>
              <a:rPr lang="en-IN" dirty="0" smtClean="0"/>
              <a:t>Step </a:t>
            </a:r>
            <a:r>
              <a:rPr lang="en-IN" dirty="0"/>
              <a:t>11: Search Files, File Slack and Unallocated Space for Key Words </a:t>
            </a:r>
          </a:p>
          <a:p>
            <a:r>
              <a:rPr lang="en-IN" dirty="0" smtClean="0"/>
              <a:t>Step </a:t>
            </a:r>
            <a:r>
              <a:rPr lang="en-IN" dirty="0"/>
              <a:t>12: Document File Names, Dates and Times </a:t>
            </a:r>
          </a:p>
          <a:p>
            <a:r>
              <a:rPr lang="en-IN" dirty="0" smtClean="0"/>
              <a:t>Step </a:t>
            </a:r>
            <a:r>
              <a:rPr lang="en-IN" dirty="0"/>
              <a:t>13: Identify File, Program and Storage Anomalies </a:t>
            </a:r>
          </a:p>
          <a:p>
            <a:r>
              <a:rPr lang="en-IN" dirty="0" smtClean="0"/>
              <a:t>Step </a:t>
            </a:r>
            <a:r>
              <a:rPr lang="en-IN" dirty="0"/>
              <a:t>14: Evaluate Program Functionality </a:t>
            </a:r>
          </a:p>
          <a:p>
            <a:r>
              <a:rPr lang="en-IN" dirty="0" smtClean="0"/>
              <a:t>Step </a:t>
            </a:r>
            <a:r>
              <a:rPr lang="en-IN" dirty="0"/>
              <a:t>15: Document Your Findings </a:t>
            </a:r>
          </a:p>
          <a:p>
            <a:r>
              <a:rPr lang="en-IN" dirty="0" smtClean="0"/>
              <a:t>Step </a:t>
            </a:r>
            <a:r>
              <a:rPr lang="en-IN" dirty="0"/>
              <a:t>16: Retain Copies of Software Used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Computer Forensics</a:t>
            </a:r>
            <a:endParaRPr lang="en-IN" dirty="0"/>
          </a:p>
        </p:txBody>
      </p:sp>
      <p:sp>
        <p:nvSpPr>
          <p:cNvPr id="3" name="Content Placeholder 2"/>
          <p:cNvSpPr>
            <a:spLocks noGrp="1"/>
          </p:cNvSpPr>
          <p:nvPr>
            <p:ph sz="quarter" idx="1"/>
          </p:nvPr>
        </p:nvSpPr>
        <p:spPr/>
        <p:txBody>
          <a:bodyPr/>
          <a:lstStyle/>
          <a:p>
            <a:r>
              <a:rPr lang="en-IN" dirty="0"/>
              <a:t>Where Computer forensic is used? </a:t>
            </a:r>
          </a:p>
          <a:p>
            <a:r>
              <a:rPr lang="en-IN" dirty="0"/>
              <a:t>a. Criminal prosecution </a:t>
            </a:r>
          </a:p>
          <a:p>
            <a:r>
              <a:rPr lang="en-IN" dirty="0"/>
              <a:t>b. Insurance companies </a:t>
            </a:r>
          </a:p>
          <a:p>
            <a:r>
              <a:rPr lang="en-IN" dirty="0"/>
              <a:t>c. Law enforcement </a:t>
            </a:r>
          </a:p>
          <a:p>
            <a:endParaRPr lang="en-IN"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err="1" smtClean="0"/>
              <a:t>Steganography</a:t>
            </a:r>
            <a:r>
              <a:rPr lang="en-IN" b="1" dirty="0" smtClean="0"/>
              <a:t> </a:t>
            </a:r>
          </a:p>
        </p:txBody>
      </p:sp>
      <p:sp>
        <p:nvSpPr>
          <p:cNvPr id="3" name="Content Placeholder 2"/>
          <p:cNvSpPr>
            <a:spLocks noGrp="1"/>
          </p:cNvSpPr>
          <p:nvPr>
            <p:ph sz="quarter" idx="1"/>
          </p:nvPr>
        </p:nvSpPr>
        <p:spPr/>
        <p:txBody>
          <a:bodyPr>
            <a:normAutofit/>
          </a:bodyPr>
          <a:lstStyle/>
          <a:p>
            <a:r>
              <a:rPr lang="en-IN" b="1" dirty="0" err="1" smtClean="0"/>
              <a:t>Steganography</a:t>
            </a:r>
            <a:r>
              <a:rPr lang="en-IN" dirty="0" smtClean="0"/>
              <a:t> (pronounced STEHG-uh-NAH-</a:t>
            </a:r>
            <a:r>
              <a:rPr lang="en-IN" dirty="0" err="1" smtClean="0"/>
              <a:t>gruhf</a:t>
            </a:r>
            <a:r>
              <a:rPr lang="en-IN" dirty="0" smtClean="0"/>
              <a:t>-</a:t>
            </a:r>
            <a:r>
              <a:rPr lang="en-IN" dirty="0" err="1" smtClean="0"/>
              <a:t>ee</a:t>
            </a:r>
            <a:r>
              <a:rPr lang="en-IN" dirty="0" smtClean="0"/>
              <a:t>, from Greek </a:t>
            </a:r>
            <a:r>
              <a:rPr lang="en-IN" dirty="0" err="1" smtClean="0"/>
              <a:t>steganos</a:t>
            </a:r>
            <a:r>
              <a:rPr lang="en-IN" dirty="0" smtClean="0"/>
              <a:t>, or "covered," and </a:t>
            </a:r>
            <a:r>
              <a:rPr lang="en-IN" dirty="0" err="1" smtClean="0"/>
              <a:t>graphie</a:t>
            </a:r>
            <a:r>
              <a:rPr lang="en-IN" dirty="0" smtClean="0"/>
              <a:t>, or "writing") is the hiding of a secret message within an ordinary message and the extraction of it at its destination.</a:t>
            </a:r>
            <a:endParaRPr lang="en-IN" dirty="0" smtClean="0"/>
          </a:p>
          <a:p>
            <a:r>
              <a:rPr lang="en-IN" dirty="0" err="1" smtClean="0"/>
              <a:t>Steganography</a:t>
            </a:r>
            <a:r>
              <a:rPr lang="en-IN" dirty="0" smtClean="0"/>
              <a:t> </a:t>
            </a:r>
            <a:r>
              <a:rPr lang="en-IN" dirty="0"/>
              <a:t>is the practice of concealing a file, message, image, or video within another file, message, image, or video. For example, the hidden message may be in invisible ink between the visible lines of a private letter.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err="1" smtClean="0"/>
              <a:t>Steganography</a:t>
            </a:r>
            <a:r>
              <a:rPr lang="en-IN" b="1" dirty="0" smtClean="0"/>
              <a:t> </a:t>
            </a:r>
            <a:br>
              <a:rPr lang="en-IN" b="1" dirty="0" smtClean="0"/>
            </a:br>
            <a:endParaRPr lang="en-IN" dirty="0"/>
          </a:p>
        </p:txBody>
      </p:sp>
      <p:sp>
        <p:nvSpPr>
          <p:cNvPr id="3" name="Content Placeholder 2"/>
          <p:cNvSpPr>
            <a:spLocks noGrp="1"/>
          </p:cNvSpPr>
          <p:nvPr>
            <p:ph sz="quarter" idx="1"/>
          </p:nvPr>
        </p:nvSpPr>
        <p:spPr/>
        <p:txBody>
          <a:bodyPr>
            <a:normAutofit fontScale="85000" lnSpcReduction="10000"/>
          </a:bodyPr>
          <a:lstStyle/>
          <a:p>
            <a:r>
              <a:rPr lang="en-IN" dirty="0"/>
              <a:t>Some of the earlier examples of </a:t>
            </a:r>
            <a:r>
              <a:rPr lang="en-IN" dirty="0" err="1"/>
              <a:t>steganography</a:t>
            </a:r>
            <a:r>
              <a:rPr lang="en-IN" dirty="0"/>
              <a:t> are: </a:t>
            </a:r>
          </a:p>
          <a:p>
            <a:r>
              <a:rPr lang="en-IN" dirty="0" smtClean="0"/>
              <a:t>Hidden </a:t>
            </a:r>
            <a:r>
              <a:rPr lang="en-IN" dirty="0"/>
              <a:t>messages on messenger's body—also used in ancient Greece. Herodotus tells the story of a message tattooed on the shaved head of a slave of </a:t>
            </a:r>
            <a:r>
              <a:rPr lang="en-IN" dirty="0" err="1"/>
              <a:t>Histiaeus</a:t>
            </a:r>
            <a:r>
              <a:rPr lang="en-IN" dirty="0"/>
              <a:t>, hidden by the hair that afterwards grew over it, and exposed by shaving the head. The message allegedly carried a warning to Greece about Persian invasion plans. This method has obvious drawbacks, such as delayed transmission while waiting for the slave's hair to grow, and restrictions on the number and size of messages that can be encoded on one person's scalp. </a:t>
            </a:r>
          </a:p>
          <a:p>
            <a:r>
              <a:rPr lang="en-IN" dirty="0" smtClean="0"/>
              <a:t>In </a:t>
            </a:r>
            <a:r>
              <a:rPr lang="en-IN" dirty="0"/>
              <a:t>the early days of the printing press, it was common to mix different typefaces on a printed page due to the printer not having enough copies of some letters in one typeface. Because of this, a message could be hidden using two (or more) different typefaces, such as normal or italic. </a:t>
            </a:r>
          </a:p>
          <a:p>
            <a:endParaRPr lang="en-IN"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9784"/>
          </a:xfrm>
        </p:spPr>
        <p:txBody>
          <a:bodyPr>
            <a:normAutofit fontScale="90000"/>
          </a:bodyPr>
          <a:lstStyle/>
          <a:p>
            <a:r>
              <a:rPr lang="en-IN" b="1" dirty="0" err="1" smtClean="0"/>
              <a:t>Steganography</a:t>
            </a:r>
            <a:r>
              <a:rPr lang="en-IN" b="1" dirty="0" smtClean="0"/>
              <a:t> </a:t>
            </a:r>
            <a:br>
              <a:rPr lang="en-IN" b="1" dirty="0" smtClean="0"/>
            </a:br>
            <a:endParaRPr lang="en-IN" dirty="0"/>
          </a:p>
        </p:txBody>
      </p:sp>
      <p:sp>
        <p:nvSpPr>
          <p:cNvPr id="3" name="Content Placeholder 2"/>
          <p:cNvSpPr>
            <a:spLocks noGrp="1"/>
          </p:cNvSpPr>
          <p:nvPr>
            <p:ph sz="quarter" idx="1"/>
          </p:nvPr>
        </p:nvSpPr>
        <p:spPr>
          <a:xfrm>
            <a:off x="457200" y="1374779"/>
            <a:ext cx="8229600" cy="5054617"/>
          </a:xfrm>
        </p:spPr>
        <p:txBody>
          <a:bodyPr>
            <a:normAutofit/>
          </a:bodyPr>
          <a:lstStyle/>
          <a:p>
            <a:r>
              <a:rPr lang="en-IN" dirty="0"/>
              <a:t>In digital </a:t>
            </a:r>
            <a:r>
              <a:rPr lang="en-IN" dirty="0" err="1"/>
              <a:t>steganography</a:t>
            </a:r>
            <a:r>
              <a:rPr lang="en-IN" dirty="0"/>
              <a:t>, electronic communications may include </a:t>
            </a:r>
            <a:r>
              <a:rPr lang="en-IN" dirty="0" err="1"/>
              <a:t>steganographic</a:t>
            </a:r>
            <a:r>
              <a:rPr lang="en-IN" dirty="0"/>
              <a:t> coding inside of a transport layer, such as a document file, image file, program or protocol. Media files are ideal for </a:t>
            </a:r>
            <a:r>
              <a:rPr lang="en-IN" dirty="0" err="1"/>
              <a:t>steganographic</a:t>
            </a:r>
            <a:r>
              <a:rPr lang="en-IN" dirty="0"/>
              <a:t> transmission because of their large size. For example, a sender might start with an innocuous image file and adjust the </a:t>
            </a:r>
            <a:r>
              <a:rPr lang="en-IN" dirty="0" err="1"/>
              <a:t>color</a:t>
            </a:r>
            <a:r>
              <a:rPr lang="en-IN" dirty="0"/>
              <a:t> of every 100th pixel to correspond to a letter in the alphabet, a change so subtle that someone not specifically looking for it is unlikely to notice it. </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Steganography"/>
          <p:cNvPicPr>
            <a:picLocks noChangeAspect="1" noChangeArrowheads="1"/>
          </p:cNvPicPr>
          <p:nvPr/>
        </p:nvPicPr>
        <p:blipFill>
          <a:blip r:embed="rId2"/>
          <a:srcRect/>
          <a:stretch>
            <a:fillRect/>
          </a:stretch>
        </p:blipFill>
        <p:spPr bwMode="auto">
          <a:xfrm>
            <a:off x="500034" y="357166"/>
            <a:ext cx="8051710" cy="6215082"/>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err="1" smtClean="0"/>
              <a:t>Steganography</a:t>
            </a:r>
            <a:r>
              <a:rPr lang="en-IN" b="1" dirty="0" smtClean="0"/>
              <a:t> </a:t>
            </a:r>
            <a:br>
              <a:rPr lang="en-IN" b="1" dirty="0" smtClean="0"/>
            </a:br>
            <a:endParaRPr lang="en-IN" dirty="0"/>
          </a:p>
        </p:txBody>
      </p:sp>
      <p:pic>
        <p:nvPicPr>
          <p:cNvPr id="1026" name="Picture 2"/>
          <p:cNvPicPr>
            <a:picLocks noGrp="1" noChangeAspect="1" noChangeArrowheads="1"/>
          </p:cNvPicPr>
          <p:nvPr>
            <p:ph sz="quarter" idx="1"/>
          </p:nvPr>
        </p:nvPicPr>
        <p:blipFill>
          <a:blip r:embed="rId2"/>
          <a:srcRect/>
          <a:stretch>
            <a:fillRect/>
          </a:stretch>
        </p:blipFill>
        <p:spPr bwMode="auto">
          <a:xfrm>
            <a:off x="738187" y="1785926"/>
            <a:ext cx="7667625" cy="37631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t>Types of Attack </a:t>
            </a:r>
            <a:br>
              <a:rPr lang="en-IN" b="1" dirty="0" smtClean="0"/>
            </a:br>
            <a:endParaRPr lang="en-IN" dirty="0"/>
          </a:p>
        </p:txBody>
      </p:sp>
      <p:sp>
        <p:nvSpPr>
          <p:cNvPr id="3" name="Content Placeholder 2"/>
          <p:cNvSpPr>
            <a:spLocks noGrp="1"/>
          </p:cNvSpPr>
          <p:nvPr>
            <p:ph sz="quarter" idx="1"/>
          </p:nvPr>
        </p:nvSpPr>
        <p:spPr/>
        <p:txBody>
          <a:bodyPr>
            <a:normAutofit lnSpcReduction="10000"/>
          </a:bodyPr>
          <a:lstStyle/>
          <a:p>
            <a:r>
              <a:rPr lang="en-IN" b="1" dirty="0" smtClean="0"/>
              <a:t>Phishing</a:t>
            </a:r>
            <a:r>
              <a:rPr lang="en-IN" b="1" dirty="0"/>
              <a:t>: </a:t>
            </a:r>
          </a:p>
          <a:p>
            <a:r>
              <a:rPr lang="en-IN" dirty="0"/>
              <a:t>Phishing is the attempt to acquire sensitive information such as usernames, passwords, and credit card details (and sometimes, indirectly, money), often for malicious reasons, by masquerading as a trustworthy entity in an electronic communication. </a:t>
            </a:r>
            <a:endParaRPr lang="en-IN" dirty="0" smtClean="0"/>
          </a:p>
          <a:p>
            <a:r>
              <a:rPr lang="en-IN" dirty="0" smtClean="0"/>
              <a:t>Phishing </a:t>
            </a:r>
            <a:r>
              <a:rPr lang="en-IN" dirty="0"/>
              <a:t>takes advantage of the trust that the user may not be able to tell that the site being visited, or program being used, is not real; therefore, when this occurs, the hacker has the chance to gain the personal information of the targeted user, such as passwords, usernames, security codes, and credit card numbers, among other things.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err="1" smtClean="0"/>
              <a:t>Steganography</a:t>
            </a:r>
            <a:r>
              <a:rPr lang="en-IN" b="1" dirty="0" smtClean="0"/>
              <a:t> </a:t>
            </a:r>
            <a:br>
              <a:rPr lang="en-IN" b="1" dirty="0" smtClean="0"/>
            </a:br>
            <a:endParaRPr lang="en-IN" dirty="0"/>
          </a:p>
        </p:txBody>
      </p:sp>
      <p:sp>
        <p:nvSpPr>
          <p:cNvPr id="3" name="Content Placeholder 2"/>
          <p:cNvSpPr>
            <a:spLocks noGrp="1"/>
          </p:cNvSpPr>
          <p:nvPr>
            <p:ph sz="quarter" idx="1"/>
          </p:nvPr>
        </p:nvSpPr>
        <p:spPr/>
        <p:txBody>
          <a:bodyPr/>
          <a:lstStyle/>
          <a:p>
            <a:r>
              <a:rPr lang="en-IN" dirty="0"/>
              <a:t>The above is a classic example of </a:t>
            </a:r>
            <a:r>
              <a:rPr lang="en-IN" dirty="0" err="1"/>
              <a:t>steganography</a:t>
            </a:r>
            <a:r>
              <a:rPr lang="en-IN" dirty="0"/>
              <a:t> where the left tree image is hiding the right image and the hidden image is revealed by removing all but the two least significant bits of each </a:t>
            </a:r>
            <a:r>
              <a:rPr lang="en-IN" dirty="0" err="1"/>
              <a:t>color</a:t>
            </a:r>
            <a:r>
              <a:rPr lang="en-IN" dirty="0"/>
              <a:t> component and a subsequent normalization.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b="1" dirty="0" smtClean="0"/>
              <a:t>Types of Attack </a:t>
            </a:r>
            <a:br>
              <a:rPr lang="en-IN" b="1" dirty="0" smtClean="0"/>
            </a:br>
            <a:endParaRPr lang="en-IN" dirty="0"/>
          </a:p>
        </p:txBody>
      </p:sp>
      <p:sp>
        <p:nvSpPr>
          <p:cNvPr id="3" name="Content Placeholder 2"/>
          <p:cNvSpPr>
            <a:spLocks noGrp="1"/>
          </p:cNvSpPr>
          <p:nvPr>
            <p:ph sz="quarter" idx="1"/>
          </p:nvPr>
        </p:nvSpPr>
        <p:spPr>
          <a:xfrm>
            <a:off x="457200" y="1000108"/>
            <a:ext cx="8229600" cy="5126055"/>
          </a:xfrm>
        </p:spPr>
        <p:txBody>
          <a:bodyPr>
            <a:normAutofit/>
          </a:bodyPr>
          <a:lstStyle/>
          <a:p>
            <a:r>
              <a:rPr lang="en-IN" b="1" dirty="0" smtClean="0"/>
              <a:t>Example:</a:t>
            </a:r>
            <a:r>
              <a:rPr lang="en-IN" dirty="0" smtClean="0"/>
              <a:t> Most methods of phishing use some form of technical deception designed to make a link in an email (and the spoofed website it leads to) appear to belong to the spoofed organization. </a:t>
            </a:r>
          </a:p>
          <a:p>
            <a:r>
              <a:rPr lang="en-IN" dirty="0" smtClean="0"/>
              <a:t>Misspelled URLs or the use of sub domains are the common tricks used by </a:t>
            </a:r>
            <a:r>
              <a:rPr lang="en-IN" dirty="0" err="1" smtClean="0"/>
              <a:t>phishers</a:t>
            </a:r>
            <a:r>
              <a:rPr lang="en-IN" dirty="0" smtClean="0"/>
              <a:t>. </a:t>
            </a:r>
          </a:p>
          <a:p>
            <a:r>
              <a:rPr lang="en-IN" dirty="0" smtClean="0"/>
              <a:t>In the following example URL, http://www.yourbank.example.com/, it appears as though the URL will take you to your bank website; actually this URL points to a phishing site which looks as your original bank website. The user is then asked for his credentials by phishing website to gain sensitive information. </a:t>
            </a:r>
            <a:endParaRPr lang="en-IN"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spoofing cyber crime"/>
          <p:cNvPicPr>
            <a:picLocks noChangeAspect="1" noChangeArrowheads="1"/>
          </p:cNvPicPr>
          <p:nvPr/>
        </p:nvPicPr>
        <p:blipFill>
          <a:blip r:embed="rId2"/>
          <a:srcRect/>
          <a:stretch>
            <a:fillRect/>
          </a:stretch>
        </p:blipFill>
        <p:spPr bwMode="auto">
          <a:xfrm>
            <a:off x="571472" y="285728"/>
            <a:ext cx="8001056" cy="628656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786" y="0"/>
            <a:ext cx="7772400" cy="785794"/>
          </a:xfrm>
        </p:spPr>
        <p:txBody>
          <a:bodyPr>
            <a:normAutofit/>
          </a:bodyPr>
          <a:lstStyle/>
          <a:p>
            <a:r>
              <a:rPr lang="en-IN" b="1" dirty="0" smtClean="0">
                <a:solidFill>
                  <a:srgbClr val="FF0000"/>
                </a:solidFill>
              </a:rPr>
              <a:t>Spoofing</a:t>
            </a:r>
            <a:endParaRPr lang="en-IN" b="1" dirty="0">
              <a:solidFill>
                <a:srgbClr val="FF0000"/>
              </a:solidFill>
            </a:endParaRPr>
          </a:p>
        </p:txBody>
      </p:sp>
      <p:sp>
        <p:nvSpPr>
          <p:cNvPr id="3" name="Content Placeholder 2"/>
          <p:cNvSpPr>
            <a:spLocks noGrp="1"/>
          </p:cNvSpPr>
          <p:nvPr>
            <p:ph sz="quarter" idx="1"/>
          </p:nvPr>
        </p:nvSpPr>
        <p:spPr>
          <a:xfrm>
            <a:off x="357158" y="785794"/>
            <a:ext cx="8786842" cy="6072206"/>
          </a:xfrm>
        </p:spPr>
        <p:txBody>
          <a:bodyPr>
            <a:noAutofit/>
          </a:bodyPr>
          <a:lstStyle/>
          <a:p>
            <a:r>
              <a:rPr lang="en-IN" sz="2700" dirty="0" smtClean="0"/>
              <a:t>Many of the protocols in the </a:t>
            </a:r>
            <a:r>
              <a:rPr lang="en-IN" sz="2700" dirty="0" smtClean="0">
                <a:hlinkClick r:id="rId2" tooltip="Internet Protocol Suite"/>
              </a:rPr>
              <a:t>TCP/IP suite</a:t>
            </a:r>
            <a:r>
              <a:rPr lang="en-IN" sz="2700" dirty="0" smtClean="0"/>
              <a:t> do not provide mechanisms for authenticating the source or destination of a message. </a:t>
            </a:r>
          </a:p>
          <a:p>
            <a:r>
              <a:rPr lang="en-IN" sz="2700" dirty="0" smtClean="0"/>
              <a:t>They are thus vulnerable to spoofing attacks when extra precautions are not taken by applications to verify the identity of the sending or receiving host. </a:t>
            </a:r>
          </a:p>
          <a:p>
            <a:r>
              <a:rPr lang="en-IN" sz="2700" dirty="0" smtClean="0">
                <a:hlinkClick r:id="rId3" tooltip="IP spoofing"/>
              </a:rPr>
              <a:t>IP spoofing</a:t>
            </a:r>
            <a:r>
              <a:rPr lang="en-IN" sz="2700" dirty="0" smtClean="0"/>
              <a:t> and </a:t>
            </a:r>
            <a:r>
              <a:rPr lang="en-IN" sz="2700" dirty="0" smtClean="0">
                <a:hlinkClick r:id="rId4" tooltip="ARP spoofing"/>
              </a:rPr>
              <a:t>ARP spoofing</a:t>
            </a:r>
            <a:r>
              <a:rPr lang="en-IN" sz="2700" dirty="0" smtClean="0"/>
              <a:t> in particular may be used to leverage </a:t>
            </a:r>
            <a:r>
              <a:rPr lang="en-IN" sz="2700" dirty="0" smtClean="0">
                <a:hlinkClick r:id="rId5" tooltip="Man-in-the-middle attack"/>
              </a:rPr>
              <a:t>man-in-the-middle attacks</a:t>
            </a:r>
            <a:r>
              <a:rPr lang="en-IN" sz="2700" dirty="0" smtClean="0"/>
              <a:t> against hosts on a </a:t>
            </a:r>
            <a:r>
              <a:rPr lang="en-IN" sz="2700" dirty="0" smtClean="0">
                <a:hlinkClick r:id="rId6" tooltip="Computer network"/>
              </a:rPr>
              <a:t>computer network</a:t>
            </a:r>
            <a:r>
              <a:rPr lang="en-IN" sz="2700" dirty="0" smtClean="0"/>
              <a:t>. </a:t>
            </a:r>
          </a:p>
          <a:p>
            <a:r>
              <a:rPr lang="en-IN" sz="2700" dirty="0" smtClean="0"/>
              <a:t>Spoofing attacks which take advantage of TCP/IP suite protocols may be mitigated with the use of </a:t>
            </a:r>
            <a:r>
              <a:rPr lang="en-IN" sz="2700" dirty="0" smtClean="0">
                <a:hlinkClick r:id="rId7" tooltip="Firewall (computing)"/>
              </a:rPr>
              <a:t>firewalls</a:t>
            </a:r>
            <a:r>
              <a:rPr lang="en-IN" sz="2700" dirty="0" smtClean="0"/>
              <a:t> capable of </a:t>
            </a:r>
            <a:r>
              <a:rPr lang="en-IN" sz="2700" dirty="0" smtClean="0">
                <a:hlinkClick r:id="rId8" tooltip="Deep packet inspection"/>
              </a:rPr>
              <a:t>deep packet inspection</a:t>
            </a:r>
            <a:r>
              <a:rPr lang="en-IN" sz="2700" dirty="0" smtClean="0"/>
              <a:t> or by taking measures to verify the identity of the sender or recipient of a message.</a:t>
            </a:r>
            <a:endParaRPr lang="en-IN" sz="27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r>
              <a:rPr lang="en-IN" b="1" dirty="0"/>
              <a:t>Spoofing: </a:t>
            </a:r>
          </a:p>
          <a:p>
            <a:r>
              <a:rPr lang="en-IN" dirty="0"/>
              <a:t>Spoofing is the creation of TCP/IP packets using somebody else's IP address. </a:t>
            </a:r>
            <a:endParaRPr lang="en-IN" dirty="0" smtClean="0"/>
          </a:p>
          <a:p>
            <a:r>
              <a:rPr lang="en-IN" dirty="0" smtClean="0"/>
              <a:t>Routers </a:t>
            </a:r>
            <a:r>
              <a:rPr lang="en-IN" dirty="0"/>
              <a:t>use the "destination IP" address in order to forward packets through the Internet, but ignore the "source IP" address. </a:t>
            </a:r>
            <a:endParaRPr lang="en-IN" dirty="0" smtClean="0"/>
          </a:p>
          <a:p>
            <a:r>
              <a:rPr lang="en-IN" dirty="0" smtClean="0"/>
              <a:t>That </a:t>
            </a:r>
            <a:r>
              <a:rPr lang="en-IN" dirty="0"/>
              <a:t>address is only used by the destination machine when it responds back to the source. </a:t>
            </a:r>
          </a:p>
          <a:p>
            <a:r>
              <a:rPr lang="en-IN" dirty="0"/>
              <a:t>Example: </a:t>
            </a:r>
            <a:r>
              <a:rPr lang="en-IN" i="1" dirty="0"/>
              <a:t>Hackers will use spoofing mechanism to avoid getting tracked by routers while making an attack. </a:t>
            </a:r>
            <a:endParaRPr lang="en-IN" dirty="0"/>
          </a:p>
        </p:txBody>
      </p:sp>
      <p:sp>
        <p:nvSpPr>
          <p:cNvPr id="4" name="Title 3"/>
          <p:cNvSpPr>
            <a:spLocks noGrp="1"/>
          </p:cNvSpPr>
          <p:nvPr>
            <p:ph type="title"/>
          </p:nvPr>
        </p:nvSpPr>
        <p:spPr/>
        <p:txBody>
          <a:bodyPr/>
          <a:lstStyle/>
          <a:p>
            <a:r>
              <a:rPr lang="en-IN" b="1" dirty="0" smtClean="0"/>
              <a:t>Spoofing</a:t>
            </a:r>
            <a:endParaRPr lang="en-IN"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654032"/>
          </a:xfrm>
        </p:spPr>
        <p:txBody>
          <a:bodyPr>
            <a:normAutofit fontScale="90000"/>
          </a:bodyPr>
          <a:lstStyle/>
          <a:p>
            <a:r>
              <a:rPr lang="en-IN" sz="4400" b="1" dirty="0" smtClean="0"/>
              <a:t>Impersonation </a:t>
            </a:r>
            <a:endParaRPr lang="en-IN" sz="4400" dirty="0"/>
          </a:p>
        </p:txBody>
      </p:sp>
      <p:pic>
        <p:nvPicPr>
          <p:cNvPr id="73730" name="Picture 2" descr="Image result for Impersonation"/>
          <p:cNvPicPr>
            <a:picLocks noChangeAspect="1" noChangeArrowheads="1"/>
          </p:cNvPicPr>
          <p:nvPr/>
        </p:nvPicPr>
        <p:blipFill>
          <a:blip r:embed="rId2"/>
          <a:srcRect/>
          <a:stretch>
            <a:fillRect/>
          </a:stretch>
        </p:blipFill>
        <p:spPr bwMode="auto">
          <a:xfrm>
            <a:off x="928662" y="928670"/>
            <a:ext cx="7059811" cy="571501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Types of Attack</a:t>
            </a:r>
            <a:endParaRPr lang="en-IN" dirty="0"/>
          </a:p>
        </p:txBody>
      </p:sp>
      <p:sp>
        <p:nvSpPr>
          <p:cNvPr id="3" name="Content Placeholder 2"/>
          <p:cNvSpPr>
            <a:spLocks noGrp="1"/>
          </p:cNvSpPr>
          <p:nvPr>
            <p:ph sz="quarter" idx="1"/>
          </p:nvPr>
        </p:nvSpPr>
        <p:spPr/>
        <p:txBody>
          <a:bodyPr>
            <a:normAutofit/>
          </a:bodyPr>
          <a:lstStyle/>
          <a:p>
            <a:r>
              <a:rPr lang="en-IN" b="1" dirty="0"/>
              <a:t>Impersonation </a:t>
            </a:r>
          </a:p>
          <a:p>
            <a:r>
              <a:rPr lang="en-IN" dirty="0"/>
              <a:t>It is an act of pretending to be another person for the purpose of fraud. It can be done via any communication mechanism like phone, email etc. </a:t>
            </a:r>
          </a:p>
          <a:p>
            <a:r>
              <a:rPr lang="en-IN" b="1" dirty="0"/>
              <a:t>Example: </a:t>
            </a:r>
            <a:r>
              <a:rPr lang="en-IN" b="1" i="1" dirty="0"/>
              <a:t>An Impersonator calling victim and claims that he is calling from the bank where victim has account. He will ask for account details, passwords etc. in claiming that he is asking for the information for verification. In reality he will use the information to make fraudulent transactions.</a:t>
            </a:r>
            <a:endParaRPr lang="en-IN"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92</TotalTime>
  <Words>1517</Words>
  <Application>Microsoft Office PowerPoint</Application>
  <PresentationFormat>On-screen Show (4:3)</PresentationFormat>
  <Paragraphs>103</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Equity</vt:lpstr>
      <vt:lpstr>  Module 1: Pre-requisites in Information and Network Security  </vt:lpstr>
      <vt:lpstr>Slide 2</vt:lpstr>
      <vt:lpstr>Types of Attack  </vt:lpstr>
      <vt:lpstr>Types of Attack  </vt:lpstr>
      <vt:lpstr>Slide 5</vt:lpstr>
      <vt:lpstr>Spoofing</vt:lpstr>
      <vt:lpstr>Spoofing</vt:lpstr>
      <vt:lpstr>Impersonation </vt:lpstr>
      <vt:lpstr>Types of Attack</vt:lpstr>
      <vt:lpstr>Dumpster Diving  : Searching from Trash/Garbage</vt:lpstr>
      <vt:lpstr>Slide 11</vt:lpstr>
      <vt:lpstr>Goals for Security </vt:lpstr>
      <vt:lpstr>Goals for Security </vt:lpstr>
      <vt:lpstr>Goals for Security </vt:lpstr>
      <vt:lpstr>Slide 15</vt:lpstr>
      <vt:lpstr> E-Commerce Security  </vt:lpstr>
      <vt:lpstr>E-Commerce Security</vt:lpstr>
      <vt:lpstr>E-Commerce Security</vt:lpstr>
      <vt:lpstr>Computer Forensics</vt:lpstr>
      <vt:lpstr>Computer Forensics  </vt:lpstr>
      <vt:lpstr>Computer Forensics</vt:lpstr>
      <vt:lpstr>Computer Forensics</vt:lpstr>
      <vt:lpstr>Computer Forensics</vt:lpstr>
      <vt:lpstr>Computer Forensics</vt:lpstr>
      <vt:lpstr>Steganography </vt:lpstr>
      <vt:lpstr>Steganography  </vt:lpstr>
      <vt:lpstr>Steganography  </vt:lpstr>
      <vt:lpstr>Slide 28</vt:lpstr>
      <vt:lpstr>Steganography  </vt:lpstr>
      <vt:lpstr>Steganography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Module 1: Pre-requisites in Information and Network Security  </dc:title>
  <dc:creator>user</dc:creator>
  <cp:lastModifiedBy>ADMIN 2</cp:lastModifiedBy>
  <cp:revision>23</cp:revision>
  <dcterms:created xsi:type="dcterms:W3CDTF">2017-09-05T08:48:37Z</dcterms:created>
  <dcterms:modified xsi:type="dcterms:W3CDTF">2017-10-05T08:21:30Z</dcterms:modified>
</cp:coreProperties>
</file>