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6" r:id="rId7"/>
    <p:sldId id="265" r:id="rId8"/>
    <p:sldId id="264" r:id="rId9"/>
    <p:sldId id="263" r:id="rId10"/>
    <p:sldId id="262" r:id="rId11"/>
    <p:sldId id="261" r:id="rId12"/>
    <p:sldId id="260"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53E9C31-BDD9-4D52-9327-5BE1039CDE37}" type="datetimeFigureOut">
              <a:rPr lang="en-US" smtClean="0"/>
              <a:t>9/5/2017</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069BDD52-7A43-43F6-A0F3-BAB91ED9925E}"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E9C31-BDD9-4D52-9327-5BE1039CDE37}" type="datetimeFigureOut">
              <a:rPr lang="en-US" smtClean="0"/>
              <a:t>9/5/2017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E9C31-BDD9-4D52-9327-5BE1039CDE37}" type="datetimeFigureOut">
              <a:rPr lang="en-US" smtClean="0"/>
              <a:t>9/5/2017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E9C31-BDD9-4D52-9327-5BE1039CDE37}" type="datetimeFigureOut">
              <a:rPr lang="en-US" smtClean="0"/>
              <a:t>9/5/2017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3E9C31-BDD9-4D52-9327-5BE1039CDE37}" type="datetimeFigureOut">
              <a:rPr lang="en-US" smtClean="0"/>
              <a:t>9/5/2017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9BDD52-7A43-43F6-A0F3-BAB91ED9925E}"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3E9C31-BDD9-4D52-9327-5BE1039CDE37}" type="datetimeFigureOut">
              <a:rPr lang="en-US" smtClean="0"/>
              <a:t>9/5/2017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53E9C31-BDD9-4D52-9327-5BE1039CDE37}" type="datetimeFigureOut">
              <a:rPr lang="en-US" smtClean="0"/>
              <a:t>9/5/2017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3E9C31-BDD9-4D52-9327-5BE1039CDE37}" type="datetimeFigureOut">
              <a:rPr lang="en-US" smtClean="0"/>
              <a:t>9/5/2017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E9C31-BDD9-4D52-9327-5BE1039CDE37}" type="datetimeFigureOut">
              <a:rPr lang="en-US" smtClean="0"/>
              <a:t>9/5/2017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3E9C31-BDD9-4D52-9327-5BE1039CDE37}" type="datetimeFigureOut">
              <a:rPr lang="en-US" smtClean="0"/>
              <a:t>9/5/2017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9BDD52-7A43-43F6-A0F3-BAB91ED9925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3E9C31-BDD9-4D52-9327-5BE1039CDE37}" type="datetimeFigureOut">
              <a:rPr lang="en-US" smtClean="0"/>
              <a:t>9/5/2017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069BDD52-7A43-43F6-A0F3-BAB91ED9925E}"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3E9C31-BDD9-4D52-9327-5BE1039CDE37}" type="datetimeFigureOut">
              <a:rPr lang="en-US" smtClean="0"/>
              <a:t>9/5/2017</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9BDD52-7A43-43F6-A0F3-BAB91ED9925E}"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a:t/>
            </a:r>
            <a:br>
              <a:rPr lang="en-IN" dirty="0"/>
            </a:br>
            <a:r>
              <a:rPr lang="en-IN" dirty="0"/>
              <a:t> </a:t>
            </a:r>
            <a:r>
              <a:rPr lang="en-IN" b="1" dirty="0"/>
              <a:t>Module 1: Pre-requisites in Information and Network Security </a:t>
            </a:r>
            <a:br>
              <a:rPr lang="en-IN" b="1" dirty="0"/>
            </a:br>
            <a:endParaRPr lang="en-IN" dirty="0"/>
          </a:p>
        </p:txBody>
      </p:sp>
      <p:sp>
        <p:nvSpPr>
          <p:cNvPr id="3" name="Subtitle 2"/>
          <p:cNvSpPr>
            <a:spLocks noGrp="1"/>
          </p:cNvSpPr>
          <p:nvPr>
            <p:ph type="subTitle" idx="1"/>
          </p:nvPr>
        </p:nvSpPr>
        <p:spPr/>
        <p:txBody>
          <a:bodyPr/>
          <a:lstStyle/>
          <a:p>
            <a:r>
              <a:rPr lang="en-IN" b="1" dirty="0" smtClean="0"/>
              <a:t>Chapter 1: Overview of Networking Concepts</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785818"/>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600200"/>
            <a:ext cx="8229600" cy="4900634"/>
          </a:xfrm>
        </p:spPr>
        <p:txBody>
          <a:bodyPr>
            <a:normAutofit fontScale="92500" lnSpcReduction="20000"/>
          </a:bodyPr>
          <a:lstStyle/>
          <a:p>
            <a:r>
              <a:rPr lang="en-IN" dirty="0"/>
              <a:t>In this case, the computer that </a:t>
            </a:r>
            <a:r>
              <a:rPr lang="en-IN" dirty="0" err="1"/>
              <a:t>Tanvi</a:t>
            </a:r>
            <a:r>
              <a:rPr lang="en-IN" dirty="0"/>
              <a:t> is using, becomes the transmitter. </a:t>
            </a:r>
            <a:endParaRPr lang="en-IN" dirty="0" smtClean="0"/>
          </a:p>
          <a:p>
            <a:r>
              <a:rPr lang="en-IN" dirty="0" smtClean="0"/>
              <a:t>Internet </a:t>
            </a:r>
            <a:r>
              <a:rPr lang="en-IN" dirty="0"/>
              <a:t>service providers (ISP) may use media (plural of medium) like wireless or cables or Optical </a:t>
            </a:r>
            <a:r>
              <a:rPr lang="en-IN" dirty="0" err="1"/>
              <a:t>Fibers</a:t>
            </a:r>
            <a:r>
              <a:rPr lang="en-IN" dirty="0"/>
              <a:t> to provide them internet connectivity. </a:t>
            </a:r>
            <a:endParaRPr lang="en-IN" dirty="0" smtClean="0"/>
          </a:p>
          <a:p>
            <a:r>
              <a:rPr lang="en-IN" dirty="0" smtClean="0"/>
              <a:t>The </a:t>
            </a:r>
            <a:r>
              <a:rPr lang="en-IN" dirty="0"/>
              <a:t>email will be transferred through internet. If </a:t>
            </a:r>
            <a:r>
              <a:rPr lang="en-IN" dirty="0" err="1"/>
              <a:t>Umesh</a:t>
            </a:r>
            <a:r>
              <a:rPr lang="en-IN" dirty="0"/>
              <a:t> receives and read it using his </a:t>
            </a:r>
            <a:r>
              <a:rPr lang="en-IN" dirty="0" err="1"/>
              <a:t>smartphone</a:t>
            </a:r>
            <a:r>
              <a:rPr lang="en-IN" dirty="0"/>
              <a:t>, the </a:t>
            </a:r>
            <a:r>
              <a:rPr lang="en-IN" dirty="0" err="1"/>
              <a:t>smartphone</a:t>
            </a:r>
            <a:r>
              <a:rPr lang="en-IN" dirty="0"/>
              <a:t> becomes receptor here. </a:t>
            </a:r>
            <a:endParaRPr lang="en-IN" dirty="0" smtClean="0"/>
          </a:p>
          <a:p>
            <a:r>
              <a:rPr lang="en-IN" dirty="0" smtClean="0"/>
              <a:t>This </a:t>
            </a:r>
            <a:r>
              <a:rPr lang="en-IN" dirty="0"/>
              <a:t>computer communication is accomplished by following special set of rules called protocols. </a:t>
            </a:r>
            <a:endParaRPr lang="en-IN" dirty="0" smtClean="0"/>
          </a:p>
          <a:p>
            <a:r>
              <a:rPr lang="en-IN" dirty="0" smtClean="0"/>
              <a:t>Besides </a:t>
            </a:r>
            <a:r>
              <a:rPr lang="en-IN" dirty="0"/>
              <a:t>it there are few governing bodies which facilitate smooth functioning of computer communications. </a:t>
            </a:r>
          </a:p>
          <a:p>
            <a:r>
              <a:rPr lang="en-IN" dirty="0"/>
              <a:t>In any communication system, the medium of communication decides how long the signal can be carried.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lstStyle/>
          <a:p>
            <a:r>
              <a:rPr lang="en-IN" b="1" dirty="0"/>
              <a:t>Transmission Media </a:t>
            </a:r>
          </a:p>
          <a:p>
            <a:r>
              <a:rPr lang="en-IN" dirty="0"/>
              <a:t>In computer networks there are two types of media. </a:t>
            </a:r>
          </a:p>
          <a:p>
            <a:pPr>
              <a:buNone/>
            </a:pPr>
            <a:r>
              <a:rPr lang="en-IN" dirty="0"/>
              <a:t>a. Wired </a:t>
            </a:r>
          </a:p>
          <a:p>
            <a:pPr>
              <a:buNone/>
            </a:pPr>
            <a:r>
              <a:rPr lang="en-IN" dirty="0"/>
              <a:t>b. Wireless </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214422"/>
            <a:ext cx="8229600" cy="4911741"/>
          </a:xfrm>
        </p:spPr>
        <p:txBody>
          <a:bodyPr>
            <a:normAutofit fontScale="92500" lnSpcReduction="20000"/>
          </a:bodyPr>
          <a:lstStyle/>
          <a:p>
            <a:r>
              <a:rPr lang="en-IN" b="1" dirty="0"/>
              <a:t>Wired </a:t>
            </a:r>
          </a:p>
          <a:p>
            <a:r>
              <a:rPr lang="en-IN" dirty="0"/>
              <a:t>Wired medium is a medium wherein physical connectivity is there between two nearby end points. </a:t>
            </a:r>
            <a:endParaRPr lang="en-IN" dirty="0" smtClean="0"/>
          </a:p>
          <a:p>
            <a:r>
              <a:rPr lang="en-IN" dirty="0" smtClean="0"/>
              <a:t>The </a:t>
            </a:r>
            <a:r>
              <a:rPr lang="en-IN" dirty="0"/>
              <a:t>most common forms of wired media are: </a:t>
            </a:r>
          </a:p>
          <a:p>
            <a:pPr marL="571500" indent="-571500">
              <a:buFont typeface="+mj-lt"/>
              <a:buAutoNum type="arabicPeriod"/>
            </a:pPr>
            <a:r>
              <a:rPr lang="en-IN" b="1" dirty="0" smtClean="0"/>
              <a:t>Twisted </a:t>
            </a:r>
            <a:r>
              <a:rPr lang="en-IN" b="1" dirty="0"/>
              <a:t>Pair Cable </a:t>
            </a:r>
          </a:p>
          <a:p>
            <a:r>
              <a:rPr lang="en-IN" dirty="0" smtClean="0"/>
              <a:t>In </a:t>
            </a:r>
            <a:r>
              <a:rPr lang="en-IN" dirty="0"/>
              <a:t>pair cables generally there are four pairs of copper wires bundled together in a plastic sheath. Each pair has different colour. The two copper wire of the pair are twisted and enrolled on each other in a spiral form. </a:t>
            </a:r>
            <a:endParaRPr lang="en-IN" dirty="0" smtClean="0"/>
          </a:p>
          <a:p>
            <a:r>
              <a:rPr lang="en-IN" dirty="0" smtClean="0"/>
              <a:t>This </a:t>
            </a:r>
            <a:r>
              <a:rPr lang="en-IN" dirty="0"/>
              <a:t>structure helps in minimising the interferences present in outer environment. </a:t>
            </a:r>
          </a:p>
          <a:p>
            <a:r>
              <a:rPr lang="en-IN" dirty="0"/>
              <a:t>It is very common form of networking found in computer labs or small networks within the building. </a:t>
            </a:r>
          </a:p>
          <a:p>
            <a:r>
              <a:rPr lang="en-IN" dirty="0"/>
              <a:t>These are generally called cat5/cat6 or Ethernet cables.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72547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857232"/>
            <a:ext cx="8229600" cy="5268931"/>
          </a:xfrm>
        </p:spPr>
        <p:txBody>
          <a:bodyPr>
            <a:normAutofit/>
          </a:bodyPr>
          <a:lstStyle/>
          <a:p>
            <a:pPr marL="514350" indent="-514350">
              <a:buNone/>
            </a:pPr>
            <a:r>
              <a:rPr lang="en-IN" dirty="0" smtClean="0"/>
              <a:t>2. Coaxial </a:t>
            </a:r>
            <a:r>
              <a:rPr lang="en-IN" dirty="0"/>
              <a:t>Cables: </a:t>
            </a:r>
          </a:p>
          <a:p>
            <a:r>
              <a:rPr lang="en-IN" dirty="0"/>
              <a:t>It has a pair of conducting wires concentric to each other. </a:t>
            </a:r>
            <a:endParaRPr lang="en-IN" dirty="0" smtClean="0"/>
          </a:p>
          <a:p>
            <a:r>
              <a:rPr lang="en-IN" dirty="0" smtClean="0"/>
              <a:t>The </a:t>
            </a:r>
            <a:r>
              <a:rPr lang="en-IN" dirty="0"/>
              <a:t>metal conductor is at the centre surrounded with the dielectric insulator. </a:t>
            </a:r>
            <a:endParaRPr lang="en-IN" dirty="0" smtClean="0"/>
          </a:p>
          <a:p>
            <a:r>
              <a:rPr lang="en-IN" dirty="0" smtClean="0"/>
              <a:t>The </a:t>
            </a:r>
            <a:r>
              <a:rPr lang="en-IN" dirty="0"/>
              <a:t>circumferential outer conductor is placed on the dielectric. </a:t>
            </a:r>
            <a:endParaRPr lang="en-IN" dirty="0" smtClean="0"/>
          </a:p>
          <a:p>
            <a:r>
              <a:rPr lang="en-IN" dirty="0" smtClean="0"/>
              <a:t>Braided </a:t>
            </a:r>
            <a:r>
              <a:rPr lang="en-IN" dirty="0"/>
              <a:t>sheath and outer jacket protects it from interferences and environments. </a:t>
            </a:r>
          </a:p>
          <a:p>
            <a:r>
              <a:rPr lang="en-IN" dirty="0"/>
              <a:t>These cables can transfer higher frequency signals without losses </a:t>
            </a:r>
            <a:r>
              <a:rPr lang="en-IN" dirty="0" err="1"/>
              <a:t>upto</a:t>
            </a:r>
            <a:r>
              <a:rPr lang="en-IN" dirty="0"/>
              <a:t> considerably long distances than the twisted pair cables.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72547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928670"/>
            <a:ext cx="8229600" cy="5197493"/>
          </a:xfrm>
        </p:spPr>
        <p:txBody>
          <a:bodyPr/>
          <a:lstStyle/>
          <a:p>
            <a:pPr>
              <a:buNone/>
            </a:pPr>
            <a:r>
              <a:rPr lang="en-IN" dirty="0" smtClean="0"/>
              <a:t>3. Optical </a:t>
            </a:r>
            <a:r>
              <a:rPr lang="en-IN" dirty="0"/>
              <a:t>fibre: </a:t>
            </a:r>
          </a:p>
          <a:p>
            <a:r>
              <a:rPr lang="en-IN" dirty="0"/>
              <a:t>Optical fibre cable (OFC) does not have metal conductor. </a:t>
            </a:r>
            <a:endParaRPr lang="en-IN" dirty="0" smtClean="0"/>
          </a:p>
          <a:p>
            <a:r>
              <a:rPr lang="en-IN" dirty="0" smtClean="0"/>
              <a:t>It </a:t>
            </a:r>
            <a:r>
              <a:rPr lang="en-IN" dirty="0"/>
              <a:t>has thin glass conduits which transfers the signal in the form of light. </a:t>
            </a:r>
            <a:endParaRPr lang="en-IN" dirty="0" smtClean="0"/>
          </a:p>
          <a:p>
            <a:r>
              <a:rPr lang="en-IN" dirty="0" smtClean="0"/>
              <a:t>The </a:t>
            </a:r>
            <a:r>
              <a:rPr lang="en-IN" dirty="0"/>
              <a:t>light rays pass through the inner glass. </a:t>
            </a:r>
            <a:endParaRPr lang="en-IN" dirty="0" smtClean="0"/>
          </a:p>
          <a:p>
            <a:r>
              <a:rPr lang="en-IN" dirty="0" smtClean="0"/>
              <a:t>It </a:t>
            </a:r>
            <a:r>
              <a:rPr lang="en-IN" dirty="0"/>
              <a:t>has very high signal carrying capacity and hence used for high speed long distance connectivity.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000108"/>
            <a:ext cx="8229600" cy="5572164"/>
          </a:xfrm>
        </p:spPr>
        <p:txBody>
          <a:bodyPr>
            <a:normAutofit fontScale="92500" lnSpcReduction="10000"/>
          </a:bodyPr>
          <a:lstStyle/>
          <a:p>
            <a:r>
              <a:rPr lang="en-IN" b="1" dirty="0"/>
              <a:t>Wireless: </a:t>
            </a:r>
          </a:p>
          <a:p>
            <a:r>
              <a:rPr lang="en-IN" dirty="0"/>
              <a:t>As the name says, wireless network does not have any physical medium of communication. </a:t>
            </a:r>
            <a:endParaRPr lang="en-IN" dirty="0" smtClean="0"/>
          </a:p>
          <a:p>
            <a:r>
              <a:rPr lang="en-IN" dirty="0" smtClean="0"/>
              <a:t>Electromagnetic </a:t>
            </a:r>
            <a:r>
              <a:rPr lang="en-IN" dirty="0"/>
              <a:t>radio frequency signals are used in such networks. </a:t>
            </a:r>
            <a:endParaRPr lang="en-IN" dirty="0" smtClean="0"/>
          </a:p>
          <a:p>
            <a:r>
              <a:rPr lang="en-IN" dirty="0" smtClean="0"/>
              <a:t>The </a:t>
            </a:r>
            <a:r>
              <a:rPr lang="en-IN" dirty="0"/>
              <a:t>data to be carried is passed on to air using antenna and these signals are received at the destination. </a:t>
            </a:r>
          </a:p>
          <a:p>
            <a:r>
              <a:rPr lang="en-IN" dirty="0"/>
              <a:t>Wi-Fi, </a:t>
            </a:r>
            <a:r>
              <a:rPr lang="en-IN" dirty="0" err="1"/>
              <a:t>Wi</a:t>
            </a:r>
            <a:r>
              <a:rPr lang="en-IN" dirty="0"/>
              <a:t>-Max are popular forms of wireless computer communication. </a:t>
            </a:r>
            <a:endParaRPr lang="en-IN" dirty="0" smtClean="0"/>
          </a:p>
          <a:p>
            <a:r>
              <a:rPr lang="en-IN" dirty="0" smtClean="0"/>
              <a:t>Its </a:t>
            </a:r>
            <a:r>
              <a:rPr lang="en-IN" dirty="0"/>
              <a:t>range depends on the type and power of antenna and geography of the area. </a:t>
            </a:r>
            <a:endParaRPr lang="en-IN" dirty="0" smtClean="0"/>
          </a:p>
          <a:p>
            <a:r>
              <a:rPr lang="en-IN" dirty="0" smtClean="0"/>
              <a:t>Buildings </a:t>
            </a:r>
            <a:r>
              <a:rPr lang="en-IN" dirty="0"/>
              <a:t>and similar obstructions attenuate the signal hampering the coverage. IEEE 802.11 standards describe various forms of such communication.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229600" cy="114300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normAutofit/>
          </a:bodyPr>
          <a:lstStyle/>
          <a:p>
            <a:r>
              <a:rPr lang="en-IN" b="1" dirty="0"/>
              <a:t>Network Topology </a:t>
            </a:r>
          </a:p>
          <a:p>
            <a:r>
              <a:rPr lang="en-IN" dirty="0"/>
              <a:t>Network topology is the fashion in which computers (also called nodes) are connected in order to form a network.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714380"/>
          </a:xfrm>
        </p:spPr>
        <p:txBody>
          <a:bodyPr>
            <a:normAutofit fontScale="90000"/>
          </a:bodyPr>
          <a:lstStyle/>
          <a:p>
            <a:r>
              <a:rPr lang="en-IN" b="1" dirty="0" smtClean="0"/>
              <a:t>Basics of Communication Systems</a:t>
            </a:r>
            <a:endParaRPr lang="en-IN" dirty="0"/>
          </a:p>
        </p:txBody>
      </p:sp>
      <p:pic>
        <p:nvPicPr>
          <p:cNvPr id="2050" name="Picture 2"/>
          <p:cNvPicPr>
            <a:picLocks noGrp="1" noChangeAspect="1" noChangeArrowheads="1"/>
          </p:cNvPicPr>
          <p:nvPr>
            <p:ph idx="1"/>
          </p:nvPr>
        </p:nvPicPr>
        <p:blipFill>
          <a:blip r:embed="rId2"/>
          <a:stretch>
            <a:fillRect/>
          </a:stretch>
        </p:blipFill>
        <p:spPr bwMode="auto">
          <a:xfrm>
            <a:off x="428596" y="3500438"/>
            <a:ext cx="8229600" cy="2160845"/>
          </a:xfrm>
          <a:prstGeom prst="rect">
            <a:avLst/>
          </a:prstGeom>
          <a:noFill/>
          <a:ln w="9525">
            <a:noFill/>
            <a:miter lim="800000"/>
            <a:headEnd/>
            <a:tailEnd/>
          </a:ln>
          <a:effectLst/>
        </p:spPr>
      </p:pic>
      <p:sp>
        <p:nvSpPr>
          <p:cNvPr id="5" name="Rectangle 4"/>
          <p:cNvSpPr/>
          <p:nvPr/>
        </p:nvSpPr>
        <p:spPr>
          <a:xfrm>
            <a:off x="500034" y="1428736"/>
            <a:ext cx="8358246" cy="1477328"/>
          </a:xfrm>
          <a:prstGeom prst="rect">
            <a:avLst/>
          </a:prstGeom>
        </p:spPr>
        <p:txBody>
          <a:bodyPr wrap="square">
            <a:spAutoFit/>
          </a:bodyPr>
          <a:lstStyle/>
          <a:p>
            <a:r>
              <a:rPr lang="en-IN" dirty="0" smtClean="0"/>
              <a:t>Different topologies are </a:t>
            </a:r>
          </a:p>
          <a:p>
            <a:pPr>
              <a:buNone/>
            </a:pPr>
            <a:r>
              <a:rPr lang="en-IN" b="1" dirty="0" smtClean="0"/>
              <a:t>1. Bus topology </a:t>
            </a:r>
          </a:p>
          <a:p>
            <a:r>
              <a:rPr lang="en-IN" dirty="0" smtClean="0"/>
              <a:t>It is the simple topology in which computers are connected to common backbone. This common backbone is called trunk. It has terminator at one end. Only one computer can send the data in this topology. </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857256"/>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600201"/>
            <a:ext cx="8229600" cy="1543048"/>
          </a:xfrm>
        </p:spPr>
        <p:txBody>
          <a:bodyPr>
            <a:normAutofit fontScale="70000" lnSpcReduction="20000"/>
          </a:bodyPr>
          <a:lstStyle/>
          <a:p>
            <a:endParaRPr lang="en-IN" dirty="0"/>
          </a:p>
          <a:p>
            <a:pPr>
              <a:buNone/>
            </a:pPr>
            <a:r>
              <a:rPr lang="en-IN" b="1" dirty="0"/>
              <a:t>2. Star Topology </a:t>
            </a:r>
          </a:p>
          <a:p>
            <a:r>
              <a:rPr lang="en-IN" dirty="0"/>
              <a:t>It has a central point (called hub) to which all the computers are connected. It involves more cabling. If the central unit stops functioning, entire network gets affected. More than one computer can send data in this type of topology. </a:t>
            </a:r>
          </a:p>
        </p:txBody>
      </p:sp>
      <p:pic>
        <p:nvPicPr>
          <p:cNvPr id="3075" name="Picture 3"/>
          <p:cNvPicPr>
            <a:picLocks noChangeAspect="1" noChangeArrowheads="1"/>
          </p:cNvPicPr>
          <p:nvPr/>
        </p:nvPicPr>
        <p:blipFill>
          <a:blip r:embed="rId2"/>
          <a:srcRect/>
          <a:stretch>
            <a:fillRect/>
          </a:stretch>
        </p:blipFill>
        <p:spPr bwMode="auto">
          <a:xfrm>
            <a:off x="2285984" y="3071810"/>
            <a:ext cx="4000528" cy="35546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7458"/>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600201"/>
            <a:ext cx="8229600" cy="1543047"/>
          </a:xfrm>
        </p:spPr>
        <p:txBody>
          <a:bodyPr>
            <a:normAutofit fontScale="92500" lnSpcReduction="10000"/>
          </a:bodyPr>
          <a:lstStyle/>
          <a:p>
            <a:pPr>
              <a:buNone/>
            </a:pPr>
            <a:r>
              <a:rPr lang="en-IN" b="1" dirty="0" smtClean="0"/>
              <a:t>3</a:t>
            </a:r>
            <a:r>
              <a:rPr lang="en-IN" b="1" dirty="0"/>
              <a:t>. Ring topology </a:t>
            </a:r>
          </a:p>
          <a:p>
            <a:r>
              <a:rPr lang="en-IN" dirty="0"/>
              <a:t>Computers are connected in ring fashion. Each computer acts as repeater and keeps passing the message over the ring. Failure of one node can affect the communication. </a:t>
            </a:r>
          </a:p>
        </p:txBody>
      </p:sp>
      <p:pic>
        <p:nvPicPr>
          <p:cNvPr id="4098" name="Picture 2"/>
          <p:cNvPicPr>
            <a:picLocks noChangeAspect="1" noChangeArrowheads="1"/>
          </p:cNvPicPr>
          <p:nvPr/>
        </p:nvPicPr>
        <p:blipFill>
          <a:blip r:embed="rId2"/>
          <a:srcRect/>
          <a:stretch>
            <a:fillRect/>
          </a:stretch>
        </p:blipFill>
        <p:spPr bwMode="auto">
          <a:xfrm>
            <a:off x="2428860" y="3000372"/>
            <a:ext cx="4214842" cy="34238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796908"/>
          </a:xfrm>
        </p:spPr>
        <p:txBody>
          <a:bodyPr>
            <a:normAutofit fontScale="90000"/>
          </a:bodyPr>
          <a:lstStyle/>
          <a:p>
            <a:r>
              <a:rPr lang="en-IN" b="1" dirty="0"/>
              <a:t>Basics of Communication Systems</a:t>
            </a:r>
            <a:endParaRPr lang="en-IN" dirty="0"/>
          </a:p>
        </p:txBody>
      </p:sp>
      <p:sp>
        <p:nvSpPr>
          <p:cNvPr id="3" name="Content Placeholder 2"/>
          <p:cNvSpPr>
            <a:spLocks noGrp="1"/>
          </p:cNvSpPr>
          <p:nvPr>
            <p:ph idx="1"/>
          </p:nvPr>
        </p:nvSpPr>
        <p:spPr>
          <a:xfrm>
            <a:off x="457200" y="1214422"/>
            <a:ext cx="8229600" cy="4911741"/>
          </a:xfrm>
        </p:spPr>
        <p:txBody>
          <a:bodyPr>
            <a:normAutofit fontScale="92500" lnSpcReduction="10000"/>
          </a:bodyPr>
          <a:lstStyle/>
          <a:p>
            <a:r>
              <a:rPr lang="en-IN" dirty="0"/>
              <a:t>Communication has always been an integral part of human life. </a:t>
            </a:r>
            <a:endParaRPr lang="en-IN" dirty="0" smtClean="0"/>
          </a:p>
          <a:p>
            <a:r>
              <a:rPr lang="en-IN" dirty="0" smtClean="0"/>
              <a:t>The </a:t>
            </a:r>
            <a:r>
              <a:rPr lang="en-IN" dirty="0"/>
              <a:t>dictionary meaning of ‘communication’ is: the activity or process of expressing ideas or feelings or of giving people information. </a:t>
            </a:r>
            <a:endParaRPr lang="en-IN" dirty="0" smtClean="0"/>
          </a:p>
          <a:p>
            <a:r>
              <a:rPr lang="en-IN" dirty="0" smtClean="0"/>
              <a:t>It </a:t>
            </a:r>
            <a:r>
              <a:rPr lang="en-IN" dirty="0"/>
              <a:t>can be point to point that happens between only two entities like person to person or it can be point to multipoint that happens between one person to many like radio or television. </a:t>
            </a:r>
          </a:p>
          <a:p>
            <a:r>
              <a:rPr lang="en-IN" dirty="0"/>
              <a:t>Over the period the means and ways of communication have evolved right from individual level to enterprise level. </a:t>
            </a:r>
            <a:endParaRPr lang="en-IN" dirty="0" smtClean="0"/>
          </a:p>
          <a:p>
            <a:r>
              <a:rPr lang="en-IN" dirty="0" smtClean="0"/>
              <a:t>Nowadays </a:t>
            </a:r>
            <a:r>
              <a:rPr lang="en-IN" dirty="0"/>
              <a:t>communication systems have become backbone of today’s world. </a:t>
            </a:r>
            <a:endParaRPr lang="en-I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510334"/>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600201"/>
            <a:ext cx="8229600" cy="1471610"/>
          </a:xfrm>
        </p:spPr>
        <p:txBody>
          <a:bodyPr>
            <a:normAutofit fontScale="77500" lnSpcReduction="20000"/>
          </a:bodyPr>
          <a:lstStyle/>
          <a:p>
            <a:pPr>
              <a:buNone/>
            </a:pPr>
            <a:r>
              <a:rPr lang="en-IN" b="1" dirty="0" smtClean="0"/>
              <a:t>4</a:t>
            </a:r>
            <a:r>
              <a:rPr lang="en-IN" b="1" dirty="0"/>
              <a:t>. Mesh Topology: </a:t>
            </a:r>
          </a:p>
          <a:p>
            <a:r>
              <a:rPr lang="en-IN" dirty="0"/>
              <a:t>Here each node is connected to all other nodes. Hence it gives better redundancy. If one segment connecting two different nodes fails, the communication can still happen through approaching the destination via different path. </a:t>
            </a:r>
          </a:p>
        </p:txBody>
      </p:sp>
      <p:pic>
        <p:nvPicPr>
          <p:cNvPr id="5122" name="Picture 2"/>
          <p:cNvPicPr>
            <a:picLocks noChangeAspect="1" noChangeArrowheads="1"/>
          </p:cNvPicPr>
          <p:nvPr/>
        </p:nvPicPr>
        <p:blipFill>
          <a:blip r:embed="rId2"/>
          <a:srcRect/>
          <a:stretch>
            <a:fillRect/>
          </a:stretch>
        </p:blipFill>
        <p:spPr bwMode="auto">
          <a:xfrm>
            <a:off x="2071670" y="3000372"/>
            <a:ext cx="4714908" cy="35096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lstStyle/>
          <a:p>
            <a:pPr>
              <a:buNone/>
            </a:pPr>
            <a:r>
              <a:rPr lang="en-IN" b="1" dirty="0" smtClean="0"/>
              <a:t>5</a:t>
            </a:r>
            <a:r>
              <a:rPr lang="en-IN" b="1" dirty="0"/>
              <a:t>. Hybrid Topology: </a:t>
            </a:r>
          </a:p>
          <a:p>
            <a:r>
              <a:rPr lang="en-IN" dirty="0"/>
              <a:t>It is mix of two or more topologies mentioned above. For example, a group of few nodes which are connected in star topology can be connected to few other nodes in a ring fashion.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142984"/>
            <a:ext cx="8229600" cy="5429288"/>
          </a:xfrm>
        </p:spPr>
        <p:txBody>
          <a:bodyPr>
            <a:normAutofit fontScale="85000" lnSpcReduction="20000"/>
          </a:bodyPr>
          <a:lstStyle/>
          <a:p>
            <a:r>
              <a:rPr lang="en-IN" b="1" dirty="0"/>
              <a:t>Types of Networks </a:t>
            </a:r>
          </a:p>
          <a:p>
            <a:r>
              <a:rPr lang="en-IN" dirty="0"/>
              <a:t>Computer networks can be small as in small offices having 4 to 5 computers or it can be large networks connecting thousands of computers spread over the city. </a:t>
            </a:r>
          </a:p>
          <a:p>
            <a:r>
              <a:rPr lang="en-IN" dirty="0"/>
              <a:t>On the basis of the reach and scope, computer networks can be: </a:t>
            </a:r>
          </a:p>
          <a:p>
            <a:pPr marL="514350" indent="-514350">
              <a:buNone/>
            </a:pPr>
            <a:r>
              <a:rPr lang="en-IN" dirty="0" smtClean="0"/>
              <a:t>1.     LAN </a:t>
            </a:r>
            <a:r>
              <a:rPr lang="en-IN" dirty="0"/>
              <a:t>(Local Area Network) </a:t>
            </a:r>
          </a:p>
          <a:p>
            <a:pPr marL="514350" indent="-514350"/>
            <a:r>
              <a:rPr lang="en-IN" dirty="0" smtClean="0"/>
              <a:t>Local </a:t>
            </a:r>
            <a:r>
              <a:rPr lang="en-IN" dirty="0"/>
              <a:t>Area Network these are smaller networks limited to a building or small group of nearby buildings or campus. </a:t>
            </a:r>
          </a:p>
          <a:p>
            <a:pPr>
              <a:buNone/>
            </a:pPr>
            <a:r>
              <a:rPr lang="en-IN" dirty="0"/>
              <a:t>2. </a:t>
            </a:r>
            <a:r>
              <a:rPr lang="en-IN" dirty="0" smtClean="0"/>
              <a:t>    MAN </a:t>
            </a:r>
            <a:r>
              <a:rPr lang="en-IN" dirty="0"/>
              <a:t>(Metropolitan Area Network) </a:t>
            </a:r>
          </a:p>
          <a:p>
            <a:r>
              <a:rPr lang="en-IN" dirty="0" smtClean="0"/>
              <a:t>    These can have thousands of nodes and have a geographical         spread across a big city. It may contain different smaller networks in it. </a:t>
            </a:r>
            <a:endParaRPr lang="en-IN" dirty="0"/>
          </a:p>
          <a:p>
            <a:pPr>
              <a:buNone/>
            </a:pPr>
            <a:r>
              <a:rPr lang="en-IN" dirty="0"/>
              <a:t>3. </a:t>
            </a:r>
            <a:r>
              <a:rPr lang="en-IN" dirty="0" smtClean="0"/>
              <a:t>   WAN </a:t>
            </a:r>
            <a:r>
              <a:rPr lang="en-IN" dirty="0"/>
              <a:t>(Wide Area Network) </a:t>
            </a:r>
          </a:p>
          <a:p>
            <a:r>
              <a:rPr lang="en-IN" dirty="0" smtClean="0"/>
              <a:t>   These </a:t>
            </a:r>
            <a:r>
              <a:rPr lang="en-IN" dirty="0"/>
              <a:t>are bigger networks containing nodes, LANs and even MANs. WAN can spread across a state or even a nation. </a:t>
            </a:r>
            <a:endParaRPr lang="en-IN" dirty="0" smtClean="0"/>
          </a:p>
          <a:p>
            <a:pPr>
              <a:buNone/>
            </a:pPr>
            <a:r>
              <a:rPr lang="en-IN" i="1" dirty="0"/>
              <a:t>As the size of the network increases, the complexity in its administration and monitoring also increases.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65321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428736"/>
            <a:ext cx="8229600" cy="4895864"/>
          </a:xfrm>
        </p:spPr>
        <p:txBody>
          <a:bodyPr>
            <a:normAutofit fontScale="92500" lnSpcReduction="20000"/>
          </a:bodyPr>
          <a:lstStyle/>
          <a:p>
            <a:r>
              <a:rPr lang="en-IN" b="1" dirty="0"/>
              <a:t>TCP/ IP protocol stack </a:t>
            </a:r>
          </a:p>
          <a:p>
            <a:r>
              <a:rPr lang="en-IN" dirty="0"/>
              <a:t>TCP/IP stands for Transmission Control Protocol / Internet Protocol. </a:t>
            </a:r>
            <a:endParaRPr lang="en-IN" dirty="0" smtClean="0"/>
          </a:p>
          <a:p>
            <a:r>
              <a:rPr lang="en-IN" dirty="0" smtClean="0"/>
              <a:t>It </a:t>
            </a:r>
            <a:r>
              <a:rPr lang="en-IN" dirty="0"/>
              <a:t>can almost be the synonym of today’s internet communication. </a:t>
            </a:r>
          </a:p>
          <a:p>
            <a:r>
              <a:rPr lang="en-IN" dirty="0"/>
              <a:t>As mentioned earlier, computer connections are established and communication happens using some set of rules called protocols</a:t>
            </a:r>
            <a:r>
              <a:rPr lang="en-IN" dirty="0" smtClean="0"/>
              <a:t>.</a:t>
            </a:r>
          </a:p>
          <a:p>
            <a:r>
              <a:rPr lang="en-IN" dirty="0" smtClean="0"/>
              <a:t> </a:t>
            </a:r>
            <a:r>
              <a:rPr lang="en-IN" dirty="0"/>
              <a:t>All the connecting networking devices and the end user devices are supposed to adhere to these protocols for efficient communication. </a:t>
            </a:r>
          </a:p>
          <a:p>
            <a:r>
              <a:rPr lang="en-IN" dirty="0"/>
              <a:t>TCP/IP protocol stack is the suite of networking protocols which ensures the communication is error-free, accurate and reliable one.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357298"/>
            <a:ext cx="8229600" cy="4967302"/>
          </a:xfrm>
        </p:spPr>
        <p:txBody>
          <a:bodyPr>
            <a:normAutofit/>
          </a:bodyPr>
          <a:lstStyle/>
          <a:p>
            <a:r>
              <a:rPr lang="en-IN" b="1" dirty="0"/>
              <a:t>Figure below</a:t>
            </a:r>
            <a:r>
              <a:rPr lang="en-IN" dirty="0"/>
              <a:t> shows the various protocols along with the logical layers. </a:t>
            </a:r>
            <a:endParaRPr lang="en-IN" dirty="0" smtClean="0"/>
          </a:p>
          <a:p>
            <a:r>
              <a:rPr lang="en-IN" dirty="0" smtClean="0"/>
              <a:t>Each </a:t>
            </a:r>
            <a:r>
              <a:rPr lang="en-IN" dirty="0"/>
              <a:t>of these layers has a specific role to play in the overall communication and addresses specific issues as per the roles. </a:t>
            </a:r>
            <a:endParaRPr lang="en-IN" dirty="0" smtClean="0"/>
          </a:p>
          <a:p>
            <a:r>
              <a:rPr lang="en-IN" dirty="0" smtClean="0"/>
              <a:t>For </a:t>
            </a:r>
            <a:r>
              <a:rPr lang="en-IN" dirty="0"/>
              <a:t>example: The physical layer is concerned with the physical medium through which the communicating nodes are connected. </a:t>
            </a:r>
            <a:endParaRPr lang="en-IN" dirty="0" smtClean="0"/>
          </a:p>
          <a:p>
            <a:r>
              <a:rPr lang="en-IN" dirty="0" smtClean="0"/>
              <a:t>And </a:t>
            </a:r>
            <a:r>
              <a:rPr lang="en-IN" dirty="0"/>
              <a:t>Data link layer ensures physical connectivity along with error checking between two adjacent nodes.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p:spPr>
        <p:txBody>
          <a:bodyPr>
            <a:normAutofit fontScale="90000"/>
          </a:bodyPr>
          <a:lstStyle/>
          <a:p>
            <a:r>
              <a:rPr lang="en-IN" b="1" dirty="0" smtClean="0"/>
              <a:t>Basics of Communication Systems</a:t>
            </a:r>
            <a:endParaRPr lang="en-IN" dirty="0"/>
          </a:p>
        </p:txBody>
      </p:sp>
      <p:pic>
        <p:nvPicPr>
          <p:cNvPr id="6146" name="Picture 2"/>
          <p:cNvPicPr>
            <a:picLocks noGrp="1" noChangeAspect="1" noChangeArrowheads="1"/>
          </p:cNvPicPr>
          <p:nvPr>
            <p:ph idx="1"/>
          </p:nvPr>
        </p:nvPicPr>
        <p:blipFill>
          <a:blip r:embed="rId2"/>
          <a:stretch>
            <a:fillRect/>
          </a:stretch>
        </p:blipFill>
        <p:spPr bwMode="auto">
          <a:xfrm>
            <a:off x="867665" y="1214423"/>
            <a:ext cx="7408669" cy="51101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71438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142984"/>
            <a:ext cx="8229600" cy="5181616"/>
          </a:xfrm>
        </p:spPr>
        <p:txBody>
          <a:bodyPr>
            <a:normAutofit fontScale="92500" lnSpcReduction="10000"/>
          </a:bodyPr>
          <a:lstStyle/>
          <a:p>
            <a:r>
              <a:rPr lang="en-IN" b="1" dirty="0"/>
              <a:t>Wireless Networks </a:t>
            </a:r>
          </a:p>
          <a:p>
            <a:r>
              <a:rPr lang="en-IN" dirty="0"/>
              <a:t>Wireless networks connect different nodes on the network without using any wired media. </a:t>
            </a:r>
            <a:endParaRPr lang="en-IN" dirty="0" smtClean="0"/>
          </a:p>
          <a:p>
            <a:r>
              <a:rPr lang="en-IN" dirty="0" smtClean="0"/>
              <a:t>This </a:t>
            </a:r>
            <a:r>
              <a:rPr lang="en-IN" dirty="0"/>
              <a:t>is implemented by using radio frequency (RF) signals. The data or message to be communicated is transformed into high electric oscillations which are propagated through air in the form of electromagnetic signals. </a:t>
            </a:r>
          </a:p>
          <a:p>
            <a:r>
              <a:rPr lang="en-IN" dirty="0"/>
              <a:t>Access points (APs) are the main devices in wireless networks. </a:t>
            </a:r>
            <a:endParaRPr lang="en-IN" dirty="0" smtClean="0"/>
          </a:p>
          <a:p>
            <a:r>
              <a:rPr lang="en-IN" dirty="0" smtClean="0"/>
              <a:t>AP </a:t>
            </a:r>
            <a:r>
              <a:rPr lang="en-IN" dirty="0"/>
              <a:t>converts the electric signal on wire into electromagnetic waves and transmits these waves into the air. </a:t>
            </a:r>
            <a:endParaRPr lang="en-IN" dirty="0" smtClean="0"/>
          </a:p>
          <a:p>
            <a:r>
              <a:rPr lang="en-IN" dirty="0" smtClean="0"/>
              <a:t>Each </a:t>
            </a:r>
            <a:r>
              <a:rPr lang="en-IN" dirty="0"/>
              <a:t>AP zone can be identified with Service Set Identifier (SSID). </a:t>
            </a:r>
            <a:endParaRPr lang="en-IN" dirty="0" smtClean="0"/>
          </a:p>
          <a:p>
            <a:r>
              <a:rPr lang="en-IN" dirty="0" smtClean="0"/>
              <a:t>SSID </a:t>
            </a:r>
            <a:r>
              <a:rPr lang="en-IN" dirty="0"/>
              <a:t>can also be treated as network names.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500174"/>
            <a:ext cx="8229600" cy="4824426"/>
          </a:xfrm>
        </p:spPr>
        <p:txBody>
          <a:bodyPr>
            <a:normAutofit lnSpcReduction="10000"/>
          </a:bodyPr>
          <a:lstStyle/>
          <a:p>
            <a:r>
              <a:rPr lang="en-IN" dirty="0"/>
              <a:t>In a big wireless networks more than one APs are used. These APs are linked together through cable of another wireless signal. </a:t>
            </a:r>
            <a:endParaRPr lang="en-IN" dirty="0" smtClean="0"/>
          </a:p>
          <a:p>
            <a:r>
              <a:rPr lang="en-IN" dirty="0" smtClean="0"/>
              <a:t>This </a:t>
            </a:r>
            <a:r>
              <a:rPr lang="en-IN" dirty="0"/>
              <a:t>linkage of APs is called backbone. </a:t>
            </a:r>
            <a:endParaRPr lang="en-IN" dirty="0" smtClean="0"/>
          </a:p>
          <a:p>
            <a:r>
              <a:rPr lang="en-IN" dirty="0" smtClean="0"/>
              <a:t>Network </a:t>
            </a:r>
            <a:r>
              <a:rPr lang="en-IN" dirty="0"/>
              <a:t>name and the passwords are configured on the AP. </a:t>
            </a:r>
            <a:endParaRPr lang="en-IN" dirty="0" smtClean="0"/>
          </a:p>
          <a:p>
            <a:r>
              <a:rPr lang="en-IN" dirty="0" smtClean="0"/>
              <a:t>In </a:t>
            </a:r>
            <a:r>
              <a:rPr lang="en-IN" dirty="0"/>
              <a:t>order to connect to the network, the settings on user’s wireless device must match with the ones on the AP. </a:t>
            </a:r>
          </a:p>
          <a:p>
            <a:r>
              <a:rPr lang="en-IN" dirty="0"/>
              <a:t>Wireless networks can be point-to-point (connecting two long distance points) or point-to-multipoint (connecting one point to many other points).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normAutofit fontScale="85000" lnSpcReduction="10000"/>
          </a:bodyPr>
          <a:lstStyle/>
          <a:p>
            <a:r>
              <a:rPr lang="en-IN" dirty="0"/>
              <a:t>Wireless networks are highly scalable networks as no cabling is involved. </a:t>
            </a:r>
            <a:endParaRPr lang="en-IN" dirty="0" smtClean="0"/>
          </a:p>
          <a:p>
            <a:r>
              <a:rPr lang="en-IN" dirty="0" smtClean="0"/>
              <a:t>At </a:t>
            </a:r>
            <a:r>
              <a:rPr lang="en-IN" dirty="0"/>
              <a:t>the same time these are more prone to security attacks as the signal on air can easily be intercepted by the attacker without physically accessing your network. </a:t>
            </a:r>
            <a:endParaRPr lang="en-IN" dirty="0" smtClean="0"/>
          </a:p>
          <a:p>
            <a:r>
              <a:rPr lang="en-IN" dirty="0" smtClean="0"/>
              <a:t>For </a:t>
            </a:r>
            <a:r>
              <a:rPr lang="en-IN" dirty="0"/>
              <a:t>example: a wireless modem or router supplied by internet service provider (ISP) in a house may radiate the signal outside the house through windows or through walls. </a:t>
            </a:r>
          </a:p>
          <a:p>
            <a:r>
              <a:rPr lang="en-IN" dirty="0"/>
              <a:t>IEEE802.11 set of standards explains various wireless sub-standards like IEEE802.11a, IEEE802.11b, IEEE802.11g, IEEE802.11n, IEEE802.11ac etc. </a:t>
            </a:r>
            <a:endParaRPr lang="en-IN" dirty="0" smtClean="0"/>
          </a:p>
          <a:p>
            <a:r>
              <a:rPr lang="en-IN" dirty="0" smtClean="0"/>
              <a:t>Each </a:t>
            </a:r>
            <a:r>
              <a:rPr lang="en-IN" dirty="0"/>
              <a:t>of these standards have different features like speed of connectivity, operating frequency etc.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r>
              <a:rPr lang="en-IN" b="1" dirty="0" smtClean="0"/>
              <a:t>Basics of Communication Systems</a:t>
            </a:r>
            <a:endParaRPr lang="en-IN" dirty="0"/>
          </a:p>
        </p:txBody>
      </p:sp>
      <p:pic>
        <p:nvPicPr>
          <p:cNvPr id="7170" name="Picture 2"/>
          <p:cNvPicPr>
            <a:picLocks noGrp="1" noChangeAspect="1" noChangeArrowheads="1"/>
          </p:cNvPicPr>
          <p:nvPr>
            <p:ph idx="1"/>
          </p:nvPr>
        </p:nvPicPr>
        <p:blipFill>
          <a:blip r:embed="rId2"/>
          <a:stretch>
            <a:fillRect/>
          </a:stretch>
        </p:blipFill>
        <p:spPr bwMode="auto">
          <a:xfrm>
            <a:off x="762000" y="2234406"/>
            <a:ext cx="7620000" cy="3790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8229600" cy="114300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normAutofit/>
          </a:bodyPr>
          <a:lstStyle/>
          <a:p>
            <a:r>
              <a:rPr lang="en-IN" dirty="0" smtClean="0"/>
              <a:t>Communication that happens over a long distance is called telecommunication. </a:t>
            </a:r>
          </a:p>
          <a:p>
            <a:r>
              <a:rPr lang="en-IN" dirty="0" smtClean="0"/>
              <a:t>Radio, television, telephones are few traditional forms of telecommunication systems. </a:t>
            </a:r>
          </a:p>
          <a:p>
            <a:r>
              <a:rPr lang="en-IN" dirty="0" smtClean="0"/>
              <a:t>With the advent of newer technologies like satellite communication and internet, telecommunication systems now are more efficient and reliable. </a:t>
            </a:r>
          </a:p>
          <a:p>
            <a:r>
              <a:rPr lang="en-IN" dirty="0" smtClean="0"/>
              <a:t>They are capable of giving better quality of service to the users.</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500034" y="1000108"/>
            <a:ext cx="8229600" cy="5472114"/>
          </a:xfrm>
        </p:spPr>
        <p:txBody>
          <a:bodyPr>
            <a:normAutofit fontScale="85000" lnSpcReduction="10000"/>
          </a:bodyPr>
          <a:lstStyle/>
          <a:p>
            <a:r>
              <a:rPr lang="en-IN" b="1" dirty="0"/>
              <a:t>Internet </a:t>
            </a:r>
          </a:p>
          <a:p>
            <a:r>
              <a:rPr lang="en-IN" dirty="0"/>
              <a:t>Internet is a global public network of interconnected computer networks linking billions of devices and nodes. </a:t>
            </a:r>
            <a:endParaRPr lang="en-IN" dirty="0" smtClean="0"/>
          </a:p>
          <a:p>
            <a:r>
              <a:rPr lang="en-IN" dirty="0" smtClean="0"/>
              <a:t>It </a:t>
            </a:r>
            <a:r>
              <a:rPr lang="en-IN" dirty="0"/>
              <a:t>is called a network of networks. </a:t>
            </a:r>
            <a:endParaRPr lang="en-IN" dirty="0" smtClean="0"/>
          </a:p>
          <a:p>
            <a:r>
              <a:rPr lang="en-IN" dirty="0" smtClean="0"/>
              <a:t>The </a:t>
            </a:r>
            <a:r>
              <a:rPr lang="en-IN" dirty="0"/>
              <a:t>interconnected networks can be private, public, educational, government or any other networks. </a:t>
            </a:r>
            <a:endParaRPr lang="en-IN" dirty="0" smtClean="0"/>
          </a:p>
          <a:p>
            <a:r>
              <a:rPr lang="en-IN" dirty="0" smtClean="0"/>
              <a:t>Various </a:t>
            </a:r>
            <a:r>
              <a:rPr lang="en-IN" dirty="0"/>
              <a:t>protocols mentioned earlier in this chapter, few governing bodies and communities ensure efficiency and reliability of internet communication. </a:t>
            </a:r>
            <a:endParaRPr lang="en-IN" dirty="0" smtClean="0"/>
          </a:p>
          <a:p>
            <a:r>
              <a:rPr lang="en-IN" dirty="0" smtClean="0"/>
              <a:t>IETF</a:t>
            </a:r>
            <a:r>
              <a:rPr lang="en-IN" dirty="0"/>
              <a:t>, ISOC, ICANN, IGF are few of the bodies which address the issues involved in internet. </a:t>
            </a:r>
          </a:p>
          <a:p>
            <a:r>
              <a:rPr lang="en-IN" dirty="0"/>
              <a:t>Once connected to internet, the information available on various servers (high capacity computers which are mostly called web server on which website is hosted) on the internet can be accessed by using internet browsing tools and applications like internet explorer, Mozilla </a:t>
            </a:r>
            <a:r>
              <a:rPr lang="en-IN" dirty="0" err="1"/>
              <a:t>firefox</a:t>
            </a:r>
            <a:r>
              <a:rPr lang="en-IN" dirty="0"/>
              <a:t>, Google chrome or Apple safari.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142984"/>
            <a:ext cx="8229600" cy="5500726"/>
          </a:xfrm>
        </p:spPr>
        <p:txBody>
          <a:bodyPr>
            <a:normAutofit fontScale="92500" lnSpcReduction="20000"/>
          </a:bodyPr>
          <a:lstStyle/>
          <a:p>
            <a:r>
              <a:rPr lang="en-IN" dirty="0"/>
              <a:t>There are different components of communication system. </a:t>
            </a:r>
            <a:endParaRPr lang="en-IN" dirty="0" smtClean="0"/>
          </a:p>
          <a:p>
            <a:r>
              <a:rPr lang="en-IN" dirty="0" smtClean="0"/>
              <a:t>It </a:t>
            </a:r>
            <a:r>
              <a:rPr lang="en-IN" dirty="0"/>
              <a:t>comprises of: </a:t>
            </a:r>
            <a:endParaRPr lang="en-IN" dirty="0" smtClean="0"/>
          </a:p>
          <a:p>
            <a:r>
              <a:rPr lang="en-IN" b="1" dirty="0" smtClean="0"/>
              <a:t>a</a:t>
            </a:r>
            <a:r>
              <a:rPr lang="en-IN" b="1" dirty="0"/>
              <a:t>. Sender (Source): </a:t>
            </a:r>
            <a:r>
              <a:rPr lang="en-IN" dirty="0" smtClean="0"/>
              <a:t>He </a:t>
            </a:r>
            <a:r>
              <a:rPr lang="en-IN" dirty="0"/>
              <a:t>is the one who wants to send some message to the receiver. </a:t>
            </a:r>
          </a:p>
          <a:p>
            <a:r>
              <a:rPr lang="en-IN" b="1" dirty="0"/>
              <a:t>b. Transmitter: </a:t>
            </a:r>
            <a:r>
              <a:rPr lang="en-IN" dirty="0" smtClean="0"/>
              <a:t>The </a:t>
            </a:r>
            <a:r>
              <a:rPr lang="en-IN" dirty="0"/>
              <a:t>set of devices which converts the message in to a form that is suitable for transmission over designated medium. </a:t>
            </a:r>
          </a:p>
          <a:p>
            <a:r>
              <a:rPr lang="en-IN" b="1" dirty="0"/>
              <a:t>c. Medium: </a:t>
            </a:r>
            <a:r>
              <a:rPr lang="en-IN" dirty="0" smtClean="0"/>
              <a:t>Medium </a:t>
            </a:r>
            <a:r>
              <a:rPr lang="en-IN" dirty="0"/>
              <a:t>carries transmitted signal over a distance up to the receptor. </a:t>
            </a:r>
          </a:p>
          <a:p>
            <a:r>
              <a:rPr lang="en-IN" b="1" dirty="0"/>
              <a:t>d. Receptor: </a:t>
            </a:r>
            <a:r>
              <a:rPr lang="en-IN" dirty="0" smtClean="0"/>
              <a:t>It </a:t>
            </a:r>
            <a:r>
              <a:rPr lang="en-IN" dirty="0"/>
              <a:t>is the set of devices which catch the transmitted signal from the medium and convert it into the original message. </a:t>
            </a:r>
          </a:p>
          <a:p>
            <a:r>
              <a:rPr lang="en-IN" b="1" dirty="0"/>
              <a:t>e. Receiver (Destination): </a:t>
            </a:r>
            <a:r>
              <a:rPr lang="en-IN" dirty="0"/>
              <a:t>He is the one to whom the sender wants to send message. </a:t>
            </a:r>
          </a:p>
          <a:p>
            <a:r>
              <a:rPr lang="en-IN" b="1" dirty="0"/>
              <a:t>f. Data: </a:t>
            </a:r>
            <a:r>
              <a:rPr lang="en-IN" dirty="0"/>
              <a:t>The message that sender wants to send to the receiver. </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600201"/>
            <a:ext cx="8229600" cy="971544"/>
          </a:xfrm>
        </p:spPr>
        <p:txBody>
          <a:bodyPr>
            <a:normAutofit/>
          </a:bodyPr>
          <a:lstStyle/>
          <a:p>
            <a:r>
              <a:rPr lang="en-IN" dirty="0"/>
              <a:t>The basic block diagram of communication system is as given below. </a:t>
            </a:r>
            <a:endParaRPr lang="en-IN" dirty="0" smtClean="0"/>
          </a:p>
          <a:p>
            <a:endParaRPr lang="en-IN" dirty="0"/>
          </a:p>
        </p:txBody>
      </p:sp>
      <p:pic>
        <p:nvPicPr>
          <p:cNvPr id="1027" name="Picture 3"/>
          <p:cNvPicPr>
            <a:picLocks noChangeAspect="1" noChangeArrowheads="1"/>
          </p:cNvPicPr>
          <p:nvPr/>
        </p:nvPicPr>
        <p:blipFill>
          <a:blip r:embed="rId2"/>
          <a:srcRect/>
          <a:stretch>
            <a:fillRect/>
          </a:stretch>
        </p:blipFill>
        <p:spPr bwMode="auto">
          <a:xfrm>
            <a:off x="228600" y="2695574"/>
            <a:ext cx="8686800" cy="23050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normAutofit/>
          </a:bodyPr>
          <a:lstStyle/>
          <a:p>
            <a:r>
              <a:rPr lang="en-IN" dirty="0"/>
              <a:t>Sender who wants to send the data to receiver feeds the data to transmitter. </a:t>
            </a:r>
            <a:endParaRPr lang="en-IN" dirty="0" smtClean="0"/>
          </a:p>
          <a:p>
            <a:r>
              <a:rPr lang="en-IN" dirty="0" smtClean="0"/>
              <a:t>Transmitter </a:t>
            </a:r>
            <a:r>
              <a:rPr lang="en-IN" dirty="0"/>
              <a:t>processes or encodes the data to generate signals which can propagate and carry the data over the medium. </a:t>
            </a:r>
            <a:endParaRPr lang="en-IN" dirty="0" smtClean="0"/>
          </a:p>
          <a:p>
            <a:r>
              <a:rPr lang="en-IN" dirty="0" smtClean="0"/>
              <a:t>These </a:t>
            </a:r>
            <a:r>
              <a:rPr lang="en-IN" dirty="0"/>
              <a:t>signals are captured by the receptor at receiver end. </a:t>
            </a:r>
            <a:endParaRPr lang="en-IN" dirty="0" smtClean="0"/>
          </a:p>
          <a:p>
            <a:r>
              <a:rPr lang="en-IN" dirty="0" smtClean="0"/>
              <a:t>Receptor </a:t>
            </a:r>
            <a:r>
              <a:rPr lang="en-IN" dirty="0"/>
              <a:t>decodes intercepted signals to generate original data and gives it to the receiver.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lstStyle/>
          <a:p>
            <a:r>
              <a:rPr lang="en-IN" dirty="0"/>
              <a:t>When two persons speak with each other, the sound produced by vocal chords is thrown out (transmitted) by the mouth cavity in the air. </a:t>
            </a:r>
            <a:endParaRPr lang="en-IN" dirty="0" smtClean="0"/>
          </a:p>
          <a:p>
            <a:r>
              <a:rPr lang="en-IN" dirty="0" smtClean="0"/>
              <a:t>This </a:t>
            </a:r>
            <a:r>
              <a:rPr lang="en-IN" dirty="0"/>
              <a:t>produces sound waves in the air. </a:t>
            </a:r>
            <a:endParaRPr lang="en-IN" dirty="0" smtClean="0"/>
          </a:p>
          <a:p>
            <a:r>
              <a:rPr lang="en-IN" dirty="0" smtClean="0"/>
              <a:t>The </a:t>
            </a:r>
            <a:r>
              <a:rPr lang="en-IN" dirty="0"/>
              <a:t>ears of another person become receptor of these waves and the meaning is interpreted by brain of that person.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a:xfrm>
            <a:off x="457200" y="1142984"/>
            <a:ext cx="8229600" cy="5500726"/>
          </a:xfrm>
        </p:spPr>
        <p:txBody>
          <a:bodyPr>
            <a:normAutofit lnSpcReduction="10000"/>
          </a:bodyPr>
          <a:lstStyle/>
          <a:p>
            <a:r>
              <a:rPr lang="en-IN" dirty="0"/>
              <a:t>In today’s networked world there are varied technologies and means of </a:t>
            </a:r>
            <a:r>
              <a:rPr lang="en-IN" dirty="0" smtClean="0"/>
              <a:t>telecommunication</a:t>
            </a:r>
          </a:p>
          <a:p>
            <a:r>
              <a:rPr lang="en-IN" dirty="0" smtClean="0"/>
              <a:t>The </a:t>
            </a:r>
            <a:r>
              <a:rPr lang="en-IN" dirty="0"/>
              <a:t>above diagram is the basic one and is applicable to any type of communication system. </a:t>
            </a:r>
            <a:endParaRPr lang="en-IN" dirty="0" smtClean="0"/>
          </a:p>
          <a:p>
            <a:r>
              <a:rPr lang="en-IN" dirty="0" smtClean="0"/>
              <a:t>The </a:t>
            </a:r>
            <a:r>
              <a:rPr lang="en-IN" dirty="0"/>
              <a:t>complexity of each of the above mentioned component varies with the very purpose of the system and the end users of the system</a:t>
            </a:r>
            <a:r>
              <a:rPr lang="en-IN" dirty="0" smtClean="0"/>
              <a:t>.</a:t>
            </a:r>
          </a:p>
          <a:p>
            <a:r>
              <a:rPr lang="en-IN" dirty="0" smtClean="0"/>
              <a:t>For </a:t>
            </a:r>
            <a:r>
              <a:rPr lang="en-IN" dirty="0"/>
              <a:t>example, the system designed to allow long distance wireless communication of police is far different than DTH (Direct to Home) television broadcasting. </a:t>
            </a:r>
          </a:p>
          <a:p>
            <a:r>
              <a:rPr lang="en-IN" dirty="0"/>
              <a:t>So far as communication using two computers is concerned, the system becomes more complicated.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normAutofit fontScale="90000"/>
          </a:bodyPr>
          <a:lstStyle/>
          <a:p>
            <a:r>
              <a:rPr lang="en-IN" b="1" dirty="0" smtClean="0"/>
              <a:t>Basics of Communication Systems</a:t>
            </a:r>
            <a:endParaRPr lang="en-IN" dirty="0"/>
          </a:p>
        </p:txBody>
      </p:sp>
      <p:sp>
        <p:nvSpPr>
          <p:cNvPr id="3" name="Content Placeholder 2"/>
          <p:cNvSpPr>
            <a:spLocks noGrp="1"/>
          </p:cNvSpPr>
          <p:nvPr>
            <p:ph idx="1"/>
          </p:nvPr>
        </p:nvSpPr>
        <p:spPr/>
        <p:txBody>
          <a:bodyPr/>
          <a:lstStyle/>
          <a:p>
            <a:r>
              <a:rPr lang="en-IN" dirty="0"/>
              <a:t>Let us consider the example: While sitting in her home, Ms </a:t>
            </a:r>
            <a:r>
              <a:rPr lang="en-IN" dirty="0" err="1"/>
              <a:t>Tanvi</a:t>
            </a:r>
            <a:r>
              <a:rPr lang="en-IN" dirty="0"/>
              <a:t> from </a:t>
            </a:r>
            <a:r>
              <a:rPr lang="en-IN" dirty="0" err="1"/>
              <a:t>Pune</a:t>
            </a:r>
            <a:r>
              <a:rPr lang="en-IN" dirty="0"/>
              <a:t> is writing an email to Mr </a:t>
            </a:r>
            <a:r>
              <a:rPr lang="en-IN" dirty="0" err="1"/>
              <a:t>Umesh</a:t>
            </a:r>
            <a:r>
              <a:rPr lang="en-IN" dirty="0"/>
              <a:t> who is travelling in London. Both </a:t>
            </a:r>
            <a:r>
              <a:rPr lang="en-IN" dirty="0" err="1"/>
              <a:t>Umesh</a:t>
            </a:r>
            <a:r>
              <a:rPr lang="en-IN" dirty="0"/>
              <a:t> and </a:t>
            </a:r>
            <a:r>
              <a:rPr lang="en-IN" dirty="0" err="1"/>
              <a:t>Tanvi</a:t>
            </a:r>
            <a:r>
              <a:rPr lang="en-IN" dirty="0"/>
              <a:t> will need: </a:t>
            </a:r>
          </a:p>
          <a:p>
            <a:r>
              <a:rPr lang="en-IN" dirty="0" smtClean="0"/>
              <a:t>Email </a:t>
            </a:r>
            <a:r>
              <a:rPr lang="en-IN" dirty="0"/>
              <a:t>accounts </a:t>
            </a:r>
          </a:p>
          <a:p>
            <a:r>
              <a:rPr lang="en-IN" dirty="0" smtClean="0"/>
              <a:t>Internet </a:t>
            </a:r>
            <a:r>
              <a:rPr lang="en-IN" dirty="0"/>
              <a:t>connectivity </a:t>
            </a:r>
          </a:p>
          <a:p>
            <a:r>
              <a:rPr lang="en-IN" dirty="0" smtClean="0"/>
              <a:t>User </a:t>
            </a:r>
            <a:r>
              <a:rPr lang="en-IN" dirty="0"/>
              <a:t>End devices: Laptop/Computer/Tab/</a:t>
            </a:r>
            <a:r>
              <a:rPr lang="en-IN" dirty="0" err="1"/>
              <a:t>smartphone</a:t>
            </a:r>
            <a:r>
              <a:rPr lang="en-IN" dirty="0"/>
              <a:t> </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2151</Words>
  <Application>Microsoft Office PowerPoint</Application>
  <PresentationFormat>On-screen Show (4:3)</PresentationFormat>
  <Paragraphs>159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  Module 1: Pre-requisites in Information and Network Security  </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lpstr>Basics of Communication Systems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1: Pre-requisites in Information and Network Security  </dc:title>
  <dc:creator>user</dc:creator>
  <cp:lastModifiedBy>user</cp:lastModifiedBy>
  <cp:revision>27</cp:revision>
  <dcterms:created xsi:type="dcterms:W3CDTF">2017-09-05T06:52:16Z</dcterms:created>
  <dcterms:modified xsi:type="dcterms:W3CDTF">2017-09-05T07:24:56Z</dcterms:modified>
</cp:coreProperties>
</file>